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536" r:id="rId3"/>
    <p:sldId id="547" r:id="rId4"/>
    <p:sldId id="548" r:id="rId5"/>
    <p:sldId id="549" r:id="rId6"/>
    <p:sldId id="550" r:id="rId7"/>
    <p:sldId id="551" r:id="rId8"/>
    <p:sldId id="546" r:id="rId9"/>
    <p:sldId id="552" r:id="rId10"/>
    <p:sldId id="553" r:id="rId11"/>
    <p:sldId id="554" r:id="rId12"/>
    <p:sldId id="556" r:id="rId13"/>
    <p:sldId id="558" r:id="rId14"/>
    <p:sldId id="540" r:id="rId15"/>
    <p:sldId id="559" r:id="rId16"/>
    <p:sldId id="54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66"/>
    <a:srgbClr val="00C0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82119-861E-4853-93CF-D76F530F5759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6B77A-084D-4D3E-B3BF-AB7F2ED738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756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A7BC4-3035-493C-9458-3873D96F96A9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2286C-5FE9-46CE-9901-EB48F9D7AA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032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0C1BDE9-5BDE-F749-B924-21303EDEE307}"/>
              </a:ext>
            </a:extLst>
          </p:cNvPr>
          <p:cNvSpPr/>
          <p:nvPr/>
        </p:nvSpPr>
        <p:spPr>
          <a:xfrm>
            <a:off x="0" y="1988840"/>
            <a:ext cx="9144000" cy="230425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</p:spPr>
        <p:txBody>
          <a:bodyPr>
            <a:normAutofit/>
          </a:bodyPr>
          <a:lstStyle>
            <a:lvl1pPr algn="ctr">
              <a:defRPr sz="5400">
                <a:solidFill>
                  <a:srgbClr val="0070C0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74889"/>
            <a:ext cx="9144000" cy="61820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-2852" y="5888492"/>
            <a:ext cx="9144000" cy="967571"/>
          </a:xfrm>
          <a:prstGeom prst="rect">
            <a:avLst/>
          </a:prstGeom>
          <a:solidFill>
            <a:srgbClr val="1E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9E9A184-9A3B-CD45-A38E-0109699E4A26}"/>
              </a:ext>
            </a:extLst>
          </p:cNvPr>
          <p:cNvSpPr/>
          <p:nvPr/>
        </p:nvSpPr>
        <p:spPr>
          <a:xfrm>
            <a:off x="0" y="0"/>
            <a:ext cx="9144000" cy="1196817"/>
          </a:xfrm>
          <a:prstGeom prst="rect">
            <a:avLst/>
          </a:prstGeom>
          <a:solidFill>
            <a:srgbClr val="1E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5A30F988-DAC0-7C44-9415-3EE778C68C88}"/>
              </a:ext>
            </a:extLst>
          </p:cNvPr>
          <p:cNvGrpSpPr/>
          <p:nvPr/>
        </p:nvGrpSpPr>
        <p:grpSpPr>
          <a:xfrm>
            <a:off x="6933815" y="6093296"/>
            <a:ext cx="1886657" cy="569706"/>
            <a:chOff x="5525840" y="3530278"/>
            <a:chExt cx="1886657" cy="569706"/>
          </a:xfrm>
        </p:grpSpPr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CA0A6590-804B-F840-AA53-47DB6D9E0912}"/>
                </a:ext>
              </a:extLst>
            </p:cNvPr>
            <p:cNvSpPr txBox="1"/>
            <p:nvPr userDrawn="1"/>
          </p:nvSpPr>
          <p:spPr>
            <a:xfrm>
              <a:off x="5540240" y="3530278"/>
              <a:ext cx="18722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cap="all" baseline="0" dirty="0">
                  <a:solidFill>
                    <a:schemeClr val="bg1"/>
                  </a:solidFill>
                  <a:latin typeface="Corbel" panose="020B0503020204020204" pitchFamily="34" charset="0"/>
                </a:rPr>
                <a:t>Health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9E78CF3D-425D-DF46-A9A3-87C524BA7543}"/>
                </a:ext>
              </a:extLst>
            </p:cNvPr>
            <p:cNvGrpSpPr/>
            <p:nvPr userDrawn="1"/>
          </p:nvGrpSpPr>
          <p:grpSpPr>
            <a:xfrm>
              <a:off x="5525840" y="3618320"/>
              <a:ext cx="1879457" cy="481664"/>
              <a:chOff x="5525840" y="3618320"/>
              <a:chExt cx="1879457" cy="481664"/>
            </a:xfrm>
          </p:grpSpPr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6472A33F-32C0-6D48-B1AB-C4987E2A70EC}"/>
                  </a:ext>
                </a:extLst>
              </p:cNvPr>
              <p:cNvSpPr txBox="1"/>
              <p:nvPr userDrawn="1"/>
            </p:nvSpPr>
            <p:spPr>
              <a:xfrm>
                <a:off x="6494240" y="3838374"/>
                <a:ext cx="8891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cap="none" spc="-80" dirty="0">
                    <a:solidFill>
                      <a:schemeClr val="bg1"/>
                    </a:solidFill>
                    <a:latin typeface="Corbel" panose="020B0503020204020204" pitchFamily="34" charset="0"/>
                  </a:rPr>
                  <a:t>programme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CF73A1E1-7721-AE44-9B7C-632D7B149574}"/>
                  </a:ext>
                </a:extLst>
              </p:cNvPr>
              <p:cNvSpPr txBox="1"/>
              <p:nvPr userDrawn="1"/>
            </p:nvSpPr>
            <p:spPr>
              <a:xfrm>
                <a:off x="5525840" y="3618320"/>
                <a:ext cx="18794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cap="all" spc="-80" dirty="0">
                    <a:solidFill>
                      <a:schemeClr val="bg1"/>
                    </a:solidFill>
                    <a:latin typeface="Leelawadee" panose="020B0502040204020203" pitchFamily="34" charset="-34"/>
                    <a:ea typeface="Lato Heavy" panose="020F0502020204030203" pitchFamily="34" charset="0"/>
                    <a:cs typeface="Leelawadee" panose="020B0502040204020203" pitchFamily="34" charset="-34"/>
                  </a:rPr>
                  <a:t>emergencies</a:t>
                </a:r>
              </a:p>
            </p:txBody>
          </p:sp>
        </p:grpSp>
      </p:grp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6C04261B-9BCF-4042-B6C4-6D7730FD651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biLevel thresh="25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23528" y="6047172"/>
            <a:ext cx="1548850" cy="62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859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401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792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60232" y="44624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9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932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822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968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840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216AE90-D052-0B4C-B13E-7DE3FF0F93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b="-10762"/>
          <a:stretch/>
        </p:blipFill>
        <p:spPr>
          <a:xfrm>
            <a:off x="4716016" y="0"/>
            <a:ext cx="4427984" cy="666936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E42806F-E9F3-BC42-BCB8-F98CAFD60195}"/>
              </a:ext>
            </a:extLst>
          </p:cNvPr>
          <p:cNvSpPr/>
          <p:nvPr/>
        </p:nvSpPr>
        <p:spPr>
          <a:xfrm>
            <a:off x="0" y="3719"/>
            <a:ext cx="4716016" cy="6017570"/>
          </a:xfrm>
          <a:prstGeom prst="rect">
            <a:avLst/>
          </a:prstGeom>
          <a:solidFill>
            <a:srgbClr val="1E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3986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779686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008313" cy="48574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337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/>
          <a:lstStyle/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300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4864" y="60212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3CE14-DAB6-4373-BCF5-0C13209715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96817"/>
          </a:xfrm>
          <a:prstGeom prst="rect">
            <a:avLst/>
          </a:prstGeom>
          <a:solidFill>
            <a:srgbClr val="1E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6799672" y="6178007"/>
            <a:ext cx="1886657" cy="569706"/>
            <a:chOff x="5525840" y="3530278"/>
            <a:chExt cx="1886657" cy="569706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5540240" y="3530278"/>
              <a:ext cx="18722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cap="all" baseline="0" dirty="0">
                  <a:solidFill>
                    <a:srgbClr val="1E7FB8"/>
                  </a:solidFill>
                  <a:latin typeface="Corbel" panose="020B0503020204020204" pitchFamily="34" charset="0"/>
                </a:rPr>
                <a:t>Health</a:t>
              </a:r>
            </a:p>
          </p:txBody>
        </p:sp>
        <p:grpSp>
          <p:nvGrpSpPr>
            <p:cNvPr id="11" name="Group 10"/>
            <p:cNvGrpSpPr/>
            <p:nvPr userDrawn="1"/>
          </p:nvGrpSpPr>
          <p:grpSpPr>
            <a:xfrm>
              <a:off x="5525840" y="3618320"/>
              <a:ext cx="1879457" cy="481664"/>
              <a:chOff x="5525840" y="3618320"/>
              <a:chExt cx="1879457" cy="481664"/>
            </a:xfrm>
          </p:grpSpPr>
          <p:sp>
            <p:nvSpPr>
              <p:cNvPr id="12" name="TextBox 11"/>
              <p:cNvSpPr txBox="1"/>
              <p:nvPr userDrawn="1"/>
            </p:nvSpPr>
            <p:spPr>
              <a:xfrm>
                <a:off x="6494240" y="3838374"/>
                <a:ext cx="88916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cap="none" spc="-80" dirty="0">
                    <a:solidFill>
                      <a:srgbClr val="1E7FB8"/>
                    </a:solidFill>
                    <a:latin typeface="Corbel" panose="020B0503020204020204" pitchFamily="34" charset="0"/>
                  </a:rPr>
                  <a:t>programme</a:t>
                </a:r>
              </a:p>
            </p:txBody>
          </p:sp>
          <p:sp>
            <p:nvSpPr>
              <p:cNvPr id="13" name="TextBox 12"/>
              <p:cNvSpPr txBox="1"/>
              <p:nvPr userDrawn="1"/>
            </p:nvSpPr>
            <p:spPr>
              <a:xfrm>
                <a:off x="5525840" y="3618320"/>
                <a:ext cx="18794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cap="all" spc="-80" dirty="0">
                    <a:solidFill>
                      <a:srgbClr val="1E7FB8"/>
                    </a:solidFill>
                    <a:latin typeface="Leelawadee" panose="020B0502040204020203" pitchFamily="34" charset="-34"/>
                    <a:ea typeface="Lato Heavy" panose="020F0502020204030203" pitchFamily="34" charset="0"/>
                    <a:cs typeface="Leelawadee" panose="020B0502040204020203" pitchFamily="34" charset="-34"/>
                  </a:rPr>
                  <a:t>emergencies</a:t>
                </a: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-9216" y="6021288"/>
            <a:ext cx="91532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"/>
          </p:nvPr>
        </p:nvSpPr>
        <p:spPr>
          <a:xfrm>
            <a:off x="6660000" y="36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Segoe Condensed" panose="020B0606040200020203" pitchFamily="34" charset="0"/>
              </a:defRPr>
            </a:lvl1pPr>
          </a:lstStyle>
          <a:p>
            <a:fld id="{436008D3-B558-454A-860F-C6C1243A1987}" type="datetimeFigureOut">
              <a:rPr lang="en-GB" smtClean="0"/>
              <a:pPr/>
              <a:t>13/01/2021</a:t>
            </a:fld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F7ABCFD6-3A40-BA4E-906E-796EE1464E34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23528" y="6122200"/>
            <a:ext cx="1541333" cy="61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177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Segoe Condensed" panose="020B0606040200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>
              <a:lumMod val="50000"/>
              <a:lumOff val="50000"/>
            </a:schemeClr>
          </a:solidFill>
          <a:latin typeface="Segoe Condensed" panose="020B0606040200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1" kern="1200">
          <a:solidFill>
            <a:schemeClr val="tx1">
              <a:lumMod val="50000"/>
              <a:lumOff val="50000"/>
            </a:schemeClr>
          </a:solidFill>
          <a:latin typeface="Segoe Condensed" panose="020B0606040200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50000"/>
              <a:lumOff val="50000"/>
            </a:schemeClr>
          </a:solidFill>
          <a:latin typeface="Segoe Condensed" panose="020B0606040200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1" kern="1200">
          <a:solidFill>
            <a:schemeClr val="tx1">
              <a:lumMod val="50000"/>
              <a:lumOff val="50000"/>
            </a:schemeClr>
          </a:solidFill>
          <a:latin typeface="Segoe Condensed" panose="020B0606040200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1" kern="1200">
          <a:solidFill>
            <a:schemeClr val="tx1">
              <a:lumMod val="50000"/>
              <a:lumOff val="50000"/>
            </a:schemeClr>
          </a:solidFill>
          <a:latin typeface="Segoe Condensed" panose="020B0606040200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0"/>
            <a:ext cx="8305800" cy="3124200"/>
          </a:xfrm>
        </p:spPr>
        <p:txBody>
          <a:bodyPr>
            <a:normAutofit fontScale="90000"/>
          </a:bodyPr>
          <a:lstStyle/>
          <a:p>
            <a:r>
              <a:rPr lang="mn-MN" dirty="0"/>
              <a:t/>
            </a:r>
            <a:br>
              <a:rPr lang="mn-MN" dirty="0"/>
            </a:br>
            <a:r>
              <a:rPr lang="mn-MN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ЭМБ-ын ажиллагсдын дунд бүртгэгдсэн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mn-MN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халдвар, анхаарах асуудал</a:t>
            </a:r>
            <a:r>
              <a:rPr lang="mn-MN" dirty="0"/>
              <a:t/>
            </a:r>
            <a:br>
              <a:rPr lang="mn-MN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371600" y="5029200"/>
            <a:ext cx="7543800" cy="4708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mn-MN" sz="2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Ж.Нямсүрэн, ХӨСҮТ</a:t>
            </a:r>
            <a:endParaRPr lang="en-US" sz="2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50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382F99-9932-47A1-BD74-BE71474F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87" y="188640"/>
            <a:ext cx="8229600" cy="792088"/>
          </a:xfrm>
        </p:spPr>
        <p:txBody>
          <a:bodyPr>
            <a:normAutofit/>
          </a:bodyPr>
          <a:lstStyle/>
          <a:p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Эрсдэлт хүчин зүйл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103B7C-D192-4420-8D9F-584529813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0464"/>
            <a:ext cx="5280660" cy="4658072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Өрөөний агааржуулалт</a:t>
            </a:r>
          </a:p>
          <a:p>
            <a:pPr algn="just">
              <a:spcAft>
                <a:spcPts val="12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 бүс буюу хувцас тайлах </a:t>
            </a:r>
            <a:r>
              <a:rPr lang="mn-M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хэсэг, орчны </a:t>
            </a: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бохирдол</a:t>
            </a:r>
          </a:p>
          <a:p>
            <a:pPr algn="just">
              <a:spcAft>
                <a:spcPts val="12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Хамгаалах хувцас дотор өмссөн өмд, цамц, хувцас солихгүй  байх</a:t>
            </a:r>
          </a:p>
          <a:p>
            <a:pPr algn="just">
              <a:spcAft>
                <a:spcPts val="12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Амны хаалт давхарлаж зүүх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Битүүмжлэл үүсэхгүй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mn-MN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тайлах, гар халдваргүйжүүлэх хугацаа, хог хаягдалд </a:t>
            </a:r>
            <a:r>
              <a:rPr lang="mn-M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хүрэлцэх</a:t>
            </a:r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8059" y="1219200"/>
            <a:ext cx="3545941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5294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7BAE1C-0466-4545-9F70-74C58C9D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388"/>
            <a:ext cx="8229600" cy="792088"/>
          </a:xfrm>
        </p:spPr>
        <p:txBody>
          <a:bodyPr>
            <a:normAutofit/>
          </a:bodyPr>
          <a:lstStyle/>
          <a:p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Анхаарах асуудал - Сургамж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951F44-B6F6-45C9-9081-47683A3EE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ЭМА-ыг олноор нь байрлуулахгүй байх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тусгаарлах эмнэлэгт, ажиглалтын хугацаанд, дайчлан ажиллуулах, тусгаарлах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mn-M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Хувь хүний хариуцлагыг сайжруулах</a:t>
            </a:r>
          </a:p>
          <a:p>
            <a:pPr algn="just">
              <a:spcAft>
                <a:spcPts val="600"/>
              </a:spcAft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Тээвэрлэлтийн алдаа</a:t>
            </a:r>
          </a:p>
          <a:p>
            <a:pPr lvl="1" algn="just">
              <a:spcAft>
                <a:spcPts val="600"/>
              </a:spcAft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Яаралтай тусламж шаардлагагүй бол эмч урд талдаа суух</a:t>
            </a:r>
          </a:p>
          <a:p>
            <a:pPr lvl="1" algn="just">
              <a:spcAft>
                <a:spcPts val="600"/>
              </a:spcAft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ЭМА-г батлагдсан, сэжигтэй тохиолдол, ойрын хавьталтай хамт ард суулгахгүй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Эмнэлзүйн тодорхой шинж тэмдэгтэй бол тусгаарлах, эмнэлэг хооронд шилжүүлэхгүй</a:t>
            </a:r>
          </a:p>
          <a:p>
            <a:pPr>
              <a:buFontTx/>
              <a:buChar char="-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70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4C2418-FBC5-4099-87CC-0E7E49153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88640"/>
            <a:ext cx="8229600" cy="792088"/>
          </a:xfrm>
        </p:spPr>
        <p:txBody>
          <a:bodyPr>
            <a:normAutofit/>
          </a:bodyPr>
          <a:lstStyle/>
          <a:p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Анхаарах асуудал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8DBCD9-909F-4A25-A018-C2177007F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Бүх ЭМА-д эмнэлзүйн шинж тэмдэгийн тандалт хийх, шинжилгээнд хамруулах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Үйлчлүүлэгчдийн дунд АЗХ-ын шинж тэмдэгийн тандалт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Үйлчлүүлэгч амны хаалттай байх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ЭМА амны хаалт зүүх, гарын эрүүл ахуй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Нийтийг хамарсан илрүүлэг, шинжилгээ </a:t>
            </a:r>
            <a:r>
              <a:rPr lang="mn-M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хийх бол </a:t>
            </a: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аль болох цэгүүд байгуулж  хийх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8361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792162"/>
          </a:xfrm>
        </p:spPr>
        <p:txBody>
          <a:bodyPr/>
          <a:lstStyle/>
          <a:p>
            <a:pPr algn="ctr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Хамгаалах хувцас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00431"/>
            <a:ext cx="5562600" cy="474316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Халдвар бүртгэгдсэн эсэхээс үл хамааран бүх хүнийг халдварын эрсдэлтэйд тооцож ажиллах</a:t>
            </a:r>
          </a:p>
          <a:p>
            <a:pPr lvl="1" algn="just">
              <a:spcAft>
                <a:spcPts val="600"/>
              </a:spcAft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Амны хаалт</a:t>
            </a:r>
          </a:p>
          <a:p>
            <a:pPr lvl="1" algn="just">
              <a:spcAft>
                <a:spcPts val="600"/>
              </a:spcAft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Нүүрний хаалт</a:t>
            </a:r>
          </a:p>
          <a:p>
            <a:pPr lvl="1" algn="just">
              <a:spcAft>
                <a:spcPts val="600"/>
              </a:spcAft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Хувцас бохирдохоос сэргийлж халад</a:t>
            </a:r>
          </a:p>
          <a:p>
            <a:pPr lvl="1" algn="just">
              <a:spcAft>
                <a:spcPts val="600"/>
              </a:spcAft>
            </a:pPr>
            <a:r>
              <a:rPr lang="mn-MN" sz="2000" dirty="0">
                <a:latin typeface="Arial" panose="020B0604020202020204" pitchFamily="34" charset="0"/>
                <a:cs typeface="Arial" panose="020B0604020202020204" pitchFamily="34" charset="0"/>
              </a:rPr>
              <a:t>Гарын эрүүл сахих</a:t>
            </a: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mn-M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тусламжид: </a:t>
            </a:r>
          </a:p>
          <a:p>
            <a:pPr lvl="1" algn="just"/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Бүрэн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PPE</a:t>
            </a:r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mn-MN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Аюулгүй тайлах</a:t>
            </a:r>
          </a:p>
          <a:p>
            <a:pPr lvl="1" algn="just"/>
            <a:r>
              <a:rPr lang="mn-M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Мэс засал,төрөлт гэх мэт ажилбарт  шингэн нэвчихгүй, урт ханцуйтай ариун халад өмсөж болно.</a:t>
            </a:r>
            <a:endParaRPr lang="mn-M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mn-M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3691" y="2158488"/>
            <a:ext cx="15240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0"/>
            <a:ext cx="2468835" cy="151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699782" y="1143000"/>
            <a:ext cx="3291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mn-MN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Хамгийн чухал       хамгаалах хувцас</a:t>
            </a:r>
          </a:p>
        </p:txBody>
      </p:sp>
    </p:spTree>
    <p:extLst>
      <p:ext uri="{BB962C8B-B14F-4D97-AF65-F5344CB8AC3E}">
        <p14:creationId xmlns:p14="http://schemas.microsoft.com/office/powerpoint/2010/main" xmlns="" val="1222420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15962"/>
          </a:xfrm>
        </p:spPr>
        <p:txBody>
          <a:bodyPr>
            <a:normAutofit/>
          </a:bodyPr>
          <a:lstStyle/>
          <a:p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Эмнэлгийн бэлэн байдлыг хангах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8534400" cy="46021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mn-M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Ногоон бүсийг тохижуулах</a:t>
            </a:r>
          </a:p>
          <a:p>
            <a:pPr lvl="1" algn="just">
              <a:spcAft>
                <a:spcPts val="600"/>
              </a:spcAft>
            </a:pPr>
            <a:r>
              <a:rPr lang="mn-MN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ЭТҮ үзүүлэх багийг аль болох цөөнөөр нь байлгах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Aft>
                <a:spcPts val="600"/>
              </a:spcAft>
            </a:pPr>
            <a:r>
              <a:rPr lang="mn-MN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Усанд орох, хувцас угаах, ая тухтай байх нөхцөл</a:t>
            </a:r>
          </a:p>
          <a:p>
            <a:pPr lvl="0" algn="just">
              <a:spcAft>
                <a:spcPts val="600"/>
              </a:spcAft>
            </a:pPr>
            <a:r>
              <a:rPr lang="mn-M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Цаасан материалтай амны хаалт зүүж харьцах, ажил дууссаны дараа гараа угаах</a:t>
            </a:r>
          </a:p>
          <a:p>
            <a:pPr lvl="0" algn="just">
              <a:spcAft>
                <a:spcPts val="600"/>
              </a:spcAft>
            </a:pPr>
            <a:r>
              <a:rPr lang="mn-M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Хүний нөөцийг бэлтгэх, сургах – Хавьтлын тоог бага байх </a:t>
            </a:r>
          </a:p>
          <a:p>
            <a:pPr lvl="0" algn="just">
              <a:spcAft>
                <a:spcPts val="6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97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n-MN" sz="2200" dirty="0">
                <a:latin typeface="Arial" panose="020B0604020202020204" pitchFamily="34" charset="0"/>
                <a:cs typeface="Arial" panose="020B0604020202020204" pitchFamily="34" charset="0"/>
              </a:rPr>
              <a:t>Манай улсад Эрүүл мэндийн ажилтаны дунд бүртгэгдсэн коронавируст халдвар (КОВИД-19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)-</a:t>
            </a:r>
            <a:r>
              <a:rPr lang="mn-MN" sz="2200" dirty="0">
                <a:latin typeface="Arial" panose="020B0604020202020204" pitchFamily="34" charset="0"/>
                <a:cs typeface="Arial" panose="020B0604020202020204" pitchFamily="34" charset="0"/>
              </a:rPr>
              <a:t>ын байдал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467600" cy="327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2741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7039" y="2858371"/>
            <a:ext cx="91440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mn-M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mn-M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Анхаарал хандуулсанд баярлалаа.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="" xmlns:a16="http://schemas.microsoft.com/office/drawing/2014/main" id="{25B2F6AB-E05D-40B6-B609-B5CFBD79B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229600" cy="1219200"/>
          </a:xfrm>
        </p:spPr>
        <p:txBody>
          <a:bodyPr/>
          <a:lstStyle/>
          <a:p>
            <a:r>
              <a:rPr lang="mn-M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 өвдвөл би өвдөнө</a:t>
            </a:r>
          </a:p>
          <a:p>
            <a:r>
              <a:rPr lang="mn-MN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 өвдвөл бид өвдөнө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4800600" y="4876800"/>
            <a:ext cx="434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Segoe Condensed" panose="020B0606040200020203" pitchFamily="34" charset="0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57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халдвар-Эрүүл мэндийн ажилтан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mn-MN" sz="3200" dirty="0">
                <a:latin typeface="Arial" panose="020B0604020202020204" pitchFamily="34" charset="0"/>
                <a:cs typeface="Arial" panose="020B0604020202020204" pitchFamily="34" charset="0"/>
              </a:rPr>
              <a:t>ЭМА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endParaRPr lang="mn-MN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mn-M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8600" y="1371600"/>
            <a:ext cx="8534400" cy="44958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Дэлхий нийтэд ЭМА-ны  халдварт өртөлт дунджаар 14%, улс орон бүр харилцан адилгүй 2-35 % </a:t>
            </a:r>
          </a:p>
          <a:p>
            <a:pPr marL="4513263" algn="just">
              <a:spcAft>
                <a:spcPts val="600"/>
              </a:spcAft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Prevention, identification and management of health worker infection in the context of COVID-19</a:t>
            </a:r>
            <a:endParaRPr lang="mn-MN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0" lvl="8" indent="0" algn="r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30 October 2020 </a:t>
            </a:r>
            <a:r>
              <a:rPr lang="mn-M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ДЭМБ-ын түр заавар</a:t>
            </a:r>
          </a:p>
          <a:p>
            <a:pPr algn="just"/>
            <a:endParaRPr lang="mn-MN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mn-MN" sz="2600" dirty="0">
                <a:latin typeface="Arial" panose="020B0604020202020204" pitchFamily="34" charset="0"/>
                <a:cs typeface="Arial" panose="020B0604020202020204" pitchFamily="34" charset="0"/>
              </a:rPr>
              <a:t>ХХХ хэрэглэх, бүх нийтээр маск хэрэглэх, гарын эрүүл ахуй сахих, ЭМА-ыг сургах нь  халдварын эрсдэлийг бууруулна. </a:t>
            </a:r>
          </a:p>
          <a:p>
            <a:pPr marL="0" indent="0">
              <a:buNone/>
            </a:pPr>
            <a:endParaRPr lang="mn-MN" dirty="0"/>
          </a:p>
          <a:p>
            <a:endParaRPr lang="mn-MN" dirty="0"/>
          </a:p>
        </p:txBody>
      </p:sp>
      <p:sp>
        <p:nvSpPr>
          <p:cNvPr id="7" name="Down Arrow 6"/>
          <p:cNvSpPr/>
          <p:nvPr/>
        </p:nvSpPr>
        <p:spPr>
          <a:xfrm flipH="1">
            <a:off x="3421740" y="2743200"/>
            <a:ext cx="247020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89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ЭМА-ы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халдвар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манай улсад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86868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mn-MN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mn-MN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mn-MN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mn-MN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-ны </a:t>
            </a:r>
            <a:r>
              <a:rPr lang="mn-MN" u="sng" dirty="0">
                <a:latin typeface="Arial" panose="020B0604020202020204" pitchFamily="34" charset="0"/>
                <a:cs typeface="Arial" panose="020B0604020202020204" pitchFamily="34" charset="0"/>
              </a:rPr>
              <a:t>байдлаар:</a:t>
            </a:r>
          </a:p>
          <a:p>
            <a:pPr marL="573088" indent="0">
              <a:buNone/>
            </a:pPr>
            <a:r>
              <a:rPr lang="mn-MN" dirty="0"/>
              <a:t>	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Нийт халдвар –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1349</a:t>
            </a:r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3088" indent="0">
              <a:buNone/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	ЭМА  -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(7.9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mn-MN" dirty="0"/>
          </a:p>
          <a:p>
            <a:pPr lvl="0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Ажил үүргээ гүйцэтгэх үед халдварт өртсөн - 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Хамт  ажиллаж байсан ЭМА-аас  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-17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Гэр бүлийн гишүүдээс  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/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Эх уурхай 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тодорхойгүй, судалгаа </a:t>
            </a: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хийгдэж </a:t>
            </a:r>
            <a:r>
              <a:rPr lang="mn-MN" dirty="0" smtClean="0">
                <a:latin typeface="Arial" panose="020B0604020202020204" pitchFamily="34" charset="0"/>
                <a:cs typeface="Arial" panose="020B0604020202020204" pitchFamily="34" charset="0"/>
              </a:rPr>
              <a:t>байгаа – 14 тохиолдол байна.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5988">
              <a:buFontTx/>
              <a:buChar char="-"/>
            </a:pPr>
            <a:endParaRPr lang="mn-M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858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792088"/>
          </a:xfrm>
        </p:spPr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ЭМА-ы халдварт өртөлт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mn-M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Тусгаарлагдан ажиллах үедээ – ХӨСҮТ, ЦТЭ</a:t>
            </a:r>
          </a:p>
          <a:p>
            <a:pPr algn="just">
              <a:spcAft>
                <a:spcPts val="1200"/>
              </a:spcAft>
            </a:pPr>
            <a:r>
              <a:rPr lang="mn-MN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Оношлогдоогүй үед тусламж үзүүлэх – ХСҮТ, Баянзүрх НЭ</a:t>
            </a:r>
          </a:p>
          <a:p>
            <a:pPr algn="just">
              <a:spcAft>
                <a:spcPts val="1200"/>
              </a:spcAft>
            </a:pPr>
            <a:r>
              <a:rPr lang="mn-M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Сорьц цуглуулах  </a:t>
            </a:r>
          </a:p>
          <a:p>
            <a:pPr algn="just">
              <a:spcAft>
                <a:spcPts val="1200"/>
              </a:spcAft>
            </a:pPr>
            <a:r>
              <a:rPr lang="mn-M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Голомтын халдваргүйжүүлэлт</a:t>
            </a:r>
          </a:p>
          <a:p>
            <a:pPr algn="just">
              <a:spcAft>
                <a:spcPts val="1200"/>
              </a:spcAft>
            </a:pPr>
            <a:r>
              <a:rPr lang="mn-M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Өвчтөн тээвэрлэх</a:t>
            </a:r>
          </a:p>
          <a:p>
            <a:pPr algn="just">
              <a:spcAft>
                <a:spcPts val="1200"/>
              </a:spcAft>
            </a:pPr>
            <a:r>
              <a:rPr lang="mn-MN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Хамт ажиллагсдаас, гэр бүлийн гишүүдээс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28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Халдварт өртсөн нийт ЭМА ажил, мэргэжлээр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" y="1676401"/>
            <a:ext cx="7239000" cy="3962400"/>
          </a:xfrm>
        </p:spPr>
        <p:txBody>
          <a:bodyPr/>
          <a:lstStyle/>
          <a:p>
            <a:pPr marL="0" indent="0">
              <a:buNone/>
            </a:pPr>
            <a:r>
              <a:rPr lang="mn-MN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ЭМА нийт 107  </a:t>
            </a:r>
          </a:p>
          <a:p>
            <a:r>
              <a:rPr lang="mn-MN" dirty="0" smtClean="0"/>
              <a:t>Их эмч                    – 28   </a:t>
            </a:r>
            <a:r>
              <a:rPr lang="en-US" dirty="0" smtClean="0"/>
              <a:t>(</a:t>
            </a:r>
            <a:r>
              <a:rPr lang="mn-MN" dirty="0" smtClean="0"/>
              <a:t>26.1%</a:t>
            </a:r>
            <a:r>
              <a:rPr lang="en-US" dirty="0" smtClean="0"/>
              <a:t>)</a:t>
            </a:r>
            <a:endParaRPr lang="mn-MN" dirty="0" smtClean="0"/>
          </a:p>
          <a:p>
            <a:r>
              <a:rPr lang="mn-MN" dirty="0" smtClean="0"/>
              <a:t>Сувилагч                – 43 </a:t>
            </a:r>
            <a:r>
              <a:rPr lang="en-US" dirty="0" smtClean="0"/>
              <a:t>(</a:t>
            </a:r>
            <a:r>
              <a:rPr lang="mn-MN" dirty="0" smtClean="0"/>
              <a:t>40.1%</a:t>
            </a:r>
            <a:r>
              <a:rPr lang="en-US" dirty="0" smtClean="0"/>
              <a:t>)</a:t>
            </a:r>
            <a:endParaRPr lang="mn-MN" dirty="0" smtClean="0"/>
          </a:p>
          <a:p>
            <a:r>
              <a:rPr lang="mn-MN" dirty="0" smtClean="0"/>
              <a:t>Асрагч/үйлчлэгч -15 </a:t>
            </a:r>
            <a:r>
              <a:rPr lang="en-US" dirty="0" smtClean="0"/>
              <a:t> (14.0</a:t>
            </a:r>
            <a:r>
              <a:rPr lang="mn-MN" dirty="0" smtClean="0"/>
              <a:t>%</a:t>
            </a:r>
            <a:r>
              <a:rPr lang="en-US" dirty="0" smtClean="0"/>
              <a:t>)</a:t>
            </a:r>
            <a:endParaRPr lang="mn-MN" dirty="0" smtClean="0"/>
          </a:p>
          <a:p>
            <a:r>
              <a:rPr lang="mn-MN" dirty="0" smtClean="0"/>
              <a:t>Ариутгагч               – 8</a:t>
            </a:r>
            <a:r>
              <a:rPr lang="en-US" dirty="0" smtClean="0"/>
              <a:t>  (7.4</a:t>
            </a:r>
            <a:r>
              <a:rPr lang="mn-MN" dirty="0" smtClean="0"/>
              <a:t>%</a:t>
            </a:r>
            <a:r>
              <a:rPr lang="en-US" dirty="0" smtClean="0"/>
              <a:t>)</a:t>
            </a:r>
            <a:endParaRPr lang="mn-MN" dirty="0" smtClean="0"/>
          </a:p>
          <a:p>
            <a:r>
              <a:rPr lang="mn-MN" dirty="0" smtClean="0"/>
              <a:t>Лабораторийн ажилтан – 7</a:t>
            </a:r>
            <a:r>
              <a:rPr lang="en-US" dirty="0" smtClean="0"/>
              <a:t> (6.5</a:t>
            </a:r>
            <a:r>
              <a:rPr lang="mn-MN" dirty="0"/>
              <a:t>%</a:t>
            </a:r>
            <a:r>
              <a:rPr lang="en-US" dirty="0" smtClean="0"/>
              <a:t>)</a:t>
            </a:r>
            <a:endParaRPr lang="mn-MN" dirty="0" smtClean="0"/>
          </a:p>
          <a:p>
            <a:r>
              <a:rPr lang="mn-MN" dirty="0" smtClean="0"/>
              <a:t>Бусад                         – 6 </a:t>
            </a:r>
            <a:r>
              <a:rPr lang="en-US" dirty="0" smtClean="0"/>
              <a:t> (5.6</a:t>
            </a:r>
            <a:r>
              <a:rPr lang="mn-MN" dirty="0" smtClean="0"/>
              <a:t>%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022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Эмнэлзүйн шинж тэмдэг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447800"/>
            <a:ext cx="3276600" cy="3916363"/>
          </a:xfrm>
        </p:spPr>
        <p:txBody>
          <a:bodyPr anchor="ctr"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mn-M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39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(9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mn-M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 эмнэлзүйн шинж тэмдэг илэрсэн.</a:t>
            </a:r>
          </a:p>
          <a:p>
            <a:pPr algn="just">
              <a:spcAft>
                <a:spcPts val="1200"/>
              </a:spcAft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3 хүн шинж тэмдэг илрээгүй.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1"/>
            <a:ext cx="4343400" cy="3699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1825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mn-MN" sz="3600" dirty="0">
                <a:latin typeface="Arial" panose="020B0604020202020204" pitchFamily="34" charset="0"/>
                <a:cs typeface="Arial" panose="020B0604020202020204" pitchFamily="34" charset="0"/>
              </a:rPr>
              <a:t>Өртөлтийн түвшин -ХӨСҮТ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F9EB80E9-4932-46AE-B7F0-EC7D62EC6C7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467601" cy="388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6995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792088"/>
          </a:xfrm>
        </p:spPr>
        <p:txBody>
          <a:bodyPr>
            <a:normAutofit/>
          </a:bodyPr>
          <a:lstStyle/>
          <a:p>
            <a:pPr algn="ctr"/>
            <a:r>
              <a:rPr lang="mn-MN" sz="4000" dirty="0">
                <a:latin typeface="Arial" panose="020B0604020202020204" pitchFamily="34" charset="0"/>
                <a:cs typeface="Arial" panose="020B0604020202020204" pitchFamily="34" charset="0"/>
              </a:rPr>
              <a:t>Эрсдэлт хүчин зүйл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763000" cy="4495800"/>
          </a:xfrm>
        </p:spPr>
        <p:txBody>
          <a:bodyPr anchor="ctr"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mn-MN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Халдвартай үе: </a:t>
            </a:r>
            <a:r>
              <a:rPr lang="en-US" sz="3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mn-MN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Эхний 10-14 хоногт анхаар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n-MN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Шинж тэмдэг эхлэхээс өмнөх  2 хоног   -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mn-MN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10 - </a:t>
            </a: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mn-MN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хоног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n-MN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Эхний 7 хоногт вирусын амьсгалын зам, шүүрэлд хамгийн их хэмжээтэй байж аажмаар буурна. 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n-MN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Уушиг болон амьсгалын доод замд 2 дахь долоо хоногт вирусын ачаалал хамгийн их байна.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27120" y="5334000"/>
            <a:ext cx="541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for releasing COVID-19 patients from isolation     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brief 17 June 2020 </a:t>
            </a:r>
            <a:r>
              <a:rPr lang="mn-MN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208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05C97-2E34-4D37-9D15-4164469AA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88640"/>
            <a:ext cx="8229600" cy="792088"/>
          </a:xfrm>
        </p:spPr>
        <p:txBody>
          <a:bodyPr>
            <a:normAutofit/>
          </a:bodyPr>
          <a:lstStyle/>
          <a:p>
            <a:r>
              <a:rPr lang="mn-MN" sz="4000" dirty="0">
                <a:latin typeface="Arial" panose="020B0604020202020204" pitchFamily="34" charset="0"/>
                <a:cs typeface="Arial" panose="020B0604020202020204" pitchFamily="34" charset="0"/>
              </a:rPr>
              <a:t>Эрсдэлт хүчин зүйл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165FCA-AAFB-4DDB-88D2-C20F3ADB5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5259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Олон шинэ өвчтөн зэрэг хүлээн авах, ажлын ачаалал их байх</a:t>
            </a:r>
          </a:p>
          <a:p>
            <a:pPr algn="just">
              <a:spcAft>
                <a:spcPts val="6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Тусгайлсан асаргаа, сувилгаа шаардлагатай өвчтөн их </a:t>
            </a:r>
            <a:r>
              <a:rPr lang="mn-M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байх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mn-M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өндөр настан, хөгжлийн бэрхшээлтэй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mn-MN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mn-M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Хүнд, маш хүнд </a:t>
            </a: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өвчтөн</a:t>
            </a:r>
          </a:p>
          <a:p>
            <a:pPr algn="just">
              <a:spcAft>
                <a:spcPts val="600"/>
              </a:spcAft>
            </a:pPr>
            <a:r>
              <a:rPr lang="mn-MN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Улаан бүсэд ажиллах хугацаа урт байх</a:t>
            </a:r>
          </a:p>
          <a:p>
            <a:pPr algn="just">
              <a:spcAft>
                <a:spcPts val="600"/>
              </a:spcAft>
            </a:pPr>
            <a:endParaRPr lang="mn-M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271706"/>
      </p:ext>
    </p:extLst>
  </p:cSld>
  <p:clrMapOvr>
    <a:masterClrMapping/>
  </p:clrMapOvr>
</p:sld>
</file>

<file path=ppt/theme/theme1.xml><?xml version="1.0" encoding="utf-8"?>
<a:theme xmlns:a="http://schemas.openxmlformats.org/drawingml/2006/main" name="OSL - PNG Deployment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OSL - PNG Deployment</Template>
  <TotalTime>9976</TotalTime>
  <Words>558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OSL - PNG Deployment</vt:lpstr>
      <vt:lpstr> ЭМБ-ын ажиллагсдын дунд бүртгэгдсэн COVID-19 халдвар, анхаарах асуудал </vt:lpstr>
      <vt:lpstr>COVID-19 халдвар-Эрүүл мэндийн ажилтан (ЭМА)</vt:lpstr>
      <vt:lpstr>ЭМА-ы COVID-19 халдвар манай улсад</vt:lpstr>
      <vt:lpstr>ЭМА-ы халдварт өртөлт</vt:lpstr>
      <vt:lpstr>Халдварт өртсөн нийт ЭМА ажил, мэргэжлээр</vt:lpstr>
      <vt:lpstr>Эмнэлзүйн шинж тэмдэг</vt:lpstr>
      <vt:lpstr>Өртөлтийн түвшин -ХӨСҮТ</vt:lpstr>
      <vt:lpstr>Эрсдэлт хүчин зүйл</vt:lpstr>
      <vt:lpstr>Эрсдэлт хүчин зүйл</vt:lpstr>
      <vt:lpstr>Эрсдэлт хүчин зүйл</vt:lpstr>
      <vt:lpstr>Анхаарах асуудал - Сургамж</vt:lpstr>
      <vt:lpstr>Анхаарах асуудал</vt:lpstr>
      <vt:lpstr>Хамгаалах хувцас</vt:lpstr>
      <vt:lpstr>Эмнэлгийн бэлэн байдлыг хангах</vt:lpstr>
      <vt:lpstr>Манай улсад Эрүүл мэндийн ажилтаны дунд бүртгэгдсэн коронавируст халдвар (КОВИД-19)-ын байдал </vt:lpstr>
      <vt:lpstr>  Анхаарал хандуулсанд баярлалаа.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Leila (WPRO)</dc:creator>
  <cp:lastModifiedBy>User</cp:lastModifiedBy>
  <cp:revision>402</cp:revision>
  <cp:lastPrinted>2020-03-20T04:29:21Z</cp:lastPrinted>
  <dcterms:created xsi:type="dcterms:W3CDTF">2019-11-06T04:49:24Z</dcterms:created>
  <dcterms:modified xsi:type="dcterms:W3CDTF">2021-01-13T01:59:14Z</dcterms:modified>
</cp:coreProperties>
</file>