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62" r:id="rId3"/>
    <p:sldId id="289" r:id="rId4"/>
    <p:sldId id="263" r:id="rId5"/>
    <p:sldId id="264" r:id="rId6"/>
    <p:sldId id="290" r:id="rId7"/>
    <p:sldId id="291" r:id="rId8"/>
    <p:sldId id="292" r:id="rId9"/>
    <p:sldId id="293" r:id="rId10"/>
    <p:sldId id="294" r:id="rId11"/>
    <p:sldId id="295" r:id="rId12"/>
    <p:sldId id="296" r:id="rId13"/>
    <p:sldId id="287" r:id="rId14"/>
    <p:sldId id="297" r:id="rId15"/>
    <p:sldId id="298" r:id="rId16"/>
    <p:sldId id="299" r:id="rId17"/>
    <p:sldId id="300" r:id="rId18"/>
    <p:sldId id="265" r:id="rId19"/>
    <p:sldId id="266" r:id="rId20"/>
    <p:sldId id="271" r:id="rId21"/>
    <p:sldId id="320" r:id="rId22"/>
    <p:sldId id="32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2B6DE9-17F7-4C57-B1D1-C137D08DE317}" type="datetimeFigureOut">
              <a:rPr lang="en-US" smtClean="0"/>
              <a:pPr/>
              <a:t>1/13/2021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F04006-1419-479F-B584-2B3BCA0DFAFF}" type="slidenum">
              <a:rPr lang="en-US" smtClean="0"/>
              <a:pPr/>
              <a:t>‹#›</a:t>
            </a:fld>
            <a:endParaRPr lang="en-US"/>
          </a:p>
        </p:txBody>
      </p:sp>
    </p:spTree>
    <p:extLst>
      <p:ext uri="{BB962C8B-B14F-4D97-AF65-F5344CB8AC3E}">
        <p14:creationId xmlns:p14="http://schemas.microsoft.com/office/powerpoint/2010/main" xmlns="" val="564372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29057" indent="-280406" eaLnBrk="0" hangingPunct="0">
              <a:defRPr sz="2400" b="1">
                <a:solidFill>
                  <a:schemeClr val="tx1"/>
                </a:solidFill>
                <a:latin typeface="Times New Roman" pitchFamily="18" charset="0"/>
              </a:defRPr>
            </a:lvl2pPr>
            <a:lvl3pPr marL="1121626" indent="-224325" eaLnBrk="0" hangingPunct="0">
              <a:defRPr sz="2400" b="1">
                <a:solidFill>
                  <a:schemeClr val="tx1"/>
                </a:solidFill>
                <a:latin typeface="Times New Roman" pitchFamily="18" charset="0"/>
              </a:defRPr>
            </a:lvl3pPr>
            <a:lvl4pPr marL="1570276" indent="-224325" eaLnBrk="0" hangingPunct="0">
              <a:defRPr sz="2400" b="1">
                <a:solidFill>
                  <a:schemeClr val="tx1"/>
                </a:solidFill>
                <a:latin typeface="Times New Roman" pitchFamily="18" charset="0"/>
              </a:defRPr>
            </a:lvl4pPr>
            <a:lvl5pPr marL="2018927" indent="-224325" eaLnBrk="0" hangingPunct="0">
              <a:defRPr sz="2400" b="1">
                <a:solidFill>
                  <a:schemeClr val="tx1"/>
                </a:solidFill>
                <a:latin typeface="Times New Roman" pitchFamily="18" charset="0"/>
              </a:defRPr>
            </a:lvl5pPr>
            <a:lvl6pPr marL="2467577" indent="-224325" eaLnBrk="0" fontAlgn="base" hangingPunct="0">
              <a:spcBef>
                <a:spcPct val="0"/>
              </a:spcBef>
              <a:spcAft>
                <a:spcPct val="0"/>
              </a:spcAft>
              <a:defRPr sz="2400" b="1">
                <a:solidFill>
                  <a:schemeClr val="tx1"/>
                </a:solidFill>
                <a:latin typeface="Times New Roman" pitchFamily="18" charset="0"/>
              </a:defRPr>
            </a:lvl6pPr>
            <a:lvl7pPr marL="2916227" indent="-224325" eaLnBrk="0" fontAlgn="base" hangingPunct="0">
              <a:spcBef>
                <a:spcPct val="0"/>
              </a:spcBef>
              <a:spcAft>
                <a:spcPct val="0"/>
              </a:spcAft>
              <a:defRPr sz="2400" b="1">
                <a:solidFill>
                  <a:schemeClr val="tx1"/>
                </a:solidFill>
                <a:latin typeface="Times New Roman" pitchFamily="18" charset="0"/>
              </a:defRPr>
            </a:lvl7pPr>
            <a:lvl8pPr marL="3364878" indent="-224325" eaLnBrk="0" fontAlgn="base" hangingPunct="0">
              <a:spcBef>
                <a:spcPct val="0"/>
              </a:spcBef>
              <a:spcAft>
                <a:spcPct val="0"/>
              </a:spcAft>
              <a:defRPr sz="2400" b="1">
                <a:solidFill>
                  <a:schemeClr val="tx1"/>
                </a:solidFill>
                <a:latin typeface="Times New Roman" pitchFamily="18" charset="0"/>
              </a:defRPr>
            </a:lvl8pPr>
            <a:lvl9pPr marL="3813528" indent="-224325" eaLnBrk="0" fontAlgn="base" hangingPunct="0">
              <a:spcBef>
                <a:spcPct val="0"/>
              </a:spcBef>
              <a:spcAft>
                <a:spcPct val="0"/>
              </a:spcAft>
              <a:defRPr sz="2400" b="1">
                <a:solidFill>
                  <a:schemeClr val="tx1"/>
                </a:solidFill>
                <a:latin typeface="Times New Roman" pitchFamily="18" charset="0"/>
              </a:defRPr>
            </a:lvl9pPr>
          </a:lstStyle>
          <a:p>
            <a:fld id="{9FDB5363-C196-4396-B0F8-A63F7CEB7589}" type="slidenum">
              <a:rPr lang="en-US" altLang="en-US" sz="1200" b="0">
                <a:solidFill>
                  <a:srgbClr val="FFFF66"/>
                </a:solidFill>
                <a:latin typeface="Arial" pitchFamily="34" charset="0"/>
              </a:rPr>
              <a:pPr/>
              <a:t>7</a:t>
            </a:fld>
            <a:endParaRPr lang="en-US" altLang="en-US" sz="1200" b="0">
              <a:solidFill>
                <a:srgbClr val="FFFF66"/>
              </a:solidFill>
              <a:latin typeface="Arial" pitchFamily="34" charset="0"/>
            </a:endParaRPr>
          </a:p>
        </p:txBody>
      </p:sp>
      <p:sp>
        <p:nvSpPr>
          <p:cNvPr id="68611" name="Rectangle 2"/>
          <p:cNvSpPr>
            <a:spLocks noGrp="1" noRot="1" noChangeAspect="1" noChangeArrowheads="1" noTextEdit="1"/>
          </p:cNvSpPr>
          <p:nvPr>
            <p:ph type="sldImg"/>
          </p:nvPr>
        </p:nvSpPr>
        <p:spPr>
          <a:xfrm>
            <a:off x="1130300" y="674688"/>
            <a:ext cx="4597400" cy="3448050"/>
          </a:xfrm>
          <a:ln/>
        </p:spPr>
      </p:sp>
      <p:sp>
        <p:nvSpPr>
          <p:cNvPr id="68612" name="Rectangle 3"/>
          <p:cNvSpPr>
            <a:spLocks noGrp="1" noChangeArrowheads="1"/>
          </p:cNvSpPr>
          <p:nvPr>
            <p:ph type="body" idx="1"/>
          </p:nvPr>
        </p:nvSpPr>
        <p:spPr>
          <a:xfrm>
            <a:off x="914711" y="4347148"/>
            <a:ext cx="5332965" cy="412229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buFontTx/>
              <a:buChar char="•"/>
            </a:pPr>
            <a:r>
              <a:rPr lang="en-US" altLang="en-US" sz="1800">
                <a:latin typeface="Times New Roman" pitchFamily="18" charset="0"/>
              </a:rPr>
              <a:t> </a:t>
            </a:r>
            <a:r>
              <a:rPr lang="en-US" altLang="en-US" sz="1600">
                <a:latin typeface="Times New Roman" pitchFamily="18" charset="0"/>
              </a:rPr>
              <a:t>In one study, hands of 131 healthcare workers (HCWs) were cultured before, and hands and gloves after, routine care. </a:t>
            </a:r>
          </a:p>
          <a:p>
            <a:pPr eaLnBrk="1" hangingPunct="1">
              <a:buFontTx/>
              <a:buChar char="•"/>
            </a:pPr>
            <a:r>
              <a:rPr lang="en-US" altLang="en-US" sz="1600">
                <a:latin typeface="Times New Roman" pitchFamily="18" charset="0"/>
              </a:rPr>
              <a:t> A mean of 56% of body sites and 17% of environmental sites were VRE positive.</a:t>
            </a:r>
          </a:p>
          <a:p>
            <a:pPr eaLnBrk="1" hangingPunct="1">
              <a:buFontTx/>
              <a:buChar char="•"/>
            </a:pPr>
            <a:r>
              <a:rPr lang="en-US" altLang="en-US" sz="1600">
                <a:latin typeface="Times New Roman" pitchFamily="18" charset="0"/>
              </a:rPr>
              <a:t> After touching the patient and environment, 75% of ungloved HCWs hands and 9% of gloved HCWs hands  were contaminated with VRE. </a:t>
            </a:r>
          </a:p>
          <a:p>
            <a:pPr eaLnBrk="1" hangingPunct="1">
              <a:buFontTx/>
              <a:buChar char="•"/>
            </a:pPr>
            <a:r>
              <a:rPr lang="en-US" altLang="en-US" sz="1600">
                <a:latin typeface="Times New Roman" pitchFamily="18" charset="0"/>
              </a:rPr>
              <a:t> After touching only the environment, 21% of ungloved and 0 gloved HCWs hands were contaminated.</a:t>
            </a:r>
          </a:p>
          <a:p>
            <a:pPr eaLnBrk="1" hangingPunct="1">
              <a:buFontTx/>
              <a:buChar char="•"/>
            </a:pPr>
            <a:r>
              <a:rPr lang="en-US" altLang="en-US" sz="1600">
                <a:latin typeface="Times New Roman" pitchFamily="18" charset="0"/>
              </a:rPr>
              <a:t> The inanimate environment plays a role in facilitating transmission of organisms.</a:t>
            </a:r>
          </a:p>
          <a:p>
            <a:pPr eaLnBrk="1" hangingPunct="1"/>
            <a:endParaRPr lang="en-US" altLang="en-US" sz="16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801EB-F6FD-45A9-943E-DA5B6FF1ACB4}" type="slidenum">
              <a:rPr lang="en-US" smtClean="0"/>
              <a:pPr/>
              <a:t>8</a:t>
            </a:fld>
            <a:endParaRPr lang="en-US"/>
          </a:p>
        </p:txBody>
      </p:sp>
    </p:spTree>
    <p:extLst>
      <p:ext uri="{BB962C8B-B14F-4D97-AF65-F5344CB8AC3E}">
        <p14:creationId xmlns:p14="http://schemas.microsoft.com/office/powerpoint/2010/main" xmlns="" val="3253970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w="9525"/>
        </p:spPr>
        <p:txBody>
          <a:bodyPr/>
          <a:lstStyle/>
          <a:p>
            <a:pPr>
              <a:lnSpc>
                <a:spcPct val="90000"/>
              </a:lnSpc>
            </a:pPr>
            <a:r>
              <a:rPr lang="en-US" altLang="zh-TW" smtClean="0"/>
              <a:t>The choice for decontamination can be based on the infection risks to patients. These can be classified as high, intermediate, low and minimal.</a:t>
            </a:r>
          </a:p>
          <a:p>
            <a:pPr>
              <a:lnSpc>
                <a:spcPct val="90000"/>
              </a:lnSpc>
            </a:pPr>
            <a:r>
              <a:rPr lang="en-US" altLang="zh-TW" smtClean="0"/>
              <a:t>High risk to patients are instruments that will be in contact with a break in the skin or mucus membrane or introduced to a sterile body area. The example will be surgical instruments, laparoscope, dressing, prosthesis etc. Sterilization is required in this group of instrument before used on patients. The most effective means will be steam autoclave for heat resistant items while ambient temperature sterilization should be used on heat sensitive items such as laproscope.</a:t>
            </a:r>
          </a:p>
          <a:p>
            <a:pPr>
              <a:lnSpc>
                <a:spcPct val="90000"/>
              </a:lnSpc>
            </a:pPr>
            <a:r>
              <a:rPr lang="en-US" altLang="zh-TW" smtClean="0"/>
              <a:t>Intermediate risk to patients are instruments that will be in contact with intact mucus membrane or items that will be used on susceptible patients and the examples are GI endoscopes, ventilator tubings. For these items, disinfection is required by appropriate use of chemical disinfectant or wash and pasteurization at 80</a:t>
            </a:r>
            <a:r>
              <a:rPr lang="en-US" altLang="zh-TW" baseline="30000" smtClean="0"/>
              <a:t>0</a:t>
            </a:r>
            <a:r>
              <a:rPr lang="en-US" altLang="zh-TW" smtClean="0"/>
              <a:t> C.</a:t>
            </a:r>
          </a:p>
          <a:p>
            <a:pPr>
              <a:lnSpc>
                <a:spcPct val="90000"/>
              </a:lnSpc>
            </a:pPr>
            <a:r>
              <a:rPr lang="en-US" altLang="zh-TW" smtClean="0"/>
              <a:t>Low risk are items that will be in contact with normal and intact skin such as bedpan, wash bowls, cleaning and drying will be sufficient. Disinfection is needed if there is a known infection risk; an example will be items that are used by patient with MRSA.</a:t>
            </a:r>
          </a:p>
          <a:p>
            <a:pPr>
              <a:lnSpc>
                <a:spcPct val="90000"/>
              </a:lnSpc>
            </a:pPr>
            <a:r>
              <a:rPr lang="en-US" altLang="zh-TW" smtClean="0"/>
              <a:t>Minimal risk are items that are not in close contact with patients e.g. wall, floor bed. For such surfaces, cleaning with detergent and water is able to remove organisms and drying is usually adequate.   </a:t>
            </a:r>
          </a:p>
        </p:txBody>
      </p:sp>
    </p:spTree>
    <p:extLst>
      <p:ext uri="{BB962C8B-B14F-4D97-AF65-F5344CB8AC3E}">
        <p14:creationId xmlns:p14="http://schemas.microsoft.com/office/powerpoint/2010/main" xmlns="" val="42460667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596B32C-E7FD-4F17-A0F6-691496A44C75}" type="datetimeFigureOut">
              <a:rPr lang="en-US" smtClean="0"/>
              <a:pPr/>
              <a:t>1/13/2021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DAB3C45-78B3-4361-BB31-AA65313C1E5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596B32C-E7FD-4F17-A0F6-691496A44C75}" type="datetimeFigureOut">
              <a:rPr lang="en-US" smtClean="0"/>
              <a:pPr/>
              <a:t>1/13/2021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DAB3C45-78B3-4361-BB31-AA65313C1E5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596B32C-E7FD-4F17-A0F6-691496A44C75}" type="datetimeFigureOut">
              <a:rPr lang="en-US" smtClean="0"/>
              <a:pPr/>
              <a:t>1/13/2021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DAB3C45-78B3-4361-BB31-AA65313C1E5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596B32C-E7FD-4F17-A0F6-691496A44C75}" type="datetimeFigureOut">
              <a:rPr lang="en-US" smtClean="0"/>
              <a:pPr/>
              <a:t>1/13/2021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DAB3C45-78B3-4361-BB31-AA65313C1E51}"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596B32C-E7FD-4F17-A0F6-691496A44C75}" type="datetimeFigureOut">
              <a:rPr lang="en-US" smtClean="0"/>
              <a:pPr/>
              <a:t>1/13/2021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DAB3C45-78B3-4361-BB31-AA65313C1E51}"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596B32C-E7FD-4F17-A0F6-691496A44C75}" type="datetimeFigureOut">
              <a:rPr lang="en-US" smtClean="0"/>
              <a:pPr/>
              <a:t>1/13/2021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DAB3C45-78B3-4361-BB31-AA65313C1E51}"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596B32C-E7FD-4F17-A0F6-691496A44C75}" type="datetimeFigureOut">
              <a:rPr lang="en-US" smtClean="0"/>
              <a:pPr/>
              <a:t>1/13/2021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DAB3C45-78B3-4361-BB31-AA65313C1E5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596B32C-E7FD-4F17-A0F6-691496A44C75}" type="datetimeFigureOut">
              <a:rPr lang="en-US" smtClean="0"/>
              <a:pPr/>
              <a:t>1/13/2021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DAB3C45-78B3-4361-BB31-AA65313C1E51}"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596B32C-E7FD-4F17-A0F6-691496A44C75}" type="datetimeFigureOut">
              <a:rPr lang="en-US" smtClean="0"/>
              <a:pPr/>
              <a:t>1/13/2021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DAB3C45-78B3-4361-BB31-AA65313C1E5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596B32C-E7FD-4F17-A0F6-691496A44C75}" type="datetimeFigureOut">
              <a:rPr lang="en-US" smtClean="0"/>
              <a:pPr/>
              <a:t>1/13/2021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DAB3C45-78B3-4361-BB31-AA65313C1E5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596B32C-E7FD-4F17-A0F6-691496A44C75}" type="datetimeFigureOut">
              <a:rPr lang="en-US" smtClean="0"/>
              <a:pPr/>
              <a:t>1/13/2021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DAB3C45-78B3-4361-BB31-AA65313C1E51}"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596B32C-E7FD-4F17-A0F6-691496A44C75}" type="datetimeFigureOut">
              <a:rPr lang="en-US" smtClean="0"/>
              <a:pPr/>
              <a:t>1/13/2021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DAB3C45-78B3-4361-BB31-AA65313C1E5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1"/>
            <a:ext cx="7772400" cy="1847850"/>
          </a:xfrm>
        </p:spPr>
        <p:txBody>
          <a:bodyPr>
            <a:normAutofit fontScale="90000"/>
          </a:bodyPr>
          <a:lstStyle/>
          <a:p>
            <a:pPr lvl="0"/>
            <a:r>
              <a:rPr lang="mn-MN" dirty="0">
                <a:latin typeface="Arial" pitchFamily="34" charset="0"/>
                <a:cs typeface="Arial" pitchFamily="34" charset="0"/>
              </a:rPr>
              <a:t>Цэвэрлэгээ, халдваргүйжүүлэлт, ариутгалын  тухай </a:t>
            </a:r>
            <a:r>
              <a:rPr lang="mn-MN" dirty="0" smtClean="0">
                <a:latin typeface="Arial" pitchFamily="34" charset="0"/>
                <a:cs typeface="Arial" pitchFamily="34" charset="0"/>
              </a:rPr>
              <a:t>ойлголт</a:t>
            </a:r>
            <a:r>
              <a:rPr lang="mn-MN" dirty="0" smtClean="0"/>
              <a:t> </a:t>
            </a:r>
            <a:r>
              <a:rPr lang="en-US" dirty="0"/>
              <a:t/>
            </a:r>
            <a:br>
              <a:rPr lang="en-US" dirty="0"/>
            </a:br>
            <a:endParaRPr lang="en-US" dirty="0"/>
          </a:p>
        </p:txBody>
      </p:sp>
    </p:spTree>
    <p:extLst>
      <p:ext uri="{BB962C8B-B14F-4D97-AF65-F5344CB8AC3E}">
        <p14:creationId xmlns:p14="http://schemas.microsoft.com/office/powerpoint/2010/main" xmlns="" val="572910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458200" cy="4525963"/>
          </a:xfrm>
        </p:spPr>
        <p:txBody>
          <a:bodyPr>
            <a:noAutofit/>
          </a:bodyPr>
          <a:lstStyle/>
          <a:p>
            <a:r>
              <a:rPr lang="mn-MN" sz="3600" i="1" dirty="0" smtClean="0">
                <a:latin typeface="Arial" pitchFamily="34" charset="0"/>
                <a:cs typeface="Arial" pitchFamily="34" charset="0"/>
              </a:rPr>
              <a:t>Орчны эд зүйлсийн гадаргуу бохирлогдох нь:</a:t>
            </a:r>
            <a:endParaRPr lang="en-US" sz="3600" i="1" dirty="0" smtClean="0">
              <a:latin typeface="Arial" pitchFamily="34" charset="0"/>
              <a:cs typeface="Arial" pitchFamily="34" charset="0"/>
            </a:endParaRPr>
          </a:p>
          <a:p>
            <a:pPr marL="0" indent="0">
              <a:buNone/>
            </a:pPr>
            <a:r>
              <a:rPr lang="en-US" sz="3600" dirty="0">
                <a:latin typeface="Arial" pitchFamily="34" charset="0"/>
                <a:cs typeface="Arial" pitchFamily="34" charset="0"/>
              </a:rPr>
              <a:t> </a:t>
            </a:r>
            <a:r>
              <a:rPr lang="en-US" sz="3600" dirty="0" smtClean="0">
                <a:latin typeface="Arial" pitchFamily="34" charset="0"/>
                <a:cs typeface="Arial" pitchFamily="34" charset="0"/>
              </a:rPr>
              <a:t>       </a:t>
            </a:r>
            <a:r>
              <a:rPr lang="mn-MN" sz="2000" b="1" dirty="0">
                <a:solidFill>
                  <a:srgbClr val="FF0000"/>
                </a:solidFill>
                <a:latin typeface="Arial" pitchFamily="34" charset="0"/>
                <a:cs typeface="Arial" pitchFamily="34" charset="0"/>
              </a:rPr>
              <a:t>Э</a:t>
            </a:r>
            <a:r>
              <a:rPr lang="mn-MN" sz="2000" b="1" dirty="0" smtClean="0">
                <a:solidFill>
                  <a:srgbClr val="FF0000"/>
                </a:solidFill>
                <a:latin typeface="Arial" pitchFamily="34" charset="0"/>
                <a:cs typeface="Arial" pitchFamily="34" charset="0"/>
              </a:rPr>
              <a:t>рүүл мэндийн </a:t>
            </a:r>
            <a:r>
              <a:rPr lang="en-US" sz="2000" b="1" dirty="0" smtClean="0">
                <a:solidFill>
                  <a:srgbClr val="FF0000"/>
                </a:solidFill>
                <a:latin typeface="Arial" pitchFamily="34" charset="0"/>
                <a:cs typeface="Arial" pitchFamily="34" charset="0"/>
              </a:rPr>
              <a:t> </a:t>
            </a:r>
            <a:r>
              <a:rPr lang="mn-MN" sz="2000" b="1" dirty="0" smtClean="0">
                <a:solidFill>
                  <a:srgbClr val="FF0000"/>
                </a:solidFill>
                <a:latin typeface="Arial" pitchFamily="34" charset="0"/>
                <a:cs typeface="Arial" pitchFamily="34" charset="0"/>
              </a:rPr>
              <a:t>ажилтаны бохирлогдсон гар,</a:t>
            </a:r>
          </a:p>
          <a:p>
            <a:pPr marL="0" indent="0">
              <a:buNone/>
            </a:pPr>
            <a:r>
              <a:rPr lang="mn-MN" sz="2000" b="1" dirty="0">
                <a:solidFill>
                  <a:srgbClr val="FF0000"/>
                </a:solidFill>
                <a:latin typeface="Arial" pitchFamily="34" charset="0"/>
                <a:cs typeface="Arial" pitchFamily="34" charset="0"/>
              </a:rPr>
              <a:t> </a:t>
            </a:r>
            <a:r>
              <a:rPr lang="mn-MN" sz="2000" b="1" dirty="0" smtClean="0">
                <a:solidFill>
                  <a:srgbClr val="FF0000"/>
                </a:solidFill>
                <a:latin typeface="Arial" pitchFamily="34" charset="0"/>
                <a:cs typeface="Arial" pitchFamily="34" charset="0"/>
              </a:rPr>
              <a:t>                                                                                   бээлийгээр </a:t>
            </a:r>
          </a:p>
          <a:p>
            <a:pPr algn="just"/>
            <a:endParaRPr lang="en-US" sz="3600" dirty="0" smtClean="0">
              <a:latin typeface="Arial" pitchFamily="34" charset="0"/>
              <a:cs typeface="Arial" pitchFamily="34" charset="0"/>
            </a:endParaRPr>
          </a:p>
          <a:p>
            <a:pPr marL="0" indent="0" algn="just">
              <a:buNone/>
            </a:pPr>
            <a:r>
              <a:rPr lang="mn-MN" sz="1800" b="1" dirty="0" smtClean="0">
                <a:solidFill>
                  <a:srgbClr val="FF0000"/>
                </a:solidFill>
                <a:latin typeface="Arial" pitchFamily="34" charset="0"/>
                <a:cs typeface="Arial" pitchFamily="34" charset="0"/>
              </a:rPr>
              <a:t>                Өвчтөнд шууд хүрэлцдэг эмнэлгийн бохирлогдсон тоног</a:t>
            </a:r>
          </a:p>
          <a:p>
            <a:pPr marL="0" indent="0" algn="just">
              <a:buNone/>
            </a:pPr>
            <a:r>
              <a:rPr lang="mn-MN" sz="1800" b="1" dirty="0">
                <a:solidFill>
                  <a:srgbClr val="FF0000"/>
                </a:solidFill>
                <a:latin typeface="Arial" pitchFamily="34" charset="0"/>
                <a:cs typeface="Arial" pitchFamily="34" charset="0"/>
              </a:rPr>
              <a:t> </a:t>
            </a:r>
            <a:r>
              <a:rPr lang="mn-MN" sz="1800" b="1" dirty="0" smtClean="0">
                <a:solidFill>
                  <a:srgbClr val="FF0000"/>
                </a:solidFill>
                <a:latin typeface="Arial" pitchFamily="34" charset="0"/>
                <a:cs typeface="Arial" pitchFamily="34" charset="0"/>
              </a:rPr>
              <a:t>                                                                                            төхөөрөмжөөр </a:t>
            </a:r>
            <a:endParaRPr lang="en-US" sz="1800" b="1" dirty="0">
              <a:solidFill>
                <a:srgbClr val="FF0000"/>
              </a:solidFill>
              <a:latin typeface="Arial" pitchFamily="34" charset="0"/>
              <a:cs typeface="Arial" pitchFamily="34" charset="0"/>
            </a:endParaRPr>
          </a:p>
        </p:txBody>
      </p:sp>
      <p:sp>
        <p:nvSpPr>
          <p:cNvPr id="2" name="Title 1"/>
          <p:cNvSpPr>
            <a:spLocks noGrp="1"/>
          </p:cNvSpPr>
          <p:nvPr>
            <p:ph type="title"/>
          </p:nvPr>
        </p:nvSpPr>
        <p:spPr/>
        <p:txBody>
          <a:bodyPr/>
          <a:lstStyle/>
          <a:p>
            <a:r>
              <a:rPr lang="mn-MN" dirty="0" smtClean="0">
                <a:latin typeface="Arial" pitchFamily="34" charset="0"/>
                <a:cs typeface="Arial" pitchFamily="34" charset="0"/>
              </a:rPr>
              <a:t>Халдварыг дамжуулахад....</a:t>
            </a:r>
            <a:endParaRPr lang="en-US" dirty="0">
              <a:latin typeface="Arial" pitchFamily="34" charset="0"/>
              <a:cs typeface="Arial" pitchFamily="34" charset="0"/>
            </a:endParaRPr>
          </a:p>
        </p:txBody>
      </p:sp>
    </p:spTree>
    <p:extLst>
      <p:ext uri="{BB962C8B-B14F-4D97-AF65-F5344CB8AC3E}">
        <p14:creationId xmlns:p14="http://schemas.microsoft.com/office/powerpoint/2010/main" xmlns="" val="3494266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a:bodyPr>
          <a:lstStyle/>
          <a:p>
            <a:pPr marL="0" indent="0">
              <a:buNone/>
            </a:pPr>
            <a:r>
              <a:rPr lang="mn-MN" sz="2800" i="1" dirty="0" smtClean="0"/>
              <a:t>              </a:t>
            </a:r>
          </a:p>
          <a:p>
            <a:pPr marL="0" indent="0">
              <a:buNone/>
            </a:pPr>
            <a:r>
              <a:rPr lang="mn-MN" sz="2800" i="1" dirty="0">
                <a:latin typeface="Arial" pitchFamily="34" charset="0"/>
                <a:cs typeface="Arial" pitchFamily="34" charset="0"/>
              </a:rPr>
              <a:t> </a:t>
            </a:r>
            <a:r>
              <a:rPr lang="mn-MN" sz="2800" i="1" dirty="0" smtClean="0">
                <a:latin typeface="Arial" pitchFamily="34" charset="0"/>
                <a:cs typeface="Arial" pitchFamily="34" charset="0"/>
              </a:rPr>
              <a:t>           </a:t>
            </a:r>
            <a:r>
              <a:rPr lang="mn-MN" sz="2400" i="1" dirty="0" smtClean="0">
                <a:latin typeface="Arial" pitchFamily="34" charset="0"/>
                <a:cs typeface="Arial" pitchFamily="34" charset="0"/>
              </a:rPr>
              <a:t>Өрөөний цэвэрлэгээ хангалтгүй </a:t>
            </a:r>
          </a:p>
          <a:p>
            <a:pPr marL="0" indent="0">
              <a:buNone/>
            </a:pPr>
            <a:r>
              <a:rPr lang="mn-MN" sz="2400" i="1" dirty="0" smtClean="0">
                <a:latin typeface="Arial" pitchFamily="34" charset="0"/>
                <a:cs typeface="Arial" pitchFamily="34" charset="0"/>
              </a:rPr>
              <a:t>              Өвчтөн бичил биетнээр </a:t>
            </a:r>
            <a:r>
              <a:rPr lang="en-US" sz="2400" i="1" dirty="0" smtClean="0">
                <a:latin typeface="Arial" pitchFamily="34" charset="0"/>
                <a:cs typeface="Arial" pitchFamily="34" charset="0"/>
              </a:rPr>
              <a:t> </a:t>
            </a:r>
            <a:r>
              <a:rPr lang="mn-MN" sz="2400" i="1" dirty="0" smtClean="0">
                <a:latin typeface="Arial" pitchFamily="34" charset="0"/>
                <a:cs typeface="Arial" pitchFamily="34" charset="0"/>
              </a:rPr>
              <a:t>халдварлагдах </a:t>
            </a:r>
          </a:p>
          <a:p>
            <a:pPr marL="0" indent="0">
              <a:buNone/>
            </a:pPr>
            <a:r>
              <a:rPr lang="mn-MN" sz="2400" i="1" dirty="0" smtClean="0">
                <a:latin typeface="Arial" pitchFamily="34" charset="0"/>
                <a:cs typeface="Arial" pitchFamily="34" charset="0"/>
              </a:rPr>
              <a:t>              Бохирдсон гадаргуутай шууд хүрэлцэх</a:t>
            </a:r>
          </a:p>
          <a:p>
            <a:pPr marL="0" indent="0">
              <a:buNone/>
            </a:pPr>
            <a:r>
              <a:rPr lang="mn-MN" sz="2400" i="1" dirty="0" smtClean="0">
                <a:latin typeface="Arial" pitchFamily="34" charset="0"/>
                <a:cs typeface="Arial" pitchFamily="34" charset="0"/>
              </a:rPr>
              <a:t>              Эмнэлгийн ажилтнуудын бохир гар</a:t>
            </a:r>
          </a:p>
          <a:p>
            <a:pPr marL="0" indent="0">
              <a:buNone/>
            </a:pPr>
            <a:endParaRPr lang="mn-MN" sz="2400" i="1" dirty="0">
              <a:latin typeface="Arial" pitchFamily="34" charset="0"/>
              <a:cs typeface="Arial" pitchFamily="34" charset="0"/>
            </a:endParaRPr>
          </a:p>
          <a:p>
            <a:pPr marL="0" indent="0">
              <a:buNone/>
            </a:pPr>
            <a:r>
              <a:rPr lang="en-US" sz="2800" dirty="0">
                <a:latin typeface="Arial" pitchFamily="34" charset="0"/>
                <a:cs typeface="Arial" pitchFamily="34" charset="0"/>
              </a:rPr>
              <a:t>VRE </a:t>
            </a:r>
            <a:r>
              <a:rPr lang="mn-MN" sz="2800" dirty="0">
                <a:latin typeface="Arial" pitchFamily="34" charset="0"/>
                <a:cs typeface="Arial" pitchFamily="34" charset="0"/>
              </a:rPr>
              <a:t>эсвэл </a:t>
            </a:r>
            <a:r>
              <a:rPr lang="en-US" sz="2800" dirty="0">
                <a:latin typeface="Arial" pitchFamily="34" charset="0"/>
                <a:cs typeface="Arial" pitchFamily="34" charset="0"/>
              </a:rPr>
              <a:t>MRSA </a:t>
            </a:r>
            <a:r>
              <a:rPr lang="mn-MN" sz="2800" dirty="0">
                <a:latin typeface="Arial" pitchFamily="34" charset="0"/>
                <a:cs typeface="Arial" pitchFamily="34" charset="0"/>
              </a:rPr>
              <a:t>бүхий өвчтөнтэй  нэг өрөөнд хамт байгаа өвчтөн халдварт өртөх өндөр эрсдэлтэй. </a:t>
            </a:r>
          </a:p>
          <a:p>
            <a:pPr marL="0" indent="0">
              <a:buNone/>
            </a:pPr>
            <a:endParaRPr lang="en-US" sz="2800" i="1" dirty="0">
              <a:latin typeface="Arial" pitchFamily="34" charset="0"/>
              <a:cs typeface="Arial" pitchFamily="34" charset="0"/>
            </a:endParaRPr>
          </a:p>
        </p:txBody>
      </p:sp>
    </p:spTree>
    <p:extLst>
      <p:ext uri="{BB962C8B-B14F-4D97-AF65-F5344CB8AC3E}">
        <p14:creationId xmlns:p14="http://schemas.microsoft.com/office/powerpoint/2010/main" xmlns="" val="4358538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981200"/>
            <a:ext cx="8153400" cy="4026091"/>
          </a:xfrm>
        </p:spPr>
        <p:txBody>
          <a:bodyPr/>
          <a:lstStyle/>
          <a:p>
            <a:pPr algn="just"/>
            <a:r>
              <a:rPr lang="mn-MN" dirty="0" smtClean="0">
                <a:latin typeface="Arial" pitchFamily="34" charset="0"/>
                <a:cs typeface="Arial" pitchFamily="34" charset="0"/>
              </a:rPr>
              <a:t>Олон тооны судалгаагаар цэвэрлэгээ  сайжирах, орчны эд юмсын гадаргууг халдваргүйжүүлэх зэрэг нь </a:t>
            </a:r>
            <a:r>
              <a:rPr lang="en-US" dirty="0" smtClean="0">
                <a:latin typeface="Arial" pitchFamily="34" charset="0"/>
                <a:cs typeface="Arial" pitchFamily="34" charset="0"/>
              </a:rPr>
              <a:t>C. </a:t>
            </a:r>
            <a:r>
              <a:rPr lang="en-US" dirty="0" err="1" smtClean="0">
                <a:latin typeface="Arial" pitchFamily="34" charset="0"/>
                <a:cs typeface="Arial" pitchFamily="34" charset="0"/>
              </a:rPr>
              <a:t>difficile</a:t>
            </a:r>
            <a:r>
              <a:rPr lang="en-US" dirty="0" smtClean="0">
                <a:latin typeface="Arial" pitchFamily="34" charset="0"/>
                <a:cs typeface="Arial" pitchFamily="34" charset="0"/>
              </a:rPr>
              <a:t>, </a:t>
            </a:r>
            <a:r>
              <a:rPr lang="en-US" dirty="0" err="1" smtClean="0">
                <a:latin typeface="Arial" pitchFamily="34" charset="0"/>
                <a:cs typeface="Arial" pitchFamily="34" charset="0"/>
              </a:rPr>
              <a:t>vancomycin</a:t>
            </a:r>
            <a:r>
              <a:rPr lang="en-US" dirty="0" smtClean="0">
                <a:latin typeface="Arial" pitchFamily="34" charset="0"/>
                <a:cs typeface="Arial" pitchFamily="34" charset="0"/>
              </a:rPr>
              <a:t> </a:t>
            </a:r>
            <a:r>
              <a:rPr lang="mn-MN" dirty="0" smtClean="0">
                <a:latin typeface="Arial" pitchFamily="34" charset="0"/>
                <a:cs typeface="Arial" pitchFamily="34" charset="0"/>
              </a:rPr>
              <a:t>тэсвэртэй энтерококки (</a:t>
            </a:r>
            <a:r>
              <a:rPr lang="en-US" dirty="0" smtClean="0">
                <a:latin typeface="Arial" pitchFamily="34" charset="0"/>
                <a:cs typeface="Arial" pitchFamily="34" charset="0"/>
              </a:rPr>
              <a:t>VRE) </a:t>
            </a:r>
            <a:r>
              <a:rPr lang="mn-MN" dirty="0" smtClean="0">
                <a:latin typeface="Arial" pitchFamily="34" charset="0"/>
                <a:cs typeface="Arial" pitchFamily="34" charset="0"/>
              </a:rPr>
              <a:t>болон </a:t>
            </a:r>
            <a:r>
              <a:rPr lang="en-US" dirty="0" smtClean="0">
                <a:latin typeface="Arial" pitchFamily="34" charset="0"/>
                <a:cs typeface="Arial" pitchFamily="34" charset="0"/>
              </a:rPr>
              <a:t>methicillin </a:t>
            </a:r>
            <a:r>
              <a:rPr lang="mn-MN" dirty="0" smtClean="0">
                <a:latin typeface="Arial" pitchFamily="34" charset="0"/>
                <a:cs typeface="Arial" pitchFamily="34" charset="0"/>
              </a:rPr>
              <a:t>тэсвэртэй нь </a:t>
            </a:r>
            <a:r>
              <a:rPr lang="en-US" dirty="0" err="1" smtClean="0">
                <a:latin typeface="Arial" pitchFamily="34" charset="0"/>
                <a:cs typeface="Arial" pitchFamily="34" charset="0"/>
              </a:rPr>
              <a:t>S.aureus</a:t>
            </a:r>
            <a:r>
              <a:rPr lang="en-US" dirty="0" smtClean="0">
                <a:latin typeface="Arial" pitchFamily="34" charset="0"/>
                <a:cs typeface="Arial" pitchFamily="34" charset="0"/>
              </a:rPr>
              <a:t> </a:t>
            </a:r>
            <a:r>
              <a:rPr lang="mn-MN" dirty="0" smtClean="0">
                <a:latin typeface="Arial" pitchFamily="34" charset="0"/>
                <a:cs typeface="Arial" pitchFamily="34" charset="0"/>
              </a:rPr>
              <a:t>зэргийн халдварлалтыг багасгаж болно гэдгийг харуулсан байна </a:t>
            </a:r>
            <a:endParaRPr lang="en-US" dirty="0">
              <a:latin typeface="Arial" pitchFamily="34" charset="0"/>
              <a:cs typeface="Arial" pitchFamily="34" charset="0"/>
            </a:endParaRPr>
          </a:p>
        </p:txBody>
      </p:sp>
      <p:sp>
        <p:nvSpPr>
          <p:cNvPr id="2" name="Title 1"/>
          <p:cNvSpPr>
            <a:spLocks noGrp="1"/>
          </p:cNvSpPr>
          <p:nvPr>
            <p:ph type="title"/>
          </p:nvPr>
        </p:nvSpPr>
        <p:spPr/>
        <p:txBody>
          <a:bodyPr>
            <a:noAutofit/>
          </a:bodyPr>
          <a:lstStyle/>
          <a:p>
            <a:r>
              <a:rPr lang="mn-MN" sz="3600" dirty="0" smtClean="0">
                <a:latin typeface="Arial" pitchFamily="34" charset="0"/>
                <a:cs typeface="Arial" pitchFamily="34" charset="0"/>
              </a:rPr>
              <a:t>Цэвэрлэгээ, халдваргүйжүүлэлт нь халдварыг багасгахад туслах уу?</a:t>
            </a:r>
            <a:endParaRPr lang="en-US" sz="3600" dirty="0">
              <a:latin typeface="Arial" pitchFamily="34" charset="0"/>
              <a:cs typeface="Arial" pitchFamily="34" charset="0"/>
            </a:endParaRPr>
          </a:p>
        </p:txBody>
      </p:sp>
    </p:spTree>
    <p:extLst>
      <p:ext uri="{BB962C8B-B14F-4D97-AF65-F5344CB8AC3E}">
        <p14:creationId xmlns:p14="http://schemas.microsoft.com/office/powerpoint/2010/main" xmlns="" val="4968138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Abgerundetes Rechteck 25"/>
          <p:cNvSpPr/>
          <p:nvPr/>
        </p:nvSpPr>
        <p:spPr>
          <a:xfrm>
            <a:off x="6948264" y="2348880"/>
            <a:ext cx="2195736" cy="576064"/>
          </a:xfrm>
          <a:prstGeom prst="roundRect">
            <a:avLst/>
          </a:prstGeom>
          <a:solidFill>
            <a:srgbClr val="F6E7E6"/>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b="1" dirty="0">
                <a:solidFill>
                  <a:srgbClr val="9E0000"/>
                </a:solidFill>
              </a:rPr>
              <a:t>Жишээ нь</a:t>
            </a:r>
            <a:endParaRPr lang="en-US" dirty="0"/>
          </a:p>
        </p:txBody>
      </p:sp>
      <p:sp>
        <p:nvSpPr>
          <p:cNvPr id="28" name="Abgerundetes Rechteck 27"/>
          <p:cNvSpPr/>
          <p:nvPr/>
        </p:nvSpPr>
        <p:spPr>
          <a:xfrm>
            <a:off x="6948264" y="2924944"/>
            <a:ext cx="2195736" cy="720080"/>
          </a:xfrm>
          <a:prstGeom prst="roundRect">
            <a:avLst/>
          </a:prstGeom>
          <a:solidFill>
            <a:srgbClr val="F6E7E6"/>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bgerundetes Rechteck 28"/>
          <p:cNvSpPr/>
          <p:nvPr/>
        </p:nvSpPr>
        <p:spPr>
          <a:xfrm>
            <a:off x="5940152" y="1196752"/>
            <a:ext cx="3203848" cy="1152128"/>
          </a:xfrm>
          <a:prstGeom prst="roundRect">
            <a:avLst/>
          </a:prstGeom>
          <a:solidFill>
            <a:srgbClr val="F6E7E6"/>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bgerundetes Rechteck 32"/>
          <p:cNvSpPr/>
          <p:nvPr/>
        </p:nvSpPr>
        <p:spPr>
          <a:xfrm>
            <a:off x="3203848" y="3645024"/>
            <a:ext cx="5940152" cy="2664296"/>
          </a:xfrm>
          <a:prstGeom prst="roundRect">
            <a:avLst>
              <a:gd name="adj" fmla="val 7501"/>
            </a:avLst>
          </a:prstGeom>
          <a:solidFill>
            <a:srgbClr val="F6E7E6"/>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AutoShape 2" descr="Bildergebnis für dirty medical instrum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4" name="AutoShape 4" descr="Bildergebnis für dirty medical instrum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 name="Textfeld 33"/>
          <p:cNvSpPr txBox="1"/>
          <p:nvPr/>
        </p:nvSpPr>
        <p:spPr>
          <a:xfrm>
            <a:off x="827584" y="1023119"/>
            <a:ext cx="4680520" cy="461665"/>
          </a:xfrm>
          <a:prstGeom prst="rect">
            <a:avLst/>
          </a:prstGeom>
          <a:noFill/>
        </p:spPr>
        <p:txBody>
          <a:bodyPr wrap="square" rtlCol="0">
            <a:spAutoFit/>
          </a:bodyPr>
          <a:lstStyle/>
          <a:p>
            <a:r>
              <a:rPr lang="de-DE" sz="2200" b="1" dirty="0" smtClean="0">
                <a:solidFill>
                  <a:srgbClr val="002060"/>
                </a:solidFill>
              </a:rPr>
              <a:t>B.</a:t>
            </a:r>
            <a:r>
              <a:rPr lang="mn-MN" sz="2200" b="1" dirty="0" smtClean="0">
                <a:solidFill>
                  <a:srgbClr val="002060"/>
                </a:solidFill>
              </a:rPr>
              <a:t> </a:t>
            </a:r>
            <a:r>
              <a:rPr lang="mn-MN" sz="2400" b="1" dirty="0" smtClean="0">
                <a:solidFill>
                  <a:srgbClr val="002060"/>
                </a:solidFill>
              </a:rPr>
              <a:t>цэвэрлэгээ</a:t>
            </a:r>
            <a:endParaRPr lang="en-US" sz="2400" dirty="0" smtClean="0">
              <a:solidFill>
                <a:srgbClr val="FF0000"/>
              </a:solidFill>
            </a:endParaRPr>
          </a:p>
        </p:txBody>
      </p:sp>
      <p:sp>
        <p:nvSpPr>
          <p:cNvPr id="12294" name="AutoShape 6" descr="Bildergebnis für cleaning ag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6" name="AutoShape 8" descr="data:image/jpeg;base64,/9j/4AAQSkZJRgABAQAAAQABAAD/2wCEAAkGBxISEhUQEBMVFRUVFRcXFRgVGBcXFhgXFRYXFxcXGBUYHSggGBslHRkVITEhJSkrLi4uGB8zODMsNygtLysBCgoKDg0OGxAQGi0lICUrLS0tLS0tLS0tLS0tLS0tLS0tLS0tLS0tLS0tLS0tLS0tLS0tLS0tLS0tLS0tLS0tLf/AABEIAJEBWwMBEQACEQEDEQH/xAAcAAABBQEBAQAAAAAAAAAAAAAAAQMEBQYHAgj/xABGEAACAQIEAwUEBgcGBQUBAAABAhEAAwQSITEFQVEGEyJhcTKBkaEHFCNyscEkQlJistHwM1OCkqLhFWPC0vEWNEN0wxf/xAAaAQACAwEBAAAAAAAAAAAAAAAAAQIDBAUG/8QAMhEAAgIBBAEDAwIGAgIDAAAAAAECEQMEEiExQQUTUSIyYRRxIzOBkbHRQuEVoVLB8P/aAAwDAQACEQMRAD8A6dVpQFAwpAFMQUBQUhhRYBRYUFFhQUWFBRYUEUWAUrAKACKBi0AJSApON9rMJhW7u9c8e+RFLMOmaNF95FKxpEbhPbjB4i6thC6u/sB1gMYmAQTHPeKLHtLfinFrOHCm82XMYEAk6bnTlTFRF/8AU+D/AL9fg38qAoT/ANU4L+/X4P8A9tAUeW7WYIf/ADg+ivP8NAUOcN7R4a+ciPDcgwyk+nI0WFFvFAgigKEigAigBYpgJFAgigAoASmARQAsUAFACRQFBFFhQsUrAIpgJFABFAwosR5IpgeqQC0hhQAUAFABSAKACgBaACgAoAKACgAoAKACgAoA+e/pAvZ+J4kg6Z1Ag6ELbQfiDUWWLoquGYg2sXhrwk5L1tjGpyhwSPhNAzrGNvLxG+7qH7q0mURE5jJk9P8AxUkVt0WHBezzNZts6WpKg+cHaYXf30CLAdnP3bX+r+VAFD2swi2LeWbedtlXMTHM67UWOhq72eTIptl0aAfEZVvQxK/OgVmr7LcQa7bKXf7S2crTuRyJ+fwpDLqmISgCLxHiFuwneXTCyBoCdTsNKi5KKtleXNHFHdLocwmJW6i3EMqwkHUfI007VkoTU47o9D1MkJTAKACgAoAKQgoGFABTAKACgAoAKAEpgJQIWgAmkMWaQBNABQAUAFABNAgmmMjYniNm3/aXUX7zAfKotpEXNLtjmFxKXFD22DKdipkUJ30CkmrTHqZIqe0fHreDth7gZszZVCxqYnUnQDSrsOF5HSIymooxV76UidLeHE7CWLa+gArZ/wCPdXJlPvrpImXuOcWy973VpQNcohnI3jJmze4a1yoeoenSy+ysjbuuuDS8GdR37eDb4C6720e6nduygskzlJGonnVs0lJpEE+Bvi+K7qxdu/soxHrGnziokjlvAuGrdMsdeZKhvkaY2at+xKXAD30eQtqo/wBMUCstuFcATC2nRGLM8ksdJJEDSkIwlrjeItgWxduLl0ido0jXaiiR6PaLEf31z/NRQx7gfDLmMu5nLd2D9o5kk/ugncmihNmx4lcA8PIaAdI2oIjHAnjEafr2yD5lCpU/AtQM0s0AFAiBxLDWrxFm8fDAaJjUHT1rj+qZcsHHZ0S/T488HCY9gLaIvdWz4UAA1mBG01d6ZlyZMbeT5HLHHGlGHSRJrpEQpiPF1oUnoCfgKaA4/wAI7eY1rtnNcBFy6ispVcsMwBiBI0862y08UrFZ2OsQxKAFpAFABNMBJoAKACgAoAKYCGgAFRGFIYUAFABQAUCCgCv7QNdGHuHD5u8CyuUAtuJgHcxNKXXBDJe112crx3EMSWKXnu5gAWVywImN1O245c6xZMkl+5wsmXP/AMm0Q1WYESSQAIGpOgHrNQim+zPunN0jrHZbgf1W1BM3HhrkeyDGiqOg6863Y4bUd/S4PZhXkuqmaSm7XtYXC3LmJtpcVBKK4B+0IypE7Ekx6TV2Hc5pRITquTj2O4Bew+Ht4q4O7DsAmpLksC4cgewIGnPyrqrUKUvb7Vf/AL9zK4Ut3Rrfo24vfxGJKYi6zhLRdRCgZsyrJygZiATv18hXJzemaTA/cxY6Zqhqcs1tlKzptVEil7Zj9CvfdH8S0AjCdnLwXegZuMLxZcsgNAiScoGu25oEMntfhQxRrniXcaGPgaB0zyvG+G3Xgrbe5EmVXNHU0WFEg4nBD/4Lf+RKHKuwUW+Eejx6yBlVYA2AygfAVHcn5Je3LujP8S4hLE7DzqQkPdm8YrYlFDAnK8geS0AbWgRD4vj1sWmuOwUCBJ6nQUm+A6M+mLss2Zr6gmOc+mhqmTT8i9yI9buqjFrV1WOkwY9AVMfhUotLyPcmaLDXg6q42YTVqYDlAFR2ra79UvDDz3xtkW4gHMek+U1PHW5WFN9HD7fCMWgULYvK6sCDkJggyI0jQ866rcGvwQSZ3vhd9ntW2f28i5x0fKM2nrNcqXZNxaJdRAKACgCgbtngg5Q3djBbK2WRpvG3ntUPcj8lH6jHdWXwM6irC4WgApgFABQB5NACCoEhaACgAoAQsBqdAKAKXiPG8lzu1K+zM6mWmcojTUc/OotlMsnPBdWmkA9RUixdBcuBQWYwACSTsANSaAulZzbC8NXFpjOI3gSPtGsD95UOVo5wMgA6zWaK3XNnPhD3HLI+v8md4WH72yYbS7bO3R1NUxTsxYov3VUfJ26t53RaAIHE+EWsQbZvAsLTFgk+AsRALL+tGsepqcMjhdeROKZk/pOi73OGJIgm6SPTKv8A1Vkza2emknDs5vqGqeKlEpewuGSxjEYEnOrWzMcxI+aioQ9Uy6iahOkjNo9bKeZRa7Oq1rO4U/bD/wBnf+6P4hQM5xwVtPfQhE3H8Z7m5YQqpDsSxbMdFHsgKCSxJgeceoCSLHE4Sxg3V0tI+LILWbRUZLOdie+vaTMEAKdo0A5A7sj8LwKWFLaF3MsYAzE67DRVHQVGc1BXJkseOWWWyKtsXF964lPn/W1cHNqZZ5cXR7DRaLHpY/VzJ9/9EVMNfUhnZYBEgb78tPMVCMakn+TTmnCWOS/D8Gt7K8NB/SXgmSLY/ZjQt6zI9PWvRngin7NWgMaxjU38TP8Amu0DN7QIxH0k4sjuLQ2JZz0OWAB8zWDW5ZQpI5vqGeWNJRMT9YKuGhTJB1HTp0rM9S76MUdbKuUeLmLYuW0E6e6h6t+ET/WNdI6H9GeML4Vrbb2rhUeh8QHuk10NNkc4Wzp6XK8kbZra0GkzvHeLpbvC25M5QVABZjO8KNTyqzHjcuUbMWOKx726GMHxbDXGNvOM4iVJKOJEiUaD8qtlDJFdCjGMn9LLTRfErCOR/nVL5Lfab4aJuFxIcabjQ1GjJlxSxvkfpFQ1iL621LuYA3qUYuTpDSb6OOXuFYg5yLTZWdiMsZfESRsYGlUS0eVPo42bR5vcbUeDrvC3Bs24/YUe8AAj4ir9rjwzrpUqZKoAKACmAUAeTQAgNQJCzQMJoAJoAoO25unCvbsqWZ4DZRJCT4jHPp76hkTceDNqXL23tOXrjHtDQkZeR5Ryg7Vj3SicWGTJGVHZuFtcNm2b0C4UUuBoAxEkVtjdcnfhe1WJxbADEWmsMzKHABK7xIJGvIxHvpyW5UKcd0WiPjcLbtWFsovhBCqPmZ68/fVOWaxQ4Q8cFFbUVbLBOVFEbQAP651jWrbl0To1INdJEQpgFAGF+kMr3trKpz5TmbkUnQesz8a5nqFcfJxvVtvF9mcwV7JdRx+o6tp0Ugn5A1z8Dammvk5OCWycZfk67NejPXrkqO1v/s7/ANz8xQFo5lwdtKAR440txr+H7mRcUMysNAhDL4yfLpzoJIurCLaVrl1yzMc1y458TtzJPToKAKa92ozNASVncmCR6RpWTUaZ52k5Ujp6LWx0sXULl8mtwuFtsQC4klSAGiFyWWYsYMMpa6Qp3gep2foNFGqX/sg/UvUXd/4IHE7ipZZ0dnOZCu8d2VWS2mhzzpPMdaMmk0rj9NJ/v5Etdroyua4/Y2PZU/o6/ef+M0mc9mb7Pn9OI/5+J/G6aYG7pCMv9ImFVsL3h9u265D94ww9CPwFZNYl7dvwY9co+3bOYXH1HlXGVnES4PTgb8jTa5Evg6z2KwyJhLZTXOC7HqxMfKIruaeCjjSR6DSQUcSL2rjSYnj9hTjw9xiLa21zAGJ31JGsROg3mt+nkljfyWZIzlGO1fNkW9x7ChWhVSGJUW0JAUFVUEqPaaQdutWadZm3vIauOJV7L5rl9clgyFQDtIBI8jtUMuJPmJ0NBrXJ+1l78MmcPxOVw3I6H0P8qyuPBs1eLfF/g0VVHBMr2vunvLan2SpMeYOp+EVu0qVM0YUqG+G4hYKt7LCD5dDWlr4JyRJ4DiCl02ZlWk+hHMetZtRFNbivIuLNJWQoJSYUESDUbGRsUO7Uu5CqoksSAAOpJ2qStukJ8EbA461eQXLLrcU81II/2pyi48NCTT5Q+TSGeRUCQsUALFIBQKBGRxPafxOEEQxGbfRTAMf1vWqOHgsWNmfxl5Lo7y7DNMyw1A5Cak8EW+iLwRk7aN52d4mMRZD/AKwOV/URr7wQaz5IbXQpR2stKgRInFWi2T0K/iKz6n+WxrspA4JMf15Vx75JGgwbyin90fLSu5ilugmQHqsA83LgUFmIAAkk6AAbkmkJtJWzmfavjy4q6q2h4Lcw3NiYk+Q0rl6zKp/Sjg6/URy8LpFUbtzKy2bbNI8bKCRAiVzbDeY9Kz48brj+50fSPQJamDy55bI+Plv/AEdLw/ET9SF8akWM3lmVNfmK7WF7oxNDk44m/KRzZ7r3PFcuuxO8kmuioKjy8882+WxMIApiQKzZYpM73puWWTH9XgsWuqq52YQBJPKPOqzoopeK23xKI4u20Rz4EZiHbxZcxWNeschSJLgjWezd0keO3/aMm7RKAknbYxSaJKVM1HDe17Xc1s5FA7sLmcqSVyhApQBjJRSfLTaKq9t/Ju/WQVNR5/f/AKIPE+JXb9ls6ojFw7IHbxd19i1wCIGkHKI2FNYndthPWpwcFHxS/vfwb3so/wCjr95/4jVxzTOcCb9PP/2MR/8ArQM3wakRMt9I12MMq/tXVHwDH8qx65/wqMPqH8uvyZjh3CmbW0beTUZiPF5wQNffWTS48jj9SSKI6V9RfBW9pOHdyVWIDAwYIkxrvvUs2Ko7l4Ks+neP6joP0fXc2Bt/ull/1T+ddDC/oR09K/4aNJVhoMF2ub9NA3myD8GAP41twp7L+Gb9PKO3Y75T6/dFd9UtQv2KnUk9J3nfyFWe7Pu6Llo8K42t21/RV8j1vi9y87uwgKcigcyu5qzOvbxxh5fLKvT8MZ5Z5kuE6RoMXgzagEzmE+/9YVji9xuwZ1mT46L/AANzNbVuo19RoapkqZxc0dmRr8lR2n4e11rQSJGffaPDVmLMsb5DHkUVyZ4zbuG0+jrEjyIkEdQfLoa2x1GOXk2LFOUN6XBZdmVnEMTyQ/iBVWo+0zZejWVjM5AxPavCYVnt4i8qMiC5lM5mUzGQfrmRsNaksU5K0gtGG7T/AEhHGYK93GF+wZu5Z7jxcViMyt3YWIMftH3Vr0+Cpq3yV5JJRLvsF2W+pK9zvu879UMZcoAAkczJ8VQ1Ob3H0PHDaas1lLBagAQwjMsSJGs0AehQAzjb2S27/sozfAE1KPLQLs5nwTIbyC7BSTmzGAfCTqZ01iujltQdGh9Fz2m4fau3beHwmQxPeG3qABlMsR6kCsmPPKGJzyLnx+StzcFbJnZO13GIu4cElWtrcE7+E5Tt6/KqIZ3nxqclzdFam5xt9mtoEQ8c6sRbOvM/l/XlXN12akoIBi5gVykgmeU1hxxlLlCc6F4fi1S2xuMFW2SSWIACnWSTtzrq6Sf0V8EuynxP0hYBTlF1njmiMR8SBNarHtZl+0/a9cWwsWGItAAmQVLn06Dp116Vk1M5JcdHL9ReVKq+n/JK4NwK0i95iyBLBRbzQ0tqM5B8GkmNPOssMM5+Ceg9Nt+5m8c1/v8A0XVxsDhrbG2LbABmCq2cM2TvIBJIkqAZPUVbHS5b29HoMmtlPlsn8Bthrb4cgFReu2yP3GYuB/lcVq07ew5EI8Sg/llon0f4PcC4PIPp8xPzrZ70jI/S8Ld8kfi/YmxkiwvdsNm1afJp3FQlJvs2YcEMK2wRzHtLwi4blrC3Li2mYsQMrZXKidMo5CTJpF6PGFw692lkYlWN1JsKUcDwk6g5fDqp36Uh2SeJE2QzvcyqCiMSl0BWuyAwYrDjXXKTTAbtcMlyRdt5kto32VorC3IIkR4swPuigLKXil7uMkEFitxVUAgC33hAOvOViKTGjX/R92r73Ph3QLk8YZcxnMTIIjSNNZoTIyj8EnhVp1xmcqwU37xkgxDd5BnprTEbdbvQ0hcmQ+kl5SwsxNxtTsPDEn41k1StxVXz18mHXK1FP5KG3we6LinDN/ZMFBuNK3CWVcwVWYBSHHTQ9arh6lgxQcdRH7vCXMV+bSNP6adp4n18+Sx4rbbEfVxda2FZwclrMcwzMuYOzTlgNsvMdQaz5tbBRyxxwfEe3489L/Ze9NLPtU2qvx/s1nDcCuHTJZ8KTOXU6+p1ryuD1rVRmvqvnrg660OGMdsYjK9rLQOW4lxNd4lfiP5V7yORNJs5Tx/BW8YvWXunECHCooUBgCSW1XyOx2rZhypR22TdqK29qxmyM5VBh7qqQBncBTJ2gbGdOe5rQ6S8BDNlUrcmRLmDWzc7sbAz8TJqOebk7/B1NDGtK/y2zX8fWUB6OPmDWfE+TJoXWVr8D3Bz9kvv/iNKf3FOs/nMh9o8UyBSntFbiqSJCsVGUkdJj41TOVFEYSmml34KZMAt7D3LSrkyspsm6+ctABKhwxPhcOBrpO29VujR6dnyaabUk9v+x/syf0hvuH8Vrqaj7EQy9GrrEUHOe3nZO7isV31p00RUKtI9mTIIBnet+l1MMcdsrKcuOUuUL2d7IXBg8VhbxTNdh0ykkBkHhJJA5xRPVR92M4ijiexpmu7KC6MJZW+hS4qBGDRPh8IOh5gA1mz7fce3osx3tVlqaqJnqOVQAl4xNFPTT40ARaAK7tG0YW8f+WR8dPzqzF96HHs5YJJyASxEADckmABXStJWzQ+DV4EHBLlW5bi21oYkATdZ7pgIhmIAYfA9a5moy75WYcmW5P4RZBwOIWyvO3dUx5ZTVOJr60vwWRVWaS5cgEnkJ+FOUlFNsZS4FWdyx/WM1wVebJfyJtIdt8R+3a3mXICyRlIdWVQxdmJjJMgaak11owjCNIzKTlOuzG/ShigmHKBgDcZIE6nK07c+VV4VU38GnFycwVv6FbS4ndmsalvGWHukBFuSxOukET8YqvNHdBpDSV8nV7nAbTPcueJlusbk5reWWU7GJIlj6VTHWTUK+BvDG7ItzAYa2CblsM/JQ5YRlC6gADYAQf8AxZHLmyeaRBqKdRVsndiccXxF6SCS6OY2BZWSPOAi61YlCMtsDJCOSGSSyLl8nTBcqwuPLtO9AFNxrg1u8AzKGKHMhjVTBEg8tCR76AMkMAlqzlsWl8Knu16TuATqNzzpTuvp7LMSi5pTfHkyfEuEG5nF+zduHNbOuomDIAUkAegMRrvWTdkSd2dlQ00nFxcen/18cklcEVDMVuybIVSiNqULBFfMuoAy6wKi3Oub64oko4L+lR75t+PxyN4fhS3bnd4m3IkkKwhQDB8MbalpitGHdzuMGt9tbfaqqfX7+TS8B7HYTOwtKbRiSbbMCdeZJ86upGG2TL/CFRDctYq+yh8nt6E8yDBmDp7qjGpdFk4Sg6kiJes3CCBeua/tQfnFPaQsy/EbDOuHs5iZv3gC5JgAJpvMb6edVye3LB/n/wCjFqob5RiWdjgNiTA1G8BY3Gm2vvmtstVOXwWLTRRPwHBLYYkEyDpIWII1EARGpquUVk5Y1keP6UWV63c7v7NAJAILd6ywf3VaPnWH/wAfp925Qjf7I0rVZK5shW8I4USM3UiNTz0G3pWnY0V+7H5KjiHjlCpgTppmmPfH9elOEeSayU00M9yAqh1xTLIAD3FQaeITodgP5Vujit0jRPWunwl/Ql8QuBrmZdio5zy686jli4vk6PpslPA0vll/xHHBrVuD7UH4DX5mqsa5so0eJrLK/BO4Pc+yHqfxNQn2ZtYv4rKH6QHISyysylXJlWykaRvEc+elZsz4MGV7YWip4Vj3L285VpugS1oq2pCg5rZyEwTr7qyuymOtz/butfkuezZ/ST9xvxWu7n+xHQyfaayaxFJVgSxbqT+dAyRgRBPp+dJCZMpgeTQA6u49aiBLxdwZdYpAuSFNMRUdrG/RL33R/GtWYvvRKPZz/gtxEL33uBGWEtk/tnWRodY/Gl6hnlGoR88snPNHHOO7ot8VxS0ftJcsT7WRbWmoEvcGYiI2B2rFudFUtbgi2441Y32XxneYpIUKFa6ABJ3TNOvXep6ZU5/0K8eolmlKU+zZ8Wu5bfSSB+f5VDWSrEy1mY43xq5Yy2rdk3A6SSCRGug0BrFhhtj+5jy6p4pJorH4tecELEkQFhm105O3pplq9W0KWvzyX0cfsjmfaTFXb99mvMWKnKJ5ZdIjlrWvHHbE24YuMFbtjvBeHZpkj3xVpYQ+JYLI+hmgZ1L6M8VnwbrdJ+yuFVI3KlQ0TvoSflRjwKbuijNl2eSz4vhWuKFtKAAQSv7Q5gmtUobKa5plGDIpboy4tUmM9mcO1nGrmCqL4c5F9lcroQB8WFZ81yyb354/sP6YSjBPw+f9G243xC7bu5EIAyg7A6+ta8OOEttrtszajLkism19JV/VlcnEMVLs7NlEFcgUQoAnMSh1mdq0ZMGOPVf1MWHVZZqpXf4NHwtrhw6G40sVknrMkHYco5VzslbnR2cLbgtxhRcXMdY36en86RYPArvmUadQKQzy+WPbXy1HlNAiHYszfXKQfCx0PTX40DLz6u4BEHWBKtlO+kET0qM47lRbhy+3LdV/ueVwtxFNvK0ac5Egzm0EEnYnyHnMceLYy3Pqfd7XI2yEDUH4VZRlMhj7qobDOcq/WL8npKIKz50t0bKcr25ISL3DuEVRaYMJkbQdRO0RyqWLGoRpM1ZM3uy3f4LTBvLMfMfhWzH0Yc33HluN3LYtZEDIAA4/WgACVaY3nSDt51D2y9SVExboaWGxZiPeSasXRnyfcY/HQr3CTpLE+QHQUtpbjl9SZ4xnE7F5QFxAbxjSVUgRzUjMPfW/DjadsszZuGlFckxwuRWC+AhYbNLQxygsNgCcsDlr7s2R7pUdbQ3iVuqZ6U6wOVQtLs6yXHRoOBt9n/iNUz7OHruMw1x9tbek+3/01j1PSMM1caIOA4TYLK5tqGVgwKyviEGTlgH0IrLbSMvtv4DgJjFH7rfiK7+XnGjoy+1GrDVjKTM/8aRHNu4rrBjNEruY21mBNWLDNq0iU5Yoq939C6wV1Wh1MgyJ8/6ioNNdlUMkciuLJs0iYGgQ4Nx61EEZXG4K5ccl7udc0DK7MPIhVhVbfVmFaYwhHlLn8mbLlzZHtSSj+DSloiQRoNCZPvPM1nfZpSKbtZc/RLvov8a1Zj+4ceznuDwDXrLBQDF8EyQNBbHX1rN6i/4q/Yy6+EpOO0nHgrFfEyrJGo1MiOax/FWN5Ft4Rmjh8sncEw1vDX7TZoBNxmZiAJ7uNeQ9Ku0s73G3DCrSL3i3FrLgKrgw07HoecVDVtTjUTR7cvgi3OJYVmAcqTooJWdSQANfOlip8FX6HJJbuCRdZbSiEJJ5DKFjTUxsJ0rRsiihtV0cnwfArmPxeIS06IwZ38c5TLxEiSN94NWJGxOkXS/RhxHkbPqLh/7alQt4/wD/AM3uW8pxd9AWICpaDO7SQPaYALv51ZjxORVk1ChRdYfh64W7fsYcuqKbZgFJM2xJLMDGvT4Vdp1dlGol1Y9dKkicx01zPcOx6CBVzRSpjnC76HGWUUrKloURoCNdBtrFZsu2kk+R45XkNR2jci8IMeEfnWnTt1FfllOqjF+7JrlJUyGt5dnvZRz0c/gK2zddRORjTfc6NTgMncrlOdcuhiJHpyrkZr3u1R6TTV7UadnML3FgHZcpEMwiehPlVZpoT/jQ/ZPx/wBqAobfjI/ZPx/2oCj3wzi9rvPtTkEaMZKD7zR4fU6eYpXROONyXBrraKwDplZTsykMp/xLpUrsg4yXZ6CdJHpP86CNheVm3JPrQFmF7ZYJhh1uKDCYh5IG2ZVgnpqKz6hOk0ZdWnSaKXCdpriKFuKlwKTEllbkNwYPsjlWeOea8GeGplHwaXgfERctG6JtN7Kr3gymNd2WJ1O4ro6ae+Fst9z3OSYiGSyzp+yIB21zWjvr8K0jJuAxzQVVM+XXRwTrOpmCKTQGe4xJuXF65h8ajXkvxRtpGVxeHvs3itkxpp3N1G/w3ACvLat2PLCuzoz0GZPhWXvAkxPdi3ffwgyEWIEGRJjYchttVOWeO7j/AHN+l0mSC/i/2L2xazDcDkZnlXhNZmzrNJSfk7sVHamkWXBHYXMgaVgkjp5+XKtnpWfNLI4t8HM9Vw4/b31yPdpmI7sg5fa1iQPZ3nly99dzIl5POyXDK+1i7v1i2gYOpQEiFhQp1aQJnVY5GN6rcozbi+q7Kv8AjdnvhbRiz/jrpz5xI0y+xGoVqyFRlMek3GuAnpOv6uh1EGNIg+6teOSikmc7Pe++V+S34LaAtswjNmWYYbQdSoAg67nU1DUSbo0aZfTbdl1WY1BNIKHjy9aTIorOK45bbHMfH+qlsHOZ2BjyjnT2TkrbLVkxw4S5PWFa4Um6uU/qiZYLA9o/tTNSaiuEyq2+WqKbta5+rXR5L/GtTx/cEfuM32TxKpbuBmALXBlkgEnKNp9Kp1uGWTIqXgWZrcrLoOM1tMut0lQR1ALQ2nQE+6qI4IxaTEpLwij48B3otXHyHK7AASCFKz+I0rPngozez8F+njbbPZ4EgCi5i0TPHdjbNO2XxelZdz+DX7UpJ0ViP3F1lQ9+Rp+sQroykwREkT5bRV2N0rM+fJlwx+jye8dxLGXoDKgA2BRRAO+rZzr5RU5Z77ZzFjyS8ED6P75t4vEMQWOWCBqdbwBroYY7qRqm9kLZ1K5xF2SBFiQMrORnMkiBbGs6VrhiUXfZjnlk1xwN8Psk5HAIRA03LntvJnQT4VnWZNGaainb78fAsGNyacV158syPaKzimxl76sjMCtotlUHXJpqRppWGeTJH7GR1cJtraQV7McRu+0Cg/fcAf5Vn8KqazT7Znjgyvs0HZjsp9VuC675nzAeEQoB31Op+VWwxbeWa8GHY7ZpO0n9sv3B+fOunp+o/uynVdZf2j/khWbIJ9hn8p/kK2zuvuo42NK+IX/c1uBkWlGUJ4dulcjL975s9Jp79tWq/BjrnYy2zM5u3JZiTou5M9KrNFijsTZ/vbn+n+VMYh7E2f7y5/o/7aLCyl412ew9hkUvcBYMVcEBljLoIG3kZqLpluJtdFFgLGJg37BKkMR9mQlwgbMyaK/oelQ22a3NXTNNw3tYGTurqsL4QjMF3eNC9qAU1jYEedWY3ckmZ8uBU5RIq9ocRscv+UTvXQengYVNm04YoCsDzbX3gVz5LwWNWR8V2cwVw5nw1onqECn4rBqDimVvHF+Bvh/C7FlntWrYVIVsupEktJ8RPQVJfSuBxxxXFDtzg9hp8AExqvhOm2o6VP3ZIHiizw3B4OZLrjWSNCDzjWakstkHiMjisPmutru35xU2yeKk0x+92bxC7Kr/AHSPwMUlJHqoazDLyRLoa0wR1KtvB00609yCeWFXF2SsEcwOk6nbWvNa/RZ5ZXOKtM0YNTDYrdMlcLxaWbpa4DBBGg13GsdNKu9L02XG25qjJ6lOOSCUeyX2g4wiNZuJ9ohFzNlOoHh5Hn5GK7LjKty8HAyJqLbDB8VwuUd26LO8gW505zAJ86x6mSn9qMW+L6ZBwrfpUzoS2vLWY1roLUY3iS3KzX7sHBKzW2hVbYIyXDcarXntiVi/cUnU6h3OkdQPnW149kVL8Gb31kk8VdE3EXXQ2buYm3eYAAyMpI5ieZ199Ve2pJ88pF8s7hFY1BV8mhtPIHpWYkepoGPZ9vWosgkUWJuuxdjCkyCwhdBoJbQ6Vn/i5FtR0EsGJqTo8cEx8kYcQcqMSRtmzSBPpm+Fbsekljwpz7s5efWwzamUYdUc0GMxeJdg11jOrCTkjeAuwFegjpsSj0crNq5YXbYlzgV6SWgARJk6TtpvUZZMONVaKnqZZfqcWal+0lm0BkS475facqg25AS0e6vOOaU3tXJ0VkTSq2zLcd4u7Ob7BTIyxGmXmNSfP1rNlwNcvhs7Pp2OUk9yr4PL8ctN3ROGSbIAt6mBGo8I3111rL7UlxZ2I4mr+rsuexyPjcVcLMFK2iwgaauoOnXap/p7jSZz9bFQiqNsnZq2urOzH3ChaJPtnM3HO+y2DV+I4uySVU94PCdYW+CNfdXQxP23wLJHfCmbTj1v6uLZsggmZuHxNI2AJ0G589Kx+o6rMklB0n8HS9G0GmnKUsitrqyNhxeu+3cZn0IVyYVdi5HUErA85qOlwuEP1Oqf0rpMl6lrMal+m0aW7y/hF/wBftsQZJ0siTzhCJrVizRzR9yPTOVPG4fS/BdslWkaImISCv3hQ2OiL2j/ALZPuj/q3rbgTqL/ACznaiUU8idW4qv7+CoxSOTIuaHzJ+Sitc6+Dm4r/wDkbDhgHcICS3h3ggn3GuXm+98Hd0/8tc2V/FkuC2LtiS1o58g2uKBDIR1ImPMCq1Rpom4PEJdtrdtnMrgMp8jS6GOMtANGA+k6+yGwUZVfx5Sw8Mymh0Pz0pSLcKvgymGxV2JgueZRlcz/AISTUTTsYr44Oyi6rAgwC6lSpOg1PKeVSg/qTITj9LRMt28qBUuRBkExJB5eJtPcK6vuJnOWNmx7EY98RZd3uC4RedAwXJosaEcyOtcs05Uk+DSG3TKiqxwh3HVbc/5nqUeyvJwmMd0AA0gE5ohWnwmPaUz05VNu3VFajxdknh2MLMUmYBOu4ggb8xrUZxrlE4Sb4ZlLzfan7/51OQQN5aWqzU5HPO1hP1y4T+7HpkX/AHpxVs62lp4xnC4oqK0e3aNPtpoj47Fk6rv56/A1TJNFftokcA4dcv8AeZNSoDQdJkxp5/yqzFNQ7MupajQ9cwRQkOhU+YIn+dW5Y4pQbpdHPnhxyTdChBG1eJcnfB5lyakbzhom1bbqi/hXo8TuCf4O9idwX7GNsX0sX7zW3RnNxzDaKGZjIPPTr+NdHdKeNIj7ajPdRGvYsFouPctAvm7zNbys0yVIVpPw2IqcZ0qpFc8LlLcpM2mEeRp/QOtYejSiVFIkMoxDAUPogZDifGIuvbty7l20gsQZgQeQEbV2MWBbVKXCOHn1D5Uey14Fwm6pS6wKnUtm03kQBvtG9UajPF/SizR6aarJLvzZz3s4qm6yvnINvQIMzEgjTLB5Tv0rbnjeNE5xhKVSNGMRbkjuL5IGne545AHLt+VUKEvDX9CW7GkOYDsHcuBXu3UVSAYQZjB18h+NY5ZVFtI6kJx2ppFV9JPBbWFtWVtT4s+YsZJIyx5Dc1izz3UdX0z6pMy2Fw97LnFte6Jg3HTMAScsCeckDbc1XBcC10pRytJnQOwuHCcRxAVCitYzKCuWR3iiQOhINS/5GXJzp1+5vb66VMxnHuEYxLPFsQbjKmbvAMxCgk3FMAnnEmkuyx/adGxWIuOi9y6qDIYkr0BBnpuNOvlV0ZY425q/wZZrK39Dr5Kt8dhMIhFy/bBOrHMHuMfJFkxPKuJrlq9fOpLZBdLt/wDo2aTFi00eOZPtlh2I4iMT399FKoXRVze0cq6sY2mdq6ODEsUFFeCM25StmqC1YRoZxNrSehBpiaJwKmCQp9akpNeSDhFu2hcyjko91Lc/kFCPweGvDlr6UrJUJbTTWkWIynEeO4fh+ZFAkMSbVsiTnOctHI6z57VzNFpvUMmvaq8fy+q8FufLhhit9/BpMJiUuot22ZV1DKeoImurKLi3F+CpNNWjH/SR2fxOKW0cKqvkLZgSAfFEROh261BqyeOexnO7/YziC6tg2PmpU/gxqOxl6zRfaEw3B8epyi3ibfk+YL89KXJdDbLm/wC7GMUr2yVv2lB6m2NfemUn50rkWOEP+R036MbMYQwpUG6x9llB0XUBiSasjdcmDUKO/wCk15Sp2U0VOPKhyGB8SDbcQxj51JJvlFM5JcMgGyDorqY5GV+Womp2/KK0vhkzAYZlOY7BSBqDMkdPSozlZOEWuTIYpCL8/qg5j89KskEDodpdBVLZoRiPpAwUXEvjZhlb1XUfEH5VKB0NFPhxMytzStifB0kxi6+9UTZGze/R/h8tlrh3doHov+5PwqmRytXO5UaLHa22B1EVl1V+zL9jPjf1IzbcAtfqvdUfsq2nukEj415lZX5NbxYW7lji2X/CbQW2EWYXQSST8TXofT5OWG2ZcyW7gzWLwPjZoyvJ1it0ZNCU+KkrIH1B/rHfXCHXIQEIBVScuqqeenzOtTUydY306NJwa5IAIymNukaRrVfkrnFRlSLfLQV2Jdw+uYUr4Cj1ZsKslEVSdSVUAknck86bnJ8NkI4oxdxSQ6bc70o9k6OTdg7hFy9lMHIvwza/lXU1LeyKMcEtzNJjEeDJdjGwkD8qhiai7ZmzqUltj5NLwufq9qd+7WfcBWHI05to34ItY0n8HP8A6WySlnyZ/wDpqjJ4O56R97PHZThtu/gst0EqbrDwqC3ghwC0+ET+JpY+iHqkJvPx8Gn4EbbY92tuHjDBWIIMHvJjTQHapJ3IzzxyhgSl8+TWlZqZko5H9IXYfEG82Iw9s3UYyQurqY18O5HpNFEoswD8JvAw2HuA9DbcH5ijklZccG7H42+QLeHdR+1cU21HnLRPumlQWdw7KcDGDw62ZzNu55FjvHlsPdTIl0BURji0APLl/ZX4CihHsOOg+FOgPL3JpUMi3aaFZyzt1atLjgz/AKyKWkxrqB8QtdrSzn7FRMU4R9y2arsDcc2GkMEznu82hjmR5E/Oa5+pioyRqg7Rp4rKTCgYuY0DTENFAKBQI9i3SAZxHDbVw5mGoESCQY6ab002iLgn2VmI7L2mbOphupE7fDpViysreFeCPc4LdtgBPHA6w3z0Pxp+4vKK/ZfhjPDOBnvDdvjYyiyD72jT0HvpOdl0IUXrUiZnO2N+2ln7TmwyD94Gfh/Opov06lu4K7ucNcWQAMw+EirPqN6eRGMNmHKNoQYNIscnR0rgbju0CeyAIiq5HJnbk7LPFf2belZdVzhl+xHH9yIE6V5Bs3E3hx8J+8fwFel9L/kmTP8AcPXrKv7QB/H410aKbIN3hIPstHqJ+YoA94Lh5Q5iZ9P50AybTsie5qNDAtTFYxcvRTQM4zwK27XbiISJQzByyFMwSeXlW3Vb3jiod2ZKhuub4NMt15IUNGgg5ipgDxAgiRH4bVy5fqFPbPothHT8zgzdcGSLFoHU5BPIbdOVWpUi9coyf0ncFu3baPZtl8pbMFEsAQIOXcjTlUMibXB0vT8ix5OTmdrBXvZFq7PTI8z6RVG1no45sVXa/ujpf0a8Cv2S968hthlyqraMdQZjkNOdWY4tHE9TzwytKJvqtOQEUCFiiwFAoAUUAegaBnoGgR6zUAGamAk0gPJoGNtbB1IBPWBU1JoVIUCot2As0DCaAEoEFACg0DPQekB6FygBDcoA8F6AGyaYCUxlB2t4E2KtrkIzoSQDsQYkTyOgqUZUaNPlUHyYy3wTEWjD27gHlJA96mr4yR0Y5YPpnn/hdy4fCjs2w0PzMU3JIlKcEuzd9m+FmxYW2/tSSR0kzFZpOzk5pKUrRPxQ8Deh/CqNR/Ll+xVD7kVIavIPs3krh7mCPOvRelv+C/3MmdfUWC100ZxaYxJpCPJNAx2gQUAM37MjSmhNHF8LiDh8U8oxYZlyAeKc2mnurrLmCpmDNjcmazBPjrgizgFTMIz3jHvy6GqJuC+6d/gnjwpdRNzwrDNas27btmZUAY9SBqawTabtG2CpUS6iTsWkS3MUUEWwoAUUCFoAKACgBaACmAs0AE0AE0gCaYxJoEFABQAk0AFAwmgBJoEE0AE0AJNACE0DEoAKBhNABNAWeZoHYUCPN23mBHUEVDJHdFoE6dlQ2BuDTLPprXm8mhyp8KzYskWTeHYUqCWEEnQV2PT8UsWOpfJnzSUnwSzW8oEpiPBNAzzNAD1BEWgAoGNi0ubPlGbbNAzR0nepWwpDwaoDCaAEmgAoGLQAUALNACzSAWaACaAFmmATQATQATQATQATQMJoAJoASaACaAEoAKACaAEmgAmgBJoEJNABNACTQMJoASgQUAFACg0BYs0qCxJpisSaAPJNAHg0AeZpjHqCAtABTAKCQtREJQMWgBaAAUDCgBaACgBaAFNACUALQAUAFAC0AgpDCgApgJQAUAJQAUAFACUAFAhKACgBKBiUCCgAoAKACmAlDIhSGFACUCPJoGeTTA80D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8" name="AutoShape 10" descr="data:image/jpeg;base64,/9j/4AAQSkZJRgABAQAAAQABAAD/2wCEAAkGBxISEhUQEBMVFRUVFRcXFRgVGBcXFhgXFRYXFxcXGBUYHSggGBslHRkVITEhJSkrLi4uGB8zODMsNygtLysBCgoKDg0OGxAQGi0lICUrLS0tLS0tLS0tLS0tLS0tLS0tLS0tLS0tLS0tLS0tLS0tLS0tLS0tLS0tLS0tLS0tLf/AABEIAJEBWwMBEQACEQEDEQH/xAAcAAABBQEBAQAAAAAAAAAAAAAAAQMEBQYHAgj/xABGEAACAQIEAwUEBgcGBQUBAAABAhEAAwQSITEFQVEGEyJhcTKBkaEHFCNyscEkQlJistHwM1OCkqLhFWPC0vEWNEN0wxf/xAAaAQACAwEBAAAAAAAAAAAAAAAAAQIDBAUG/8QAMhEAAgIBBAEDAwIGAgIDAAAAAAECEQMEEiExQQUTUSIyYRRxIzOBkbHRQuEVoVLB8P/aAAwDAQACEQMRAD8A6dVpQFAwpAFMQUBQUhhRYBRYUFFhQUWFBRYUEUWAUrAKACKBi0AJSApON9rMJhW7u9c8e+RFLMOmaNF95FKxpEbhPbjB4i6thC6u/sB1gMYmAQTHPeKLHtLfinFrOHCm82XMYEAk6bnTlTFRF/8AU+D/AL9fg38qAoT/ANU4L+/X4P8A9tAUeW7WYIf/ADg+ivP8NAUOcN7R4a+ciPDcgwyk+nI0WFFvFAgigKEigAigBYpgJFAgigAoASmARQAsUAFACRQFBFFhQsUrAIpgJFABFAwosR5IpgeqQC0hhQAUAFABSAKACgBaACgAoAKACgAoAKACgAoA+e/pAvZ+J4kg6Z1Ag6ELbQfiDUWWLoquGYg2sXhrwk5L1tjGpyhwSPhNAzrGNvLxG+7qH7q0mURE5jJk9P8AxUkVt0WHBezzNZts6WpKg+cHaYXf30CLAdnP3bX+r+VAFD2swi2LeWbedtlXMTHM67UWOhq72eTIptl0aAfEZVvQxK/OgVmr7LcQa7bKXf7S2crTuRyJ+fwpDLqmISgCLxHiFuwneXTCyBoCdTsNKi5KKtleXNHFHdLocwmJW6i3EMqwkHUfI007VkoTU47o9D1MkJTAKACgAoAKQgoGFABTAKACgAoAKAEpgJQIWgAmkMWaQBNABQAUAFABNAgmmMjYniNm3/aXUX7zAfKotpEXNLtjmFxKXFD22DKdipkUJ30CkmrTHqZIqe0fHreDth7gZszZVCxqYnUnQDSrsOF5HSIymooxV76UidLeHE7CWLa+gArZ/wCPdXJlPvrpImXuOcWy973VpQNcohnI3jJmze4a1yoeoenSy+ysjbuuuDS8GdR37eDb4C6720e6nduygskzlJGonnVs0lJpEE+Bvi+K7qxdu/soxHrGnziokjlvAuGrdMsdeZKhvkaY2at+xKXAD30eQtqo/wBMUCstuFcATC2nRGLM8ksdJJEDSkIwlrjeItgWxduLl0ido0jXaiiR6PaLEf31z/NRQx7gfDLmMu5nLd2D9o5kk/ugncmihNmx4lcA8PIaAdI2oIjHAnjEafr2yD5lCpU/AtQM0s0AFAiBxLDWrxFm8fDAaJjUHT1rj+qZcsHHZ0S/T488HCY9gLaIvdWz4UAA1mBG01d6ZlyZMbeT5HLHHGlGHSRJrpEQpiPF1oUnoCfgKaA4/wAI7eY1rtnNcBFy6ispVcsMwBiBI0862y08UrFZ2OsQxKAFpAFABNMBJoAKACgAoAKYCGgAFRGFIYUAFABQAUCCgCv7QNdGHuHD5u8CyuUAtuJgHcxNKXXBDJe112crx3EMSWKXnu5gAWVywImN1O245c6xZMkl+5wsmXP/AMm0Q1WYESSQAIGpOgHrNQim+zPunN0jrHZbgf1W1BM3HhrkeyDGiqOg6863Y4bUd/S4PZhXkuqmaSm7XtYXC3LmJtpcVBKK4B+0IypE7Ekx6TV2Hc5pRITquTj2O4Bew+Ht4q4O7DsAmpLksC4cgewIGnPyrqrUKUvb7Vf/AL9zK4Ut3Rrfo24vfxGJKYi6zhLRdRCgZsyrJygZiATv18hXJzemaTA/cxY6Zqhqcs1tlKzptVEil7Zj9CvfdH8S0AjCdnLwXegZuMLxZcsgNAiScoGu25oEMntfhQxRrniXcaGPgaB0zyvG+G3Xgrbe5EmVXNHU0WFEg4nBD/4Lf+RKHKuwUW+Eejx6yBlVYA2AygfAVHcn5Je3LujP8S4hLE7DzqQkPdm8YrYlFDAnK8geS0AbWgRD4vj1sWmuOwUCBJ6nQUm+A6M+mLss2Zr6gmOc+mhqmTT8i9yI9buqjFrV1WOkwY9AVMfhUotLyPcmaLDXg6q42YTVqYDlAFR2ra79UvDDz3xtkW4gHMek+U1PHW5WFN9HD7fCMWgULYvK6sCDkJggyI0jQ866rcGvwQSZ3vhd9ntW2f28i5x0fKM2nrNcqXZNxaJdRAKACgCgbtngg5Q3djBbK2WRpvG3ntUPcj8lH6jHdWXwM6irC4WgApgFABQB5NACCoEhaACgAoAQsBqdAKAKXiPG8lzu1K+zM6mWmcojTUc/OotlMsnPBdWmkA9RUixdBcuBQWYwACSTsANSaAulZzbC8NXFpjOI3gSPtGsD95UOVo5wMgA6zWaK3XNnPhD3HLI+v8md4WH72yYbS7bO3R1NUxTsxYov3VUfJ26t53RaAIHE+EWsQbZvAsLTFgk+AsRALL+tGsepqcMjhdeROKZk/pOi73OGJIgm6SPTKv8A1Vkza2emknDs5vqGqeKlEpewuGSxjEYEnOrWzMcxI+aioQ9Uy6iahOkjNo9bKeZRa7Oq1rO4U/bD/wBnf+6P4hQM5xwVtPfQhE3H8Z7m5YQqpDsSxbMdFHsgKCSxJgeceoCSLHE4Sxg3V0tI+LILWbRUZLOdie+vaTMEAKdo0A5A7sj8LwKWFLaF3MsYAzE67DRVHQVGc1BXJkseOWWWyKtsXF964lPn/W1cHNqZZ5cXR7DRaLHpY/VzJ9/9EVMNfUhnZYBEgb78tPMVCMakn+TTmnCWOS/D8Gt7K8NB/SXgmSLY/ZjQt6zI9PWvRngin7NWgMaxjU38TP8Amu0DN7QIxH0k4sjuLQ2JZz0OWAB8zWDW5ZQpI5vqGeWNJRMT9YKuGhTJB1HTp0rM9S76MUdbKuUeLmLYuW0E6e6h6t+ET/WNdI6H9GeML4Vrbb2rhUeh8QHuk10NNkc4Wzp6XK8kbZra0GkzvHeLpbvC25M5QVABZjO8KNTyqzHjcuUbMWOKx726GMHxbDXGNvOM4iVJKOJEiUaD8qtlDJFdCjGMn9LLTRfErCOR/nVL5Lfab4aJuFxIcabjQ1GjJlxSxvkfpFQ1iL621LuYA3qUYuTpDSb6OOXuFYg5yLTZWdiMsZfESRsYGlUS0eVPo42bR5vcbUeDrvC3Bs24/YUe8AAj4ir9rjwzrpUqZKoAKACmAUAeTQAgNQJCzQMJoAJoAoO25unCvbsqWZ4DZRJCT4jHPp76hkTceDNqXL23tOXrjHtDQkZeR5Ryg7Vj3SicWGTJGVHZuFtcNm2b0C4UUuBoAxEkVtjdcnfhe1WJxbADEWmsMzKHABK7xIJGvIxHvpyW5UKcd0WiPjcLbtWFsovhBCqPmZ68/fVOWaxQ4Q8cFFbUVbLBOVFEbQAP651jWrbl0To1INdJEQpgFAGF+kMr3trKpz5TmbkUnQesz8a5nqFcfJxvVtvF9mcwV7JdRx+o6tp0Ugn5A1z8Dammvk5OCWycZfk67NejPXrkqO1v/s7/ANz8xQFo5lwdtKAR440txr+H7mRcUMysNAhDL4yfLpzoJIurCLaVrl1yzMc1y458TtzJPToKAKa92ozNASVncmCR6RpWTUaZ52k5Ujp6LWx0sXULl8mtwuFtsQC4klSAGiFyWWYsYMMpa6Qp3gep2foNFGqX/sg/UvUXd/4IHE7ipZZ0dnOZCu8d2VWS2mhzzpPMdaMmk0rj9NJ/v5Etdroyua4/Y2PZU/o6/ef+M0mc9mb7Pn9OI/5+J/G6aYG7pCMv9ImFVsL3h9u265D94ww9CPwFZNYl7dvwY9co+3bOYXH1HlXGVnES4PTgb8jTa5Evg6z2KwyJhLZTXOC7HqxMfKIruaeCjjSR6DSQUcSL2rjSYnj9hTjw9xiLa21zAGJ31JGsROg3mt+nkljfyWZIzlGO1fNkW9x7ChWhVSGJUW0JAUFVUEqPaaQdutWadZm3vIauOJV7L5rl9clgyFQDtIBI8jtUMuJPmJ0NBrXJ+1l78MmcPxOVw3I6H0P8qyuPBs1eLfF/g0VVHBMr2vunvLan2SpMeYOp+EVu0qVM0YUqG+G4hYKt7LCD5dDWlr4JyRJ4DiCl02ZlWk+hHMetZtRFNbivIuLNJWQoJSYUESDUbGRsUO7Uu5CqoksSAAOpJ2qStukJ8EbA461eQXLLrcU81II/2pyi48NCTT5Q+TSGeRUCQsUALFIBQKBGRxPafxOEEQxGbfRTAMf1vWqOHgsWNmfxl5Lo7y7DNMyw1A5Cak8EW+iLwRk7aN52d4mMRZD/AKwOV/URr7wQaz5IbXQpR2stKgRInFWi2T0K/iKz6n+WxrspA4JMf15Vx75JGgwbyin90fLSu5ilugmQHqsA83LgUFmIAAkk6AAbkmkJtJWzmfavjy4q6q2h4Lcw3NiYk+Q0rl6zKp/Sjg6/URy8LpFUbtzKy2bbNI8bKCRAiVzbDeY9Kz48brj+50fSPQJamDy55bI+Plv/AEdLw/ET9SF8akWM3lmVNfmK7WF7oxNDk44m/KRzZ7r3PFcuuxO8kmuioKjy8882+WxMIApiQKzZYpM73puWWTH9XgsWuqq52YQBJPKPOqzoopeK23xKI4u20Rz4EZiHbxZcxWNeschSJLgjWezd0keO3/aMm7RKAknbYxSaJKVM1HDe17Xc1s5FA7sLmcqSVyhApQBjJRSfLTaKq9t/Ju/WQVNR5/f/AKIPE+JXb9ls6ojFw7IHbxd19i1wCIGkHKI2FNYndthPWpwcFHxS/vfwb3so/wCjr95/4jVxzTOcCb9PP/2MR/8ArQM3wakRMt9I12MMq/tXVHwDH8qx65/wqMPqH8uvyZjh3CmbW0beTUZiPF5wQNffWTS48jj9SSKI6V9RfBW9pOHdyVWIDAwYIkxrvvUs2Ko7l4Ks+neP6joP0fXc2Bt/ull/1T+ddDC/oR09K/4aNJVhoMF2ub9NA3myD8GAP41twp7L+Gb9PKO3Y75T6/dFd9UtQv2KnUk9J3nfyFWe7Pu6Llo8K42t21/RV8j1vi9y87uwgKcigcyu5qzOvbxxh5fLKvT8MZ5Z5kuE6RoMXgzagEzmE+/9YVji9xuwZ1mT46L/AANzNbVuo19RoapkqZxc0dmRr8lR2n4e11rQSJGffaPDVmLMsb5DHkUVyZ4zbuG0+jrEjyIkEdQfLoa2x1GOXk2LFOUN6XBZdmVnEMTyQ/iBVWo+0zZejWVjM5AxPavCYVnt4i8qMiC5lM5mUzGQfrmRsNaksU5K0gtGG7T/AEhHGYK93GF+wZu5Z7jxcViMyt3YWIMftH3Vr0+Cpq3yV5JJRLvsF2W+pK9zvu879UMZcoAAkczJ8VQ1Ob3H0PHDaas1lLBagAQwjMsSJGs0AehQAzjb2S27/sozfAE1KPLQLs5nwTIbyC7BSTmzGAfCTqZ01iujltQdGh9Fz2m4fau3beHwmQxPeG3qABlMsR6kCsmPPKGJzyLnx+StzcFbJnZO13GIu4cElWtrcE7+E5Tt6/KqIZ3nxqclzdFam5xt9mtoEQ8c6sRbOvM/l/XlXN12akoIBi5gVykgmeU1hxxlLlCc6F4fi1S2xuMFW2SSWIACnWSTtzrq6Sf0V8EuynxP0hYBTlF1njmiMR8SBNarHtZl+0/a9cWwsWGItAAmQVLn06Dp116Vk1M5JcdHL9ReVKq+n/JK4NwK0i95iyBLBRbzQ0tqM5B8GkmNPOssMM5+Ceg9Nt+5m8c1/v8A0XVxsDhrbG2LbABmCq2cM2TvIBJIkqAZPUVbHS5b29HoMmtlPlsn8Bthrb4cgFReu2yP3GYuB/lcVq07ew5EI8Sg/llon0f4PcC4PIPp8xPzrZ70jI/S8Ld8kfi/YmxkiwvdsNm1afJp3FQlJvs2YcEMK2wRzHtLwi4blrC3Li2mYsQMrZXKidMo5CTJpF6PGFw692lkYlWN1JsKUcDwk6g5fDqp36Uh2SeJE2QzvcyqCiMSl0BWuyAwYrDjXXKTTAbtcMlyRdt5kto32VorC3IIkR4swPuigLKXil7uMkEFitxVUAgC33hAOvOViKTGjX/R92r73Ph3QLk8YZcxnMTIIjSNNZoTIyj8EnhVp1xmcqwU37xkgxDd5BnprTEbdbvQ0hcmQ+kl5SwsxNxtTsPDEn41k1StxVXz18mHXK1FP5KG3we6LinDN/ZMFBuNK3CWVcwVWYBSHHTQ9arh6lgxQcdRH7vCXMV+bSNP6adp4n18+Sx4rbbEfVxda2FZwclrMcwzMuYOzTlgNsvMdQaz5tbBRyxxwfEe3489L/Ze9NLPtU2qvx/s1nDcCuHTJZ8KTOXU6+p1ryuD1rVRmvqvnrg660OGMdsYjK9rLQOW4lxNd4lfiP5V7yORNJs5Tx/BW8YvWXunECHCooUBgCSW1XyOx2rZhypR22TdqK29qxmyM5VBh7qqQBncBTJ2gbGdOe5rQ6S8BDNlUrcmRLmDWzc7sbAz8TJqOebk7/B1NDGtK/y2zX8fWUB6OPmDWfE+TJoXWVr8D3Bz9kvv/iNKf3FOs/nMh9o8UyBSntFbiqSJCsVGUkdJj41TOVFEYSmml34KZMAt7D3LSrkyspsm6+ctABKhwxPhcOBrpO29VujR6dnyaabUk9v+x/syf0hvuH8Vrqaj7EQy9GrrEUHOe3nZO7isV31p00RUKtI9mTIIBnet+l1MMcdsrKcuOUuUL2d7IXBg8VhbxTNdh0ykkBkHhJJA5xRPVR92M4ijiexpmu7KC6MJZW+hS4qBGDRPh8IOh5gA1mz7fce3osx3tVlqaqJnqOVQAl4xNFPTT40ARaAK7tG0YW8f+WR8dPzqzF96HHs5YJJyASxEADckmABXStJWzQ+DV4EHBLlW5bi21oYkATdZ7pgIhmIAYfA9a5moy75WYcmW5P4RZBwOIWyvO3dUx5ZTVOJr60vwWRVWaS5cgEnkJ+FOUlFNsZS4FWdyx/WM1wVebJfyJtIdt8R+3a3mXICyRlIdWVQxdmJjJMgaak11owjCNIzKTlOuzG/ShigmHKBgDcZIE6nK07c+VV4VU38GnFycwVv6FbS4ndmsalvGWHukBFuSxOukET8YqvNHdBpDSV8nV7nAbTPcueJlusbk5reWWU7GJIlj6VTHWTUK+BvDG7ItzAYa2CblsM/JQ5YRlC6gADYAQf8AxZHLmyeaRBqKdRVsndiccXxF6SCS6OY2BZWSPOAi61YlCMtsDJCOSGSSyLl8nTBcqwuPLtO9AFNxrg1u8AzKGKHMhjVTBEg8tCR76AMkMAlqzlsWl8Knu16TuATqNzzpTuvp7LMSi5pTfHkyfEuEG5nF+zduHNbOuomDIAUkAegMRrvWTdkSd2dlQ00nFxcen/18cklcEVDMVuybIVSiNqULBFfMuoAy6wKi3Oub64oko4L+lR75t+PxyN4fhS3bnd4m3IkkKwhQDB8MbalpitGHdzuMGt9tbfaqqfX7+TS8B7HYTOwtKbRiSbbMCdeZJ86upGG2TL/CFRDctYq+yh8nt6E8yDBmDp7qjGpdFk4Sg6kiJes3CCBeua/tQfnFPaQsy/EbDOuHs5iZv3gC5JgAJpvMb6edVye3LB/n/wCjFqob5RiWdjgNiTA1G8BY3Gm2vvmtstVOXwWLTRRPwHBLYYkEyDpIWII1EARGpquUVk5Y1keP6UWV63c7v7NAJAILd6ywf3VaPnWH/wAfp925Qjf7I0rVZK5shW8I4USM3UiNTz0G3pWnY0V+7H5KjiHjlCpgTppmmPfH9elOEeSayU00M9yAqh1xTLIAD3FQaeITodgP5Vujit0jRPWunwl/Ql8QuBrmZdio5zy686jli4vk6PpslPA0vll/xHHBrVuD7UH4DX5mqsa5so0eJrLK/BO4Pc+yHqfxNQn2ZtYv4rKH6QHISyysylXJlWykaRvEc+elZsz4MGV7YWip4Vj3L285VpugS1oq2pCg5rZyEwTr7qyuymOtz/butfkuezZ/ST9xvxWu7n+xHQyfaayaxFJVgSxbqT+dAyRgRBPp+dJCZMpgeTQA6u49aiBLxdwZdYpAuSFNMRUdrG/RL33R/GtWYvvRKPZz/gtxEL33uBGWEtk/tnWRodY/Gl6hnlGoR88snPNHHOO7ot8VxS0ftJcsT7WRbWmoEvcGYiI2B2rFudFUtbgi2441Y32XxneYpIUKFa6ABJ3TNOvXep6ZU5/0K8eolmlKU+zZ8Wu5bfSSB+f5VDWSrEy1mY43xq5Yy2rdk3A6SSCRGug0BrFhhtj+5jy6p4pJorH4tecELEkQFhm105O3pplq9W0KWvzyX0cfsjmfaTFXb99mvMWKnKJ5ZdIjlrWvHHbE24YuMFbtjvBeHZpkj3xVpYQ+JYLI+hmgZ1L6M8VnwbrdJ+yuFVI3KlQ0TvoSflRjwKbuijNl2eSz4vhWuKFtKAAQSv7Q5gmtUobKa5plGDIpboy4tUmM9mcO1nGrmCqL4c5F9lcroQB8WFZ81yyb354/sP6YSjBPw+f9G243xC7bu5EIAyg7A6+ta8OOEttrtszajLkism19JV/VlcnEMVLs7NlEFcgUQoAnMSh1mdq0ZMGOPVf1MWHVZZqpXf4NHwtrhw6G40sVknrMkHYco5VzslbnR2cLbgtxhRcXMdY36en86RYPArvmUadQKQzy+WPbXy1HlNAiHYszfXKQfCx0PTX40DLz6u4BEHWBKtlO+kET0qM47lRbhy+3LdV/ueVwtxFNvK0ac5Egzm0EEnYnyHnMceLYy3Pqfd7XI2yEDUH4VZRlMhj7qobDOcq/WL8npKIKz50t0bKcr25ISL3DuEVRaYMJkbQdRO0RyqWLGoRpM1ZM3uy3f4LTBvLMfMfhWzH0Yc33HluN3LYtZEDIAA4/WgACVaY3nSDt51D2y9SVExboaWGxZiPeSasXRnyfcY/HQr3CTpLE+QHQUtpbjl9SZ4xnE7F5QFxAbxjSVUgRzUjMPfW/DjadsszZuGlFckxwuRWC+AhYbNLQxygsNgCcsDlr7s2R7pUdbQ3iVuqZ6U6wOVQtLs6yXHRoOBt9n/iNUz7OHruMw1x9tbek+3/01j1PSMM1caIOA4TYLK5tqGVgwKyviEGTlgH0IrLbSMvtv4DgJjFH7rfiK7+XnGjoy+1GrDVjKTM/8aRHNu4rrBjNEruY21mBNWLDNq0iU5Yoq939C6wV1Wh1MgyJ8/6ioNNdlUMkciuLJs0iYGgQ4Nx61EEZXG4K5ccl7udc0DK7MPIhVhVbfVmFaYwhHlLn8mbLlzZHtSSj+DSloiQRoNCZPvPM1nfZpSKbtZc/RLvov8a1Zj+4ceznuDwDXrLBQDF8EyQNBbHX1rN6i/4q/Yy6+EpOO0nHgrFfEyrJGo1MiOax/FWN5Ft4Rmjh8sncEw1vDX7TZoBNxmZiAJ7uNeQ9Ku0s73G3DCrSL3i3FrLgKrgw07HoecVDVtTjUTR7cvgi3OJYVmAcqTooJWdSQANfOlip8FX6HJJbuCRdZbSiEJJ5DKFjTUxsJ0rRsiihtV0cnwfArmPxeIS06IwZ38c5TLxEiSN94NWJGxOkXS/RhxHkbPqLh/7alQt4/wD/AM3uW8pxd9AWICpaDO7SQPaYALv51ZjxORVk1ChRdYfh64W7fsYcuqKbZgFJM2xJLMDGvT4Vdp1dlGol1Y9dKkicx01zPcOx6CBVzRSpjnC76HGWUUrKloURoCNdBtrFZsu2kk+R45XkNR2jci8IMeEfnWnTt1FfllOqjF+7JrlJUyGt5dnvZRz0c/gK2zddRORjTfc6NTgMncrlOdcuhiJHpyrkZr3u1R6TTV7UadnML3FgHZcpEMwiehPlVZpoT/jQ/ZPx/wBqAobfjI/ZPx/2oCj3wzi9rvPtTkEaMZKD7zR4fU6eYpXROONyXBrraKwDplZTsykMp/xLpUrsg4yXZ6CdJHpP86CNheVm3JPrQFmF7ZYJhh1uKDCYh5IG2ZVgnpqKz6hOk0ZdWnSaKXCdpriKFuKlwKTEllbkNwYPsjlWeOea8GeGplHwaXgfERctG6JtN7Kr3gymNd2WJ1O4ro6ae+Fst9z3OSYiGSyzp+yIB21zWjvr8K0jJuAxzQVVM+XXRwTrOpmCKTQGe4xJuXF65h8ajXkvxRtpGVxeHvs3itkxpp3N1G/w3ACvLat2PLCuzoz0GZPhWXvAkxPdi3ffwgyEWIEGRJjYchttVOWeO7j/AHN+l0mSC/i/2L2xazDcDkZnlXhNZmzrNJSfk7sVHamkWXBHYXMgaVgkjp5+XKtnpWfNLI4t8HM9Vw4/b31yPdpmI7sg5fa1iQPZ3nly99dzIl5POyXDK+1i7v1i2gYOpQEiFhQp1aQJnVY5GN6rcozbi+q7Kv8AjdnvhbRiz/jrpz5xI0y+xGoVqyFRlMek3GuAnpOv6uh1EGNIg+6teOSikmc7Pe++V+S34LaAtswjNmWYYbQdSoAg67nU1DUSbo0aZfTbdl1WY1BNIKHjy9aTIorOK45bbHMfH+qlsHOZ2BjyjnT2TkrbLVkxw4S5PWFa4Um6uU/qiZYLA9o/tTNSaiuEyq2+WqKbta5+rXR5L/GtTx/cEfuM32TxKpbuBmALXBlkgEnKNp9Kp1uGWTIqXgWZrcrLoOM1tMut0lQR1ALQ2nQE+6qI4IxaTEpLwij48B3otXHyHK7AASCFKz+I0rPngozez8F+njbbPZ4EgCi5i0TPHdjbNO2XxelZdz+DX7UpJ0ViP3F1lQ9+Rp+sQroykwREkT5bRV2N0rM+fJlwx+jye8dxLGXoDKgA2BRRAO+rZzr5RU5Z77ZzFjyS8ED6P75t4vEMQWOWCBqdbwBroYY7qRqm9kLZ1K5xF2SBFiQMrORnMkiBbGs6VrhiUXfZjnlk1xwN8Psk5HAIRA03LntvJnQT4VnWZNGaainb78fAsGNyacV158syPaKzimxl76sjMCtotlUHXJpqRppWGeTJH7GR1cJtraQV7McRu+0Cg/fcAf5Vn8KqazT7Znjgyvs0HZjsp9VuC675nzAeEQoB31Op+VWwxbeWa8GHY7ZpO0n9sv3B+fOunp+o/uynVdZf2j/khWbIJ9hn8p/kK2zuvuo42NK+IX/c1uBkWlGUJ4dulcjL975s9Jp79tWq/BjrnYy2zM5u3JZiTou5M9KrNFijsTZ/vbn+n+VMYh7E2f7y5/o/7aLCyl412ew9hkUvcBYMVcEBljLoIG3kZqLpluJtdFFgLGJg37BKkMR9mQlwgbMyaK/oelQ22a3NXTNNw3tYGTurqsL4QjMF3eNC9qAU1jYEedWY3ckmZ8uBU5RIq9ocRscv+UTvXQengYVNm04YoCsDzbX3gVz5LwWNWR8V2cwVw5nw1onqECn4rBqDimVvHF+Bvh/C7FlntWrYVIVsupEktJ8RPQVJfSuBxxxXFDtzg9hp8AExqvhOm2o6VP3ZIHiizw3B4OZLrjWSNCDzjWakstkHiMjisPmutru35xU2yeKk0x+92bxC7Kr/AHSPwMUlJHqoazDLyRLoa0wR1KtvB00609yCeWFXF2SsEcwOk6nbWvNa/RZ5ZXOKtM0YNTDYrdMlcLxaWbpa4DBBGg13GsdNKu9L02XG25qjJ6lOOSCUeyX2g4wiNZuJ9ohFzNlOoHh5Hn5GK7LjKty8HAyJqLbDB8VwuUd26LO8gW505zAJ86x6mSn9qMW+L6ZBwrfpUzoS2vLWY1roLUY3iS3KzX7sHBKzW2hVbYIyXDcarXntiVi/cUnU6h3OkdQPnW149kVL8Gb31kk8VdE3EXXQ2buYm3eYAAyMpI5ieZ199Ve2pJ88pF8s7hFY1BV8mhtPIHpWYkepoGPZ9vWosgkUWJuuxdjCkyCwhdBoJbQ6Vn/i5FtR0EsGJqTo8cEx8kYcQcqMSRtmzSBPpm+Fbsekljwpz7s5efWwzamUYdUc0GMxeJdg11jOrCTkjeAuwFegjpsSj0crNq5YXbYlzgV6SWgARJk6TtpvUZZMONVaKnqZZfqcWal+0lm0BkS475facqg25AS0e6vOOaU3tXJ0VkTSq2zLcd4u7Ob7BTIyxGmXmNSfP1rNlwNcvhs7Pp2OUk9yr4PL8ctN3ROGSbIAt6mBGo8I3111rL7UlxZ2I4mr+rsuexyPjcVcLMFK2iwgaauoOnXap/p7jSZz9bFQiqNsnZq2urOzH3ChaJPtnM3HO+y2DV+I4uySVU94PCdYW+CNfdXQxP23wLJHfCmbTj1v6uLZsggmZuHxNI2AJ0G589Kx+o6rMklB0n8HS9G0GmnKUsitrqyNhxeu+3cZn0IVyYVdi5HUErA85qOlwuEP1Oqf0rpMl6lrMal+m0aW7y/hF/wBftsQZJ0siTzhCJrVizRzR9yPTOVPG4fS/BdslWkaImISCv3hQ2OiL2j/ALZPuj/q3rbgTqL/ACznaiUU8idW4qv7+CoxSOTIuaHzJ+Sitc6+Dm4r/wDkbDhgHcICS3h3ggn3GuXm+98Hd0/8tc2V/FkuC2LtiS1o58g2uKBDIR1ImPMCq1Rpom4PEJdtrdtnMrgMp8jS6GOMtANGA+k6+yGwUZVfx5Sw8Mymh0Pz0pSLcKvgymGxV2JgueZRlcz/AISTUTTsYr44Oyi6rAgwC6lSpOg1PKeVSg/qTITj9LRMt28qBUuRBkExJB5eJtPcK6vuJnOWNmx7EY98RZd3uC4RedAwXJosaEcyOtcs05Uk+DSG3TKiqxwh3HVbc/5nqUeyvJwmMd0AA0gE5ohWnwmPaUz05VNu3VFajxdknh2MLMUmYBOu4ggb8xrUZxrlE4Sb4ZlLzfan7/51OQQN5aWqzU5HPO1hP1y4T+7HpkX/AHpxVs62lp4xnC4oqK0e3aNPtpoj47Fk6rv56/A1TJNFftokcA4dcv8AeZNSoDQdJkxp5/yqzFNQ7MupajQ9cwRQkOhU+YIn+dW5Y4pQbpdHPnhxyTdChBG1eJcnfB5lyakbzhom1bbqi/hXo8TuCf4O9idwX7GNsX0sX7zW3RnNxzDaKGZjIPPTr+NdHdKeNIj7ajPdRGvYsFouPctAvm7zNbys0yVIVpPw2IqcZ0qpFc8LlLcpM2mEeRp/QOtYejSiVFIkMoxDAUPogZDifGIuvbty7l20gsQZgQeQEbV2MWBbVKXCOHn1D5Uey14Fwm6pS6wKnUtm03kQBvtG9UajPF/SizR6aarJLvzZz3s4qm6yvnINvQIMzEgjTLB5Tv0rbnjeNE5xhKVSNGMRbkjuL5IGne545AHLt+VUKEvDX9CW7GkOYDsHcuBXu3UVSAYQZjB18h+NY5ZVFtI6kJx2ppFV9JPBbWFtWVtT4s+YsZJIyx5Dc1izz3UdX0z6pMy2Fw97LnFte6Jg3HTMAScsCeckDbc1XBcC10pRytJnQOwuHCcRxAVCitYzKCuWR3iiQOhINS/5GXJzp1+5vb66VMxnHuEYxLPFsQbjKmbvAMxCgk3FMAnnEmkuyx/adGxWIuOi9y6qDIYkr0BBnpuNOvlV0ZY425q/wZZrK39Dr5Kt8dhMIhFy/bBOrHMHuMfJFkxPKuJrlq9fOpLZBdLt/wDo2aTFi00eOZPtlh2I4iMT399FKoXRVze0cq6sY2mdq6ODEsUFFeCM25StmqC1YRoZxNrSehBpiaJwKmCQp9akpNeSDhFu2hcyjko91Lc/kFCPweGvDlr6UrJUJbTTWkWIynEeO4fh+ZFAkMSbVsiTnOctHI6z57VzNFpvUMmvaq8fy+q8FufLhhit9/BpMJiUuot22ZV1DKeoImurKLi3F+CpNNWjH/SR2fxOKW0cKqvkLZgSAfFEROh261BqyeOexnO7/YziC6tg2PmpU/gxqOxl6zRfaEw3B8epyi3ibfk+YL89KXJdDbLm/wC7GMUr2yVv2lB6m2NfemUn50rkWOEP+R036MbMYQwpUG6x9llB0XUBiSasjdcmDUKO/wCk15Sp2U0VOPKhyGB8SDbcQxj51JJvlFM5JcMgGyDorqY5GV+Womp2/KK0vhkzAYZlOY7BSBqDMkdPSozlZOEWuTIYpCL8/qg5j89KskEDodpdBVLZoRiPpAwUXEvjZhlb1XUfEH5VKB0NFPhxMytzStifB0kxi6+9UTZGze/R/h8tlrh3doHov+5PwqmRytXO5UaLHa22B1EVl1V+zL9jPjf1IzbcAtfqvdUfsq2nukEj415lZX5NbxYW7lji2X/CbQW2EWYXQSST8TXofT5OWG2ZcyW7gzWLwPjZoyvJ1it0ZNCU+KkrIH1B/rHfXCHXIQEIBVScuqqeenzOtTUydY306NJwa5IAIymNukaRrVfkrnFRlSLfLQV2Jdw+uYUr4Cj1ZsKslEVSdSVUAknck86bnJ8NkI4oxdxSQ6bc70o9k6OTdg7hFy9lMHIvwza/lXU1LeyKMcEtzNJjEeDJdjGwkD8qhiai7ZmzqUltj5NLwufq9qd+7WfcBWHI05to34ItY0n8HP8A6WySlnyZ/wDpqjJ4O56R97PHZThtu/gst0EqbrDwqC3ghwC0+ET+JpY+iHqkJvPx8Gn4EbbY92tuHjDBWIIMHvJjTQHapJ3IzzxyhgSl8+TWlZqZko5H9IXYfEG82Iw9s3UYyQurqY18O5HpNFEoswD8JvAw2HuA9DbcH5ijklZccG7H42+QLeHdR+1cU21HnLRPumlQWdw7KcDGDw62ZzNu55FjvHlsPdTIl0BURji0APLl/ZX4CihHsOOg+FOgPL3JpUMi3aaFZyzt1atLjgz/AKyKWkxrqB8QtdrSzn7FRMU4R9y2arsDcc2GkMEznu82hjmR5E/Oa5+pioyRqg7Rp4rKTCgYuY0DTENFAKBQI9i3SAZxHDbVw5mGoESCQY6ab002iLgn2VmI7L2mbOphupE7fDpViysreFeCPc4LdtgBPHA6w3z0Pxp+4vKK/ZfhjPDOBnvDdvjYyiyD72jT0HvpOdl0IUXrUiZnO2N+2ln7TmwyD94Gfh/Opov06lu4K7ucNcWQAMw+EirPqN6eRGMNmHKNoQYNIscnR0rgbju0CeyAIiq5HJnbk7LPFf2belZdVzhl+xHH9yIE6V5Bs3E3hx8J+8fwFel9L/kmTP8AcPXrKv7QB/H410aKbIN3hIPstHqJ+YoA94Lh5Q5iZ9P50AybTsie5qNDAtTFYxcvRTQM4zwK27XbiISJQzByyFMwSeXlW3Vb3jiod2ZKhuub4NMt15IUNGgg5ipgDxAgiRH4bVy5fqFPbPothHT8zgzdcGSLFoHU5BPIbdOVWpUi9coyf0ncFu3baPZtl8pbMFEsAQIOXcjTlUMibXB0vT8ix5OTmdrBXvZFq7PTI8z6RVG1no45sVXa/ujpf0a8Cv2S968hthlyqraMdQZjkNOdWY4tHE9TzwytKJvqtOQEUCFiiwFAoAUUAegaBnoGgR6zUAGamAk0gPJoGNtbB1IBPWBU1JoVIUCot2As0DCaAEoEFACg0DPQekB6FygBDcoA8F6AGyaYCUxlB2t4E2KtrkIzoSQDsQYkTyOgqUZUaNPlUHyYy3wTEWjD27gHlJA96mr4yR0Y5YPpnn/hdy4fCjs2w0PzMU3JIlKcEuzd9m+FmxYW2/tSSR0kzFZpOzk5pKUrRPxQ8Deh/CqNR/Ll+xVD7kVIavIPs3krh7mCPOvRelv+C/3MmdfUWC100ZxaYxJpCPJNAx2gQUAM37MjSmhNHF8LiDh8U8oxYZlyAeKc2mnurrLmCpmDNjcmazBPjrgizgFTMIz3jHvy6GqJuC+6d/gnjwpdRNzwrDNas27btmZUAY9SBqawTabtG2CpUS6iTsWkS3MUUEWwoAUUCFoAKACgBaACmAs0AE0AE0gCaYxJoEFABQAk0AFAwmgBJoEE0AE0AJNACE0DEoAKBhNABNAWeZoHYUCPN23mBHUEVDJHdFoE6dlQ2BuDTLPprXm8mhyp8KzYskWTeHYUqCWEEnQV2PT8UsWOpfJnzSUnwSzW8oEpiPBNAzzNAD1BEWgAoGNi0ubPlGbbNAzR0nepWwpDwaoDCaAEmgAoGLQAUALNACzSAWaACaAFmmATQATQATQATQATQMJoAJoASaACaAEoAKACaAEmgAmgBJoEJNABNACTQMJoASgQUAFACg0BYs0qCxJpisSaAPJNAHg0AeZpjHqCAtABTAKCQtREJQMWgBaAAUDCgBaACgBaAFNACUALQAUAFAC0AgpDCgApgJQAUAJQAUAFACUAFAhKACgBKBiUCCgAoAKACmAlDIhSGFACUCPJoGeTTA80D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2" name="Grafik 31" descr="index.jpg"/>
          <p:cNvPicPr>
            <a:picLocks noChangeAspect="1"/>
          </p:cNvPicPr>
          <p:nvPr/>
        </p:nvPicPr>
        <p:blipFill>
          <a:blip r:embed="rId2" cstate="print"/>
          <a:stretch>
            <a:fillRect/>
          </a:stretch>
        </p:blipFill>
        <p:spPr>
          <a:xfrm>
            <a:off x="3347864" y="3786649"/>
            <a:ext cx="5688632" cy="2377094"/>
          </a:xfrm>
          <a:prstGeom prst="rect">
            <a:avLst/>
          </a:prstGeom>
        </p:spPr>
      </p:pic>
      <p:sp>
        <p:nvSpPr>
          <p:cNvPr id="34" name="Textfeld 33"/>
          <p:cNvSpPr txBox="1"/>
          <p:nvPr/>
        </p:nvSpPr>
        <p:spPr>
          <a:xfrm>
            <a:off x="395536" y="3212976"/>
            <a:ext cx="2736304" cy="2031325"/>
          </a:xfrm>
          <a:prstGeom prst="rect">
            <a:avLst/>
          </a:prstGeom>
          <a:noFill/>
        </p:spPr>
        <p:txBody>
          <a:bodyPr wrap="square" rtlCol="0">
            <a:spAutoFit/>
          </a:bodyPr>
          <a:lstStyle/>
          <a:p>
            <a:pPr>
              <a:buFontTx/>
              <a:buChar char="-"/>
            </a:pPr>
            <a:r>
              <a:rPr lang="en-US" b="1" dirty="0" smtClean="0">
                <a:solidFill>
                  <a:srgbClr val="002060"/>
                </a:solidFill>
              </a:rPr>
              <a:t> </a:t>
            </a:r>
            <a:r>
              <a:rPr lang="mn-MN" b="1" dirty="0" smtClean="0">
                <a:solidFill>
                  <a:srgbClr val="9E0000"/>
                </a:solidFill>
              </a:rPr>
              <a:t>Чулуун шаланд хэрэглэж болохгүй</a:t>
            </a:r>
            <a:endParaRPr lang="en-US" b="1" dirty="0" smtClean="0">
              <a:solidFill>
                <a:srgbClr val="002060"/>
              </a:solidFill>
            </a:endParaRPr>
          </a:p>
          <a:p>
            <a:pPr>
              <a:buFontTx/>
              <a:buChar char="-"/>
            </a:pPr>
            <a:endParaRPr lang="en-US" b="1" dirty="0" smtClean="0">
              <a:solidFill>
                <a:srgbClr val="002060"/>
              </a:solidFill>
            </a:endParaRPr>
          </a:p>
          <a:p>
            <a:pPr>
              <a:buFontTx/>
              <a:buChar char="-"/>
            </a:pPr>
            <a:r>
              <a:rPr lang="en-US" b="1" dirty="0" smtClean="0">
                <a:solidFill>
                  <a:srgbClr val="002060"/>
                </a:solidFill>
              </a:rPr>
              <a:t> </a:t>
            </a:r>
            <a:r>
              <a:rPr lang="mn-MN" b="1" dirty="0" smtClean="0">
                <a:solidFill>
                  <a:srgbClr val="9E0000"/>
                </a:solidFill>
              </a:rPr>
              <a:t>Усны цорго болон хромм орсон бүтээгдэхүүнд хэрэглэж болохгүй</a:t>
            </a:r>
            <a:endParaRPr lang="en-US" b="1" dirty="0" smtClean="0">
              <a:solidFill>
                <a:srgbClr val="002060"/>
              </a:solidFill>
            </a:endParaRPr>
          </a:p>
        </p:txBody>
      </p:sp>
      <p:sp>
        <p:nvSpPr>
          <p:cNvPr id="24" name="Textfeld 23"/>
          <p:cNvSpPr txBox="1"/>
          <p:nvPr/>
        </p:nvSpPr>
        <p:spPr>
          <a:xfrm>
            <a:off x="6012160" y="1148551"/>
            <a:ext cx="3131840" cy="1200329"/>
          </a:xfrm>
          <a:prstGeom prst="rect">
            <a:avLst/>
          </a:prstGeom>
          <a:noFill/>
        </p:spPr>
        <p:txBody>
          <a:bodyPr wrap="square" rtlCol="0">
            <a:spAutoFit/>
          </a:bodyPr>
          <a:lstStyle/>
          <a:p>
            <a:r>
              <a:rPr lang="mn-MN" b="1" dirty="0" smtClean="0">
                <a:solidFill>
                  <a:srgbClr val="9E0000"/>
                </a:solidFill>
              </a:rPr>
              <a:t>Бидний өдөр тутам хэрэглэдэг цэвэрлэгээний бодисууд өөр өөрийн гэсэн хэрэглэх газартай байдаг.</a:t>
            </a:r>
            <a:endParaRPr lang="en-US" b="1" dirty="0" smtClean="0">
              <a:solidFill>
                <a:srgbClr val="9E0000"/>
              </a:solidFill>
            </a:endParaRPr>
          </a:p>
        </p:txBody>
      </p:sp>
    </p:spTree>
    <p:extLst>
      <p:ext uri="{BB962C8B-B14F-4D97-AF65-F5344CB8AC3E}">
        <p14:creationId xmlns:p14="http://schemas.microsoft.com/office/powerpoint/2010/main" xmlns="" val="3794354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bgerundetes Rechteck 30"/>
          <p:cNvSpPr/>
          <p:nvPr/>
        </p:nvSpPr>
        <p:spPr>
          <a:xfrm>
            <a:off x="179512" y="2276872"/>
            <a:ext cx="4824536" cy="3312368"/>
          </a:xfrm>
          <a:prstGeom prst="roundRect">
            <a:avLst/>
          </a:prstGeom>
          <a:solidFill>
            <a:srgbClr val="F6E7E6"/>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sz="2800" b="1" dirty="0">
                <a:solidFill>
                  <a:srgbClr val="9E0000"/>
                </a:solidFill>
              </a:rPr>
              <a:t>Зэвэрдэггүй гангаар хийгдсэн зүйлийг аммиак болон  хлороор цэвэрлэхээс зайлхийх хэрэгтэй байдаг.</a:t>
            </a:r>
            <a:endParaRPr lang="en-US" sz="2800" b="1" dirty="0">
              <a:solidFill>
                <a:srgbClr val="9E0000"/>
              </a:solidFill>
            </a:endParaRPr>
          </a:p>
        </p:txBody>
      </p:sp>
      <p:sp>
        <p:nvSpPr>
          <p:cNvPr id="25" name="Abgerundetes Rechteck 24"/>
          <p:cNvSpPr/>
          <p:nvPr/>
        </p:nvSpPr>
        <p:spPr>
          <a:xfrm>
            <a:off x="6948264" y="3645024"/>
            <a:ext cx="2195736" cy="576064"/>
          </a:xfrm>
          <a:prstGeom prst="roundRect">
            <a:avLst/>
          </a:prstGeom>
          <a:solidFill>
            <a:srgbClr val="F6E7E6"/>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bgerundetes Rechteck 25"/>
          <p:cNvSpPr/>
          <p:nvPr/>
        </p:nvSpPr>
        <p:spPr>
          <a:xfrm>
            <a:off x="6948264" y="1772816"/>
            <a:ext cx="2195736" cy="576064"/>
          </a:xfrm>
          <a:prstGeom prst="roundRect">
            <a:avLst/>
          </a:prstGeom>
          <a:solidFill>
            <a:srgbClr val="F6E7E6"/>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bgerundetes Rechteck 26"/>
          <p:cNvSpPr/>
          <p:nvPr/>
        </p:nvSpPr>
        <p:spPr>
          <a:xfrm>
            <a:off x="6948264" y="3140968"/>
            <a:ext cx="2195736" cy="504056"/>
          </a:xfrm>
          <a:prstGeom prst="roundRect">
            <a:avLst/>
          </a:prstGeom>
          <a:solidFill>
            <a:srgbClr val="F6E7E6"/>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bgerundetes Rechteck 27"/>
          <p:cNvSpPr/>
          <p:nvPr/>
        </p:nvSpPr>
        <p:spPr>
          <a:xfrm>
            <a:off x="6948264" y="2348880"/>
            <a:ext cx="2195736" cy="792088"/>
          </a:xfrm>
          <a:prstGeom prst="roundRect">
            <a:avLst/>
          </a:prstGeom>
          <a:solidFill>
            <a:srgbClr val="F6E7E6"/>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bgerundetes Rechteck 28"/>
          <p:cNvSpPr/>
          <p:nvPr/>
        </p:nvSpPr>
        <p:spPr>
          <a:xfrm>
            <a:off x="6948264" y="1196752"/>
            <a:ext cx="2195736" cy="576064"/>
          </a:xfrm>
          <a:prstGeom prst="roundRect">
            <a:avLst/>
          </a:prstGeom>
          <a:solidFill>
            <a:srgbClr val="F6E7E6"/>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bgerundetes Rechteck 32"/>
          <p:cNvSpPr/>
          <p:nvPr/>
        </p:nvSpPr>
        <p:spPr>
          <a:xfrm>
            <a:off x="5148064" y="1196752"/>
            <a:ext cx="3995936" cy="5112568"/>
          </a:xfrm>
          <a:prstGeom prst="roundRect">
            <a:avLst>
              <a:gd name="adj" fmla="val 4345"/>
            </a:avLst>
          </a:prstGeom>
          <a:solidFill>
            <a:srgbClr val="F6E7E6"/>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79512" y="1700808"/>
            <a:ext cx="4824536" cy="923330"/>
          </a:xfrm>
          <a:prstGeom prst="rect">
            <a:avLst/>
          </a:prstGeom>
          <a:noFill/>
        </p:spPr>
        <p:txBody>
          <a:bodyPr wrap="square" rtlCol="0">
            <a:spAutoFit/>
          </a:bodyPr>
          <a:lstStyle/>
          <a:p>
            <a:pPr algn="r"/>
            <a:endParaRPr lang="en-US" b="1" dirty="0" smtClean="0">
              <a:solidFill>
                <a:srgbClr val="9E0000"/>
              </a:solidFill>
            </a:endParaRPr>
          </a:p>
          <a:p>
            <a:endParaRPr lang="de-DE" b="1" dirty="0" smtClean="0">
              <a:solidFill>
                <a:srgbClr val="002060"/>
              </a:solidFill>
            </a:endParaRPr>
          </a:p>
          <a:p>
            <a:endParaRPr lang="mn-MN" b="1" dirty="0" smtClean="0">
              <a:solidFill>
                <a:srgbClr val="002060"/>
              </a:solidFill>
            </a:endParaRPr>
          </a:p>
        </p:txBody>
      </p:sp>
      <p:sp>
        <p:nvSpPr>
          <p:cNvPr id="10242" name="AutoShape 2" descr="Bildergebnis für dirty medical instrum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4" name="AutoShape 4" descr="Bildergebnis für dirty medical instrum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 name="Textfeld 33"/>
          <p:cNvSpPr txBox="1"/>
          <p:nvPr/>
        </p:nvSpPr>
        <p:spPr>
          <a:xfrm>
            <a:off x="827584" y="1023119"/>
            <a:ext cx="4680520" cy="461665"/>
          </a:xfrm>
          <a:prstGeom prst="rect">
            <a:avLst/>
          </a:prstGeom>
          <a:noFill/>
        </p:spPr>
        <p:txBody>
          <a:bodyPr wrap="square" rtlCol="0">
            <a:spAutoFit/>
          </a:bodyPr>
          <a:lstStyle/>
          <a:p>
            <a:r>
              <a:rPr lang="de-DE" sz="2200" b="1" dirty="0" smtClean="0">
                <a:solidFill>
                  <a:srgbClr val="002060"/>
                </a:solidFill>
              </a:rPr>
              <a:t>B.</a:t>
            </a:r>
            <a:r>
              <a:rPr lang="mn-MN" sz="2200" b="1" dirty="0" smtClean="0">
                <a:solidFill>
                  <a:srgbClr val="002060"/>
                </a:solidFill>
              </a:rPr>
              <a:t> Ц</a:t>
            </a:r>
            <a:r>
              <a:rPr lang="mn-MN" sz="2400" b="1" dirty="0" smtClean="0">
                <a:solidFill>
                  <a:srgbClr val="002060"/>
                </a:solidFill>
              </a:rPr>
              <a:t>эвэрлэгээ</a:t>
            </a:r>
            <a:endParaRPr lang="en-US" sz="2400" dirty="0" smtClean="0">
              <a:solidFill>
                <a:srgbClr val="FF0000"/>
              </a:solidFill>
            </a:endParaRPr>
          </a:p>
        </p:txBody>
      </p:sp>
      <p:sp>
        <p:nvSpPr>
          <p:cNvPr id="12294" name="AutoShape 6" descr="Bildergebnis für cleaning ag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6" name="AutoShape 8" descr="data:image/jpeg;base64,/9j/4AAQSkZJRgABAQAAAQABAAD/2wCEAAkGBxISEhUQEBMVFRUVFRcXFRgVGBcXFhgXFRYXFxcXGBUYHSggGBslHRkVITEhJSkrLi4uGB8zODMsNygtLysBCgoKDg0OGxAQGi0lICUrLS0tLS0tLS0tLS0tLS0tLS0tLS0tLS0tLS0tLS0tLS0tLS0tLS0tLS0tLS0tLS0tLf/AABEIAJEBWwMBEQACEQEDEQH/xAAcAAABBQEBAQAAAAAAAAAAAAAAAQMEBQYHAgj/xABGEAACAQIEAwUEBgcGBQUBAAABAhEAAwQSITEFQVEGEyJhcTKBkaEHFCNyscEkQlJistHwM1OCkqLhFWPC0vEWNEN0wxf/xAAaAQACAwEBAAAAAAAAAAAAAAAAAQIDBAUG/8QAMhEAAgIBBAEDAwIGAgIDAAAAAAECEQMEEiExQQUTUSIyYRRxIzOBkbHRQuEVoVLB8P/aAAwDAQACEQMRAD8A6dVpQFAwpAFMQUBQUhhRYBRYUFFhQUWFBRYUEUWAUrAKACKBi0AJSApON9rMJhW7u9c8e+RFLMOmaNF95FKxpEbhPbjB4i6thC6u/sB1gMYmAQTHPeKLHtLfinFrOHCm82XMYEAk6bnTlTFRF/8AU+D/AL9fg38qAoT/ANU4L+/X4P8A9tAUeW7WYIf/ADg+ivP8NAUOcN7R4a+ciPDcgwyk+nI0WFFvFAgigKEigAigBYpgJFAgigAoASmARQAsUAFACRQFBFFhQsUrAIpgJFABFAwosR5IpgeqQC0hhQAUAFABSAKACgBaACgAoAKACgAoAKACgAoA+e/pAvZ+J4kg6Z1Ag6ELbQfiDUWWLoquGYg2sXhrwk5L1tjGpyhwSPhNAzrGNvLxG+7qH7q0mURE5jJk9P8AxUkVt0WHBezzNZts6WpKg+cHaYXf30CLAdnP3bX+r+VAFD2swi2LeWbedtlXMTHM67UWOhq72eTIptl0aAfEZVvQxK/OgVmr7LcQa7bKXf7S2crTuRyJ+fwpDLqmISgCLxHiFuwneXTCyBoCdTsNKi5KKtleXNHFHdLocwmJW6i3EMqwkHUfI007VkoTU47o9D1MkJTAKACgAoAKQgoGFABTAKACgAoAKAEpgJQIWgAmkMWaQBNABQAUAFABNAgmmMjYniNm3/aXUX7zAfKotpEXNLtjmFxKXFD22DKdipkUJ30CkmrTHqZIqe0fHreDth7gZszZVCxqYnUnQDSrsOF5HSIymooxV76UidLeHE7CWLa+gArZ/wCPdXJlPvrpImXuOcWy973VpQNcohnI3jJmze4a1yoeoenSy+ysjbuuuDS8GdR37eDb4C6720e6nduygskzlJGonnVs0lJpEE+Bvi+K7qxdu/soxHrGnziokjlvAuGrdMsdeZKhvkaY2at+xKXAD30eQtqo/wBMUCstuFcATC2nRGLM8ksdJJEDSkIwlrjeItgWxduLl0ido0jXaiiR6PaLEf31z/NRQx7gfDLmMu5nLd2D9o5kk/ugncmihNmx4lcA8PIaAdI2oIjHAnjEafr2yD5lCpU/AtQM0s0AFAiBxLDWrxFm8fDAaJjUHT1rj+qZcsHHZ0S/T488HCY9gLaIvdWz4UAA1mBG01d6ZlyZMbeT5HLHHGlGHSRJrpEQpiPF1oUnoCfgKaA4/wAI7eY1rtnNcBFy6ispVcsMwBiBI0862y08UrFZ2OsQxKAFpAFABNMBJoAKACgAoAKYCGgAFRGFIYUAFABQAUCCgCv7QNdGHuHD5u8CyuUAtuJgHcxNKXXBDJe112crx3EMSWKXnu5gAWVywImN1O245c6xZMkl+5wsmXP/AMm0Q1WYESSQAIGpOgHrNQim+zPunN0jrHZbgf1W1BM3HhrkeyDGiqOg6863Y4bUd/S4PZhXkuqmaSm7XtYXC3LmJtpcVBKK4B+0IypE7Ekx6TV2Hc5pRITquTj2O4Bew+Ht4q4O7DsAmpLksC4cgewIGnPyrqrUKUvb7Vf/AL9zK4Ut3Rrfo24vfxGJKYi6zhLRdRCgZsyrJygZiATv18hXJzemaTA/cxY6Zqhqcs1tlKzptVEil7Zj9CvfdH8S0AjCdnLwXegZuMLxZcsgNAiScoGu25oEMntfhQxRrniXcaGPgaB0zyvG+G3Xgrbe5EmVXNHU0WFEg4nBD/4Lf+RKHKuwUW+Eejx6yBlVYA2AygfAVHcn5Je3LujP8S4hLE7DzqQkPdm8YrYlFDAnK8geS0AbWgRD4vj1sWmuOwUCBJ6nQUm+A6M+mLss2Zr6gmOc+mhqmTT8i9yI9buqjFrV1WOkwY9AVMfhUotLyPcmaLDXg6q42YTVqYDlAFR2ra79UvDDz3xtkW4gHMek+U1PHW5WFN9HD7fCMWgULYvK6sCDkJggyI0jQ866rcGvwQSZ3vhd9ntW2f28i5x0fKM2nrNcqXZNxaJdRAKACgCgbtngg5Q3djBbK2WRpvG3ntUPcj8lH6jHdWXwM6irC4WgApgFABQB5NACCoEhaACgAoAQsBqdAKAKXiPG8lzu1K+zM6mWmcojTUc/OotlMsnPBdWmkA9RUixdBcuBQWYwACSTsANSaAulZzbC8NXFpjOI3gSPtGsD95UOVo5wMgA6zWaK3XNnPhD3HLI+v8md4WH72yYbS7bO3R1NUxTsxYov3VUfJ26t53RaAIHE+EWsQbZvAsLTFgk+AsRALL+tGsepqcMjhdeROKZk/pOi73OGJIgm6SPTKv8A1Vkza2emknDs5vqGqeKlEpewuGSxjEYEnOrWzMcxI+aioQ9Uy6iahOkjNo9bKeZRa7Oq1rO4U/bD/wBnf+6P4hQM5xwVtPfQhE3H8Z7m5YQqpDsSxbMdFHsgKCSxJgeceoCSLHE4Sxg3V0tI+LILWbRUZLOdie+vaTMEAKdo0A5A7sj8LwKWFLaF3MsYAzE67DRVHQVGc1BXJkseOWWWyKtsXF964lPn/W1cHNqZZ5cXR7DRaLHpY/VzJ9/9EVMNfUhnZYBEgb78tPMVCMakn+TTmnCWOS/D8Gt7K8NB/SXgmSLY/ZjQt6zI9PWvRngin7NWgMaxjU38TP8Amu0DN7QIxH0k4sjuLQ2JZz0OWAB8zWDW5ZQpI5vqGeWNJRMT9YKuGhTJB1HTp0rM9S76MUdbKuUeLmLYuW0E6e6h6t+ET/WNdI6H9GeML4Vrbb2rhUeh8QHuk10NNkc4Wzp6XK8kbZra0GkzvHeLpbvC25M5QVABZjO8KNTyqzHjcuUbMWOKx726GMHxbDXGNvOM4iVJKOJEiUaD8qtlDJFdCjGMn9LLTRfErCOR/nVL5Lfab4aJuFxIcabjQ1GjJlxSxvkfpFQ1iL621LuYA3qUYuTpDSb6OOXuFYg5yLTZWdiMsZfESRsYGlUS0eVPo42bR5vcbUeDrvC3Bs24/YUe8AAj4ir9rjwzrpUqZKoAKACmAUAeTQAgNQJCzQMJoAJoAoO25unCvbsqWZ4DZRJCT4jHPp76hkTceDNqXL23tOXrjHtDQkZeR5Ryg7Vj3SicWGTJGVHZuFtcNm2b0C4UUuBoAxEkVtjdcnfhe1WJxbADEWmsMzKHABK7xIJGvIxHvpyW5UKcd0WiPjcLbtWFsovhBCqPmZ68/fVOWaxQ4Q8cFFbUVbLBOVFEbQAP651jWrbl0To1INdJEQpgFAGF+kMr3trKpz5TmbkUnQesz8a5nqFcfJxvVtvF9mcwV7JdRx+o6tp0Ugn5A1z8Dammvk5OCWycZfk67NejPXrkqO1v/s7/ANz8xQFo5lwdtKAR440txr+H7mRcUMysNAhDL4yfLpzoJIurCLaVrl1yzMc1y458TtzJPToKAKa92ozNASVncmCR6RpWTUaZ52k5Ujp6LWx0sXULl8mtwuFtsQC4klSAGiFyWWYsYMMpa6Qp3gep2foNFGqX/sg/UvUXd/4IHE7ipZZ0dnOZCu8d2VWS2mhzzpPMdaMmk0rj9NJ/v5Etdroyua4/Y2PZU/o6/ef+M0mc9mb7Pn9OI/5+J/G6aYG7pCMv9ImFVsL3h9u265D94ww9CPwFZNYl7dvwY9co+3bOYXH1HlXGVnES4PTgb8jTa5Evg6z2KwyJhLZTXOC7HqxMfKIruaeCjjSR6DSQUcSL2rjSYnj9hTjw9xiLa21zAGJ31JGsROg3mt+nkljfyWZIzlGO1fNkW9x7ChWhVSGJUW0JAUFVUEqPaaQdutWadZm3vIauOJV7L5rl9clgyFQDtIBI8jtUMuJPmJ0NBrXJ+1l78MmcPxOVw3I6H0P8qyuPBs1eLfF/g0VVHBMr2vunvLan2SpMeYOp+EVu0qVM0YUqG+G4hYKt7LCD5dDWlr4JyRJ4DiCl02ZlWk+hHMetZtRFNbivIuLNJWQoJSYUESDUbGRsUO7Uu5CqoksSAAOpJ2qStukJ8EbA461eQXLLrcU81II/2pyi48NCTT5Q+TSGeRUCQsUALFIBQKBGRxPafxOEEQxGbfRTAMf1vWqOHgsWNmfxl5Lo7y7DNMyw1A5Cak8EW+iLwRk7aN52d4mMRZD/AKwOV/URr7wQaz5IbXQpR2stKgRInFWi2T0K/iKz6n+WxrspA4JMf15Vx75JGgwbyin90fLSu5ilugmQHqsA83LgUFmIAAkk6AAbkmkJtJWzmfavjy4q6q2h4Lcw3NiYk+Q0rl6zKp/Sjg6/URy8LpFUbtzKy2bbNI8bKCRAiVzbDeY9Kz48brj+50fSPQJamDy55bI+Plv/AEdLw/ET9SF8akWM3lmVNfmK7WF7oxNDk44m/KRzZ7r3PFcuuxO8kmuioKjy8882+WxMIApiQKzZYpM73puWWTH9XgsWuqq52YQBJPKPOqzoopeK23xKI4u20Rz4EZiHbxZcxWNeschSJLgjWezd0keO3/aMm7RKAknbYxSaJKVM1HDe17Xc1s5FA7sLmcqSVyhApQBjJRSfLTaKq9t/Ju/WQVNR5/f/AKIPE+JXb9ls6ojFw7IHbxd19i1wCIGkHKI2FNYndthPWpwcFHxS/vfwb3so/wCjr95/4jVxzTOcCb9PP/2MR/8ArQM3wakRMt9I12MMq/tXVHwDH8qx65/wqMPqH8uvyZjh3CmbW0beTUZiPF5wQNffWTS48jj9SSKI6V9RfBW9pOHdyVWIDAwYIkxrvvUs2Ko7l4Ks+neP6joP0fXc2Bt/ull/1T+ddDC/oR09K/4aNJVhoMF2ub9NA3myD8GAP41twp7L+Gb9PKO3Y75T6/dFd9UtQv2KnUk9J3nfyFWe7Pu6Llo8K42t21/RV8j1vi9y87uwgKcigcyu5qzOvbxxh5fLKvT8MZ5Z5kuE6RoMXgzagEzmE+/9YVji9xuwZ1mT46L/AANzNbVuo19RoapkqZxc0dmRr8lR2n4e11rQSJGffaPDVmLMsb5DHkUVyZ4zbuG0+jrEjyIkEdQfLoa2x1GOXk2LFOUN6XBZdmVnEMTyQ/iBVWo+0zZejWVjM5AxPavCYVnt4i8qMiC5lM5mUzGQfrmRsNaksU5K0gtGG7T/AEhHGYK93GF+wZu5Z7jxcViMyt3YWIMftH3Vr0+Cpq3yV5JJRLvsF2W+pK9zvu879UMZcoAAkczJ8VQ1Ob3H0PHDaas1lLBagAQwjMsSJGs0AehQAzjb2S27/sozfAE1KPLQLs5nwTIbyC7BSTmzGAfCTqZ01iujltQdGh9Fz2m4fau3beHwmQxPeG3qABlMsR6kCsmPPKGJzyLnx+StzcFbJnZO13GIu4cElWtrcE7+E5Tt6/KqIZ3nxqclzdFam5xt9mtoEQ8c6sRbOvM/l/XlXN12akoIBi5gVykgmeU1hxxlLlCc6F4fi1S2xuMFW2SSWIACnWSTtzrq6Sf0V8EuynxP0hYBTlF1njmiMR8SBNarHtZl+0/a9cWwsWGItAAmQVLn06Dp116Vk1M5JcdHL9ReVKq+n/JK4NwK0i95iyBLBRbzQ0tqM5B8GkmNPOssMM5+Ceg9Nt+5m8c1/v8A0XVxsDhrbG2LbABmCq2cM2TvIBJIkqAZPUVbHS5b29HoMmtlPlsn8Bthrb4cgFReu2yP3GYuB/lcVq07ew5EI8Sg/llon0f4PcC4PIPp8xPzrZ70jI/S8Ld8kfi/YmxkiwvdsNm1afJp3FQlJvs2YcEMK2wRzHtLwi4blrC3Li2mYsQMrZXKidMo5CTJpF6PGFw692lkYlWN1JsKUcDwk6g5fDqp36Uh2SeJE2QzvcyqCiMSl0BWuyAwYrDjXXKTTAbtcMlyRdt5kto32VorC3IIkR4swPuigLKXil7uMkEFitxVUAgC33hAOvOViKTGjX/R92r73Ph3QLk8YZcxnMTIIjSNNZoTIyj8EnhVp1xmcqwU37xkgxDd5BnprTEbdbvQ0hcmQ+kl5SwsxNxtTsPDEn41k1StxVXz18mHXK1FP5KG3we6LinDN/ZMFBuNK3CWVcwVWYBSHHTQ9arh6lgxQcdRH7vCXMV+bSNP6adp4n18+Sx4rbbEfVxda2FZwclrMcwzMuYOzTlgNsvMdQaz5tbBRyxxwfEe3489L/Ze9NLPtU2qvx/s1nDcCuHTJZ8KTOXU6+p1ryuD1rVRmvqvnrg660OGMdsYjK9rLQOW4lxNd4lfiP5V7yORNJs5Tx/BW8YvWXunECHCooUBgCSW1XyOx2rZhypR22TdqK29qxmyM5VBh7qqQBncBTJ2gbGdOe5rQ6S8BDNlUrcmRLmDWzc7sbAz8TJqOebk7/B1NDGtK/y2zX8fWUB6OPmDWfE+TJoXWVr8D3Bz9kvv/iNKf3FOs/nMh9o8UyBSntFbiqSJCsVGUkdJj41TOVFEYSmml34KZMAt7D3LSrkyspsm6+ctABKhwxPhcOBrpO29VujR6dnyaabUk9v+x/syf0hvuH8Vrqaj7EQy9GrrEUHOe3nZO7isV31p00RUKtI9mTIIBnet+l1MMcdsrKcuOUuUL2d7IXBg8VhbxTNdh0ykkBkHhJJA5xRPVR92M4ijiexpmu7KC6MJZW+hS4qBGDRPh8IOh5gA1mz7fce3osx3tVlqaqJnqOVQAl4xNFPTT40ARaAK7tG0YW8f+WR8dPzqzF96HHs5YJJyASxEADckmABXStJWzQ+DV4EHBLlW5bi21oYkATdZ7pgIhmIAYfA9a5moy75WYcmW5P4RZBwOIWyvO3dUx5ZTVOJr60vwWRVWaS5cgEnkJ+FOUlFNsZS4FWdyx/WM1wVebJfyJtIdt8R+3a3mXICyRlIdWVQxdmJjJMgaak11owjCNIzKTlOuzG/ShigmHKBgDcZIE6nK07c+VV4VU38GnFycwVv6FbS4ndmsalvGWHukBFuSxOukET8YqvNHdBpDSV8nV7nAbTPcueJlusbk5reWWU7GJIlj6VTHWTUK+BvDG7ItzAYa2CblsM/JQ5YRlC6gADYAQf8AxZHLmyeaRBqKdRVsndiccXxF6SCS6OY2BZWSPOAi61YlCMtsDJCOSGSSyLl8nTBcqwuPLtO9AFNxrg1u8AzKGKHMhjVTBEg8tCR76AMkMAlqzlsWl8Knu16TuATqNzzpTuvp7LMSi5pTfHkyfEuEG5nF+zduHNbOuomDIAUkAegMRrvWTdkSd2dlQ00nFxcen/18cklcEVDMVuybIVSiNqULBFfMuoAy6wKi3Oub64oko4L+lR75t+PxyN4fhS3bnd4m3IkkKwhQDB8MbalpitGHdzuMGt9tbfaqqfX7+TS8B7HYTOwtKbRiSbbMCdeZJ86upGG2TL/CFRDctYq+yh8nt6E8yDBmDp7qjGpdFk4Sg6kiJes3CCBeua/tQfnFPaQsy/EbDOuHs5iZv3gC5JgAJpvMb6edVye3LB/n/wCjFqob5RiWdjgNiTA1G8BY3Gm2vvmtstVOXwWLTRRPwHBLYYkEyDpIWII1EARGpquUVk5Y1keP6UWV63c7v7NAJAILd6ywf3VaPnWH/wAfp925Qjf7I0rVZK5shW8I4USM3UiNTz0G3pWnY0V+7H5KjiHjlCpgTppmmPfH9elOEeSayU00M9yAqh1xTLIAD3FQaeITodgP5Vujit0jRPWunwl/Ql8QuBrmZdio5zy686jli4vk6PpslPA0vll/xHHBrVuD7UH4DX5mqsa5so0eJrLK/BO4Pc+yHqfxNQn2ZtYv4rKH6QHISyysylXJlWykaRvEc+elZsz4MGV7YWip4Vj3L285VpugS1oq2pCg5rZyEwTr7qyuymOtz/butfkuezZ/ST9xvxWu7n+xHQyfaayaxFJVgSxbqT+dAyRgRBPp+dJCZMpgeTQA6u49aiBLxdwZdYpAuSFNMRUdrG/RL33R/GtWYvvRKPZz/gtxEL33uBGWEtk/tnWRodY/Gl6hnlGoR88snPNHHOO7ot8VxS0ftJcsT7WRbWmoEvcGYiI2B2rFudFUtbgi2441Y32XxneYpIUKFa6ABJ3TNOvXep6ZU5/0K8eolmlKU+zZ8Wu5bfSSB+f5VDWSrEy1mY43xq5Yy2rdk3A6SSCRGug0BrFhhtj+5jy6p4pJorH4tecELEkQFhm105O3pplq9W0KWvzyX0cfsjmfaTFXb99mvMWKnKJ5ZdIjlrWvHHbE24YuMFbtjvBeHZpkj3xVpYQ+JYLI+hmgZ1L6M8VnwbrdJ+yuFVI3KlQ0TvoSflRjwKbuijNl2eSz4vhWuKFtKAAQSv7Q5gmtUobKa5plGDIpboy4tUmM9mcO1nGrmCqL4c5F9lcroQB8WFZ81yyb354/sP6YSjBPw+f9G243xC7bu5EIAyg7A6+ta8OOEttrtszajLkism19JV/VlcnEMVLs7NlEFcgUQoAnMSh1mdq0ZMGOPVf1MWHVZZqpXf4NHwtrhw6G40sVknrMkHYco5VzslbnR2cLbgtxhRcXMdY36en86RYPArvmUadQKQzy+WPbXy1HlNAiHYszfXKQfCx0PTX40DLz6u4BEHWBKtlO+kET0qM47lRbhy+3LdV/ueVwtxFNvK0ac5Egzm0EEnYnyHnMceLYy3Pqfd7XI2yEDUH4VZRlMhj7qobDOcq/WL8npKIKz50t0bKcr25ISL3DuEVRaYMJkbQdRO0RyqWLGoRpM1ZM3uy3f4LTBvLMfMfhWzH0Yc33HluN3LYtZEDIAA4/WgACVaY3nSDt51D2y9SVExboaWGxZiPeSasXRnyfcY/HQr3CTpLE+QHQUtpbjl9SZ4xnE7F5QFxAbxjSVUgRzUjMPfW/DjadsszZuGlFckxwuRWC+AhYbNLQxygsNgCcsDlr7s2R7pUdbQ3iVuqZ6U6wOVQtLs6yXHRoOBt9n/iNUz7OHruMw1x9tbek+3/01j1PSMM1caIOA4TYLK5tqGVgwKyviEGTlgH0IrLbSMvtv4DgJjFH7rfiK7+XnGjoy+1GrDVjKTM/8aRHNu4rrBjNEruY21mBNWLDNq0iU5Yoq939C6wV1Wh1MgyJ8/6ioNNdlUMkciuLJs0iYGgQ4Nx61EEZXG4K5ccl7udc0DK7MPIhVhVbfVmFaYwhHlLn8mbLlzZHtSSj+DSloiQRoNCZPvPM1nfZpSKbtZc/RLvov8a1Zj+4ceznuDwDXrLBQDF8EyQNBbHX1rN6i/4q/Yy6+EpOO0nHgrFfEyrJGo1MiOax/FWN5Ft4Rmjh8sncEw1vDX7TZoBNxmZiAJ7uNeQ9Ku0s73G3DCrSL3i3FrLgKrgw07HoecVDVtTjUTR7cvgi3OJYVmAcqTooJWdSQANfOlip8FX6HJJbuCRdZbSiEJJ5DKFjTUxsJ0rRsiihtV0cnwfArmPxeIS06IwZ38c5TLxEiSN94NWJGxOkXS/RhxHkbPqLh/7alQt4/wD/AM3uW8pxd9AWICpaDO7SQPaYALv51ZjxORVk1ChRdYfh64W7fsYcuqKbZgFJM2xJLMDGvT4Vdp1dlGol1Y9dKkicx01zPcOx6CBVzRSpjnC76HGWUUrKloURoCNdBtrFZsu2kk+R45XkNR2jci8IMeEfnWnTt1FfllOqjF+7JrlJUyGt5dnvZRz0c/gK2zddRORjTfc6NTgMncrlOdcuhiJHpyrkZr3u1R6TTV7UadnML3FgHZcpEMwiehPlVZpoT/jQ/ZPx/wBqAobfjI/ZPx/2oCj3wzi9rvPtTkEaMZKD7zR4fU6eYpXROONyXBrraKwDplZTsykMp/xLpUrsg4yXZ6CdJHpP86CNheVm3JPrQFmF7ZYJhh1uKDCYh5IG2ZVgnpqKz6hOk0ZdWnSaKXCdpriKFuKlwKTEllbkNwYPsjlWeOea8GeGplHwaXgfERctG6JtN7Kr3gymNd2WJ1O4ro6ae+Fst9z3OSYiGSyzp+yIB21zWjvr8K0jJuAxzQVVM+XXRwTrOpmCKTQGe4xJuXF65h8ajXkvxRtpGVxeHvs3itkxpp3N1G/w3ACvLat2PLCuzoz0GZPhWXvAkxPdi3ffwgyEWIEGRJjYchttVOWeO7j/AHN+l0mSC/i/2L2xazDcDkZnlXhNZmzrNJSfk7sVHamkWXBHYXMgaVgkjp5+XKtnpWfNLI4t8HM9Vw4/b31yPdpmI7sg5fa1iQPZ3nly99dzIl5POyXDK+1i7v1i2gYOpQEiFhQp1aQJnVY5GN6rcozbi+q7Kv8AjdnvhbRiz/jrpz5xI0y+xGoVqyFRlMek3GuAnpOv6uh1EGNIg+6teOSikmc7Pe++V+S34LaAtswjNmWYYbQdSoAg67nU1DUSbo0aZfTbdl1WY1BNIKHjy9aTIorOK45bbHMfH+qlsHOZ2BjyjnT2TkrbLVkxw4S5PWFa4Um6uU/qiZYLA9o/tTNSaiuEyq2+WqKbta5+rXR5L/GtTx/cEfuM32TxKpbuBmALXBlkgEnKNp9Kp1uGWTIqXgWZrcrLoOM1tMut0lQR1ALQ2nQE+6qI4IxaTEpLwij48B3otXHyHK7AASCFKz+I0rPngozez8F+njbbPZ4EgCi5i0TPHdjbNO2XxelZdz+DX7UpJ0ViP3F1lQ9+Rp+sQroykwREkT5bRV2N0rM+fJlwx+jye8dxLGXoDKgA2BRRAO+rZzr5RU5Z77ZzFjyS8ED6P75t4vEMQWOWCBqdbwBroYY7qRqm9kLZ1K5xF2SBFiQMrORnMkiBbGs6VrhiUXfZjnlk1xwN8Psk5HAIRA03LntvJnQT4VnWZNGaainb78fAsGNyacV158syPaKzimxl76sjMCtotlUHXJpqRppWGeTJH7GR1cJtraQV7McRu+0Cg/fcAf5Vn8KqazT7Znjgyvs0HZjsp9VuC675nzAeEQoB31Op+VWwxbeWa8GHY7ZpO0n9sv3B+fOunp+o/uynVdZf2j/khWbIJ9hn8p/kK2zuvuo42NK+IX/c1uBkWlGUJ4dulcjL975s9Jp79tWq/BjrnYy2zM5u3JZiTou5M9KrNFijsTZ/vbn+n+VMYh7E2f7y5/o/7aLCyl412ew9hkUvcBYMVcEBljLoIG3kZqLpluJtdFFgLGJg37BKkMR9mQlwgbMyaK/oelQ22a3NXTNNw3tYGTurqsL4QjMF3eNC9qAU1jYEedWY3ckmZ8uBU5RIq9ocRscv+UTvXQengYVNm04YoCsDzbX3gVz5LwWNWR8V2cwVw5nw1onqECn4rBqDimVvHF+Bvh/C7FlntWrYVIVsupEktJ8RPQVJfSuBxxxXFDtzg9hp8AExqvhOm2o6VP3ZIHiizw3B4OZLrjWSNCDzjWakstkHiMjisPmutru35xU2yeKk0x+92bxC7Kr/AHSPwMUlJHqoazDLyRLoa0wR1KtvB00609yCeWFXF2SsEcwOk6nbWvNa/RZ5ZXOKtM0YNTDYrdMlcLxaWbpa4DBBGg13GsdNKu9L02XG25qjJ6lOOSCUeyX2g4wiNZuJ9ohFzNlOoHh5Hn5GK7LjKty8HAyJqLbDB8VwuUd26LO8gW505zAJ86x6mSn9qMW+L6ZBwrfpUzoS2vLWY1roLUY3iS3KzX7sHBKzW2hVbYIyXDcarXntiVi/cUnU6h3OkdQPnW149kVL8Gb31kk8VdE3EXXQ2buYm3eYAAyMpI5ieZ199Ve2pJ88pF8s7hFY1BV8mhtPIHpWYkepoGPZ9vWosgkUWJuuxdjCkyCwhdBoJbQ6Vn/i5FtR0EsGJqTo8cEx8kYcQcqMSRtmzSBPpm+Fbsekljwpz7s5efWwzamUYdUc0GMxeJdg11jOrCTkjeAuwFegjpsSj0crNq5YXbYlzgV6SWgARJk6TtpvUZZMONVaKnqZZfqcWal+0lm0BkS475facqg25AS0e6vOOaU3tXJ0VkTSq2zLcd4u7Ob7BTIyxGmXmNSfP1rNlwNcvhs7Pp2OUk9yr4PL8ctN3ROGSbIAt6mBGo8I3111rL7UlxZ2I4mr+rsuexyPjcVcLMFK2iwgaauoOnXap/p7jSZz9bFQiqNsnZq2urOzH3ChaJPtnM3HO+y2DV+I4uySVU94PCdYW+CNfdXQxP23wLJHfCmbTj1v6uLZsggmZuHxNI2AJ0G589Kx+o6rMklB0n8HS9G0GmnKUsitrqyNhxeu+3cZn0IVyYVdi5HUErA85qOlwuEP1Oqf0rpMl6lrMal+m0aW7y/hF/wBftsQZJ0siTzhCJrVizRzR9yPTOVPG4fS/BdslWkaImISCv3hQ2OiL2j/ALZPuj/q3rbgTqL/ACznaiUU8idW4qv7+CoxSOTIuaHzJ+Sitc6+Dm4r/wDkbDhgHcICS3h3ggn3GuXm+98Hd0/8tc2V/FkuC2LtiS1o58g2uKBDIR1ImPMCq1Rpom4PEJdtrdtnMrgMp8jS6GOMtANGA+k6+yGwUZVfx5Sw8Mymh0Pz0pSLcKvgymGxV2JgueZRlcz/AISTUTTsYr44Oyi6rAgwC6lSpOg1PKeVSg/qTITj9LRMt28qBUuRBkExJB5eJtPcK6vuJnOWNmx7EY98RZd3uC4RedAwXJosaEcyOtcs05Uk+DSG3TKiqxwh3HVbc/5nqUeyvJwmMd0AA0gE5ohWnwmPaUz05VNu3VFajxdknh2MLMUmYBOu4ggb8xrUZxrlE4Sb4ZlLzfan7/51OQQN5aWqzU5HPO1hP1y4T+7HpkX/AHpxVs62lp4xnC4oqK0e3aNPtpoj47Fk6rv56/A1TJNFftokcA4dcv8AeZNSoDQdJkxp5/yqzFNQ7MupajQ9cwRQkOhU+YIn+dW5Y4pQbpdHPnhxyTdChBG1eJcnfB5lyakbzhom1bbqi/hXo8TuCf4O9idwX7GNsX0sX7zW3RnNxzDaKGZjIPPTr+NdHdKeNIj7ajPdRGvYsFouPctAvm7zNbys0yVIVpPw2IqcZ0qpFc8LlLcpM2mEeRp/QOtYejSiVFIkMoxDAUPogZDifGIuvbty7l20gsQZgQeQEbV2MWBbVKXCOHn1D5Uey14Fwm6pS6wKnUtm03kQBvtG9UajPF/SizR6aarJLvzZz3s4qm6yvnINvQIMzEgjTLB5Tv0rbnjeNE5xhKVSNGMRbkjuL5IGne545AHLt+VUKEvDX9CW7GkOYDsHcuBXu3UVSAYQZjB18h+NY5ZVFtI6kJx2ppFV9JPBbWFtWVtT4s+YsZJIyx5Dc1izz3UdX0z6pMy2Fw97LnFte6Jg3HTMAScsCeckDbc1XBcC10pRytJnQOwuHCcRxAVCitYzKCuWR3iiQOhINS/5GXJzp1+5vb66VMxnHuEYxLPFsQbjKmbvAMxCgk3FMAnnEmkuyx/adGxWIuOi9y6qDIYkr0BBnpuNOvlV0ZY425q/wZZrK39Dr5Kt8dhMIhFy/bBOrHMHuMfJFkxPKuJrlq9fOpLZBdLt/wDo2aTFi00eOZPtlh2I4iMT399FKoXRVze0cq6sY2mdq6ODEsUFFeCM25StmqC1YRoZxNrSehBpiaJwKmCQp9akpNeSDhFu2hcyjko91Lc/kFCPweGvDlr6UrJUJbTTWkWIynEeO4fh+ZFAkMSbVsiTnOctHI6z57VzNFpvUMmvaq8fy+q8FufLhhit9/BpMJiUuot22ZV1DKeoImurKLi3F+CpNNWjH/SR2fxOKW0cKqvkLZgSAfFEROh261BqyeOexnO7/YziC6tg2PmpU/gxqOxl6zRfaEw3B8epyi3ibfk+YL89KXJdDbLm/wC7GMUr2yVv2lB6m2NfemUn50rkWOEP+R036MbMYQwpUG6x9llB0XUBiSasjdcmDUKO/wCk15Sp2U0VOPKhyGB8SDbcQxj51JJvlFM5JcMgGyDorqY5GV+Womp2/KK0vhkzAYZlOY7BSBqDMkdPSozlZOEWuTIYpCL8/qg5j89KskEDodpdBVLZoRiPpAwUXEvjZhlb1XUfEH5VKB0NFPhxMytzStifB0kxi6+9UTZGze/R/h8tlrh3doHov+5PwqmRytXO5UaLHa22B1EVl1V+zL9jPjf1IzbcAtfqvdUfsq2nukEj415lZX5NbxYW7lji2X/CbQW2EWYXQSST8TXofT5OWG2ZcyW7gzWLwPjZoyvJ1it0ZNCU+KkrIH1B/rHfXCHXIQEIBVScuqqeenzOtTUydY306NJwa5IAIymNukaRrVfkrnFRlSLfLQV2Jdw+uYUr4Cj1ZsKslEVSdSVUAknck86bnJ8NkI4oxdxSQ6bc70o9k6OTdg7hFy9lMHIvwza/lXU1LeyKMcEtzNJjEeDJdjGwkD8qhiai7ZmzqUltj5NLwufq9qd+7WfcBWHI05to34ItY0n8HP8A6WySlnyZ/wDpqjJ4O56R97PHZThtu/gst0EqbrDwqC3ghwC0+ET+JpY+iHqkJvPx8Gn4EbbY92tuHjDBWIIMHvJjTQHapJ3IzzxyhgSl8+TWlZqZko5H9IXYfEG82Iw9s3UYyQurqY18O5HpNFEoswD8JvAw2HuA9DbcH5ijklZccG7H42+QLeHdR+1cU21HnLRPumlQWdw7KcDGDw62ZzNu55FjvHlsPdTIl0BURji0APLl/ZX4CihHsOOg+FOgPL3JpUMi3aaFZyzt1atLjgz/AKyKWkxrqB8QtdrSzn7FRMU4R9y2arsDcc2GkMEznu82hjmR5E/Oa5+pioyRqg7Rp4rKTCgYuY0DTENFAKBQI9i3SAZxHDbVw5mGoESCQY6ab002iLgn2VmI7L2mbOphupE7fDpViysreFeCPc4LdtgBPHA6w3z0Pxp+4vKK/ZfhjPDOBnvDdvjYyiyD72jT0HvpOdl0IUXrUiZnO2N+2ln7TmwyD94Gfh/Opov06lu4K7ucNcWQAMw+EirPqN6eRGMNmHKNoQYNIscnR0rgbju0CeyAIiq5HJnbk7LPFf2belZdVzhl+xHH9yIE6V5Bs3E3hx8J+8fwFel9L/kmTP8AcPXrKv7QB/H410aKbIN3hIPstHqJ+YoA94Lh5Q5iZ9P50AybTsie5qNDAtTFYxcvRTQM4zwK27XbiISJQzByyFMwSeXlW3Vb3jiod2ZKhuub4NMt15IUNGgg5ipgDxAgiRH4bVy5fqFPbPothHT8zgzdcGSLFoHU5BPIbdOVWpUi9coyf0ncFu3baPZtl8pbMFEsAQIOXcjTlUMibXB0vT8ix5OTmdrBXvZFq7PTI8z6RVG1no45sVXa/ujpf0a8Cv2S968hthlyqraMdQZjkNOdWY4tHE9TzwytKJvqtOQEUCFiiwFAoAUUAegaBnoGgR6zUAGamAk0gPJoGNtbB1IBPWBU1JoVIUCot2As0DCaAEoEFACg0DPQekB6FygBDcoA8F6AGyaYCUxlB2t4E2KtrkIzoSQDsQYkTyOgqUZUaNPlUHyYy3wTEWjD27gHlJA96mr4yR0Y5YPpnn/hdy4fCjs2w0PzMU3JIlKcEuzd9m+FmxYW2/tSSR0kzFZpOzk5pKUrRPxQ8Deh/CqNR/Ll+xVD7kVIavIPs3krh7mCPOvRelv+C/3MmdfUWC100ZxaYxJpCPJNAx2gQUAM37MjSmhNHF8LiDh8U8oxYZlyAeKc2mnurrLmCpmDNjcmazBPjrgizgFTMIz3jHvy6GqJuC+6d/gnjwpdRNzwrDNas27btmZUAY9SBqawTabtG2CpUS6iTsWkS3MUUEWwoAUUCFoAKACgBaACmAs0AE0AE0gCaYxJoEFABQAk0AFAwmgBJoEE0AE0AJNACE0DEoAKBhNABNAWeZoHYUCPN23mBHUEVDJHdFoE6dlQ2BuDTLPprXm8mhyp8KzYskWTeHYUqCWEEnQV2PT8UsWOpfJnzSUnwSzW8oEpiPBNAzzNAD1BEWgAoGNi0ubPlGbbNAzR0nepWwpDwaoDCaAEmgAoGLQAUALNACzSAWaACaAFmmATQATQATQATQATQMJoAJoASaACaAEoAKACaAEmgAmgBJoEJNABNACTQMJoASgQUAFACg0BYs0qCxJpisSaAPJNAHg0AeZpjHqCAtABTAKCQtREJQMWgBaAAUDCgBaACgBaAFNACUALQAUAFAC0AgpDCgApgJQAUAJQAUAFACUAFAhKACgBKBiUCCgAoAKACmAlDIhSGFACUCPJoGeTTA80D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8" name="AutoShape 10" descr="data:image/jpeg;base64,/9j/4AAQSkZJRgABAQAAAQABAAD/2wCEAAkGBxISEhUQEBMVFRUVFRcXFRgVGBcXFhgXFRYXFxcXGBUYHSggGBslHRkVITEhJSkrLi4uGB8zODMsNygtLysBCgoKDg0OGxAQGi0lICUrLS0tLS0tLS0tLS0tLS0tLS0tLS0tLS0tLS0tLS0tLS0tLS0tLS0tLS0tLS0tLS0tLf/AABEIAJEBWwMBEQACEQEDEQH/xAAcAAABBQEBAQAAAAAAAAAAAAAAAQMEBQYHAgj/xABGEAACAQIEAwUEBgcGBQUBAAABAhEAAwQSITEFQVEGEyJhcTKBkaEHFCNyscEkQlJistHwM1OCkqLhFWPC0vEWNEN0wxf/xAAaAQACAwEBAAAAAAAAAAAAAAAAAQIDBAUG/8QAMhEAAgIBBAEDAwIGAgIDAAAAAAECEQMEEiExQQUTUSIyYRRxIzOBkbHRQuEVoVLB8P/aAAwDAQACEQMRAD8A6dVpQFAwpAFMQUBQUhhRYBRYUFFhQUWFBRYUEUWAUrAKACKBi0AJSApON9rMJhW7u9c8e+RFLMOmaNF95FKxpEbhPbjB4i6thC6u/sB1gMYmAQTHPeKLHtLfinFrOHCm82XMYEAk6bnTlTFRF/8AU+D/AL9fg38qAoT/ANU4L+/X4P8A9tAUeW7WYIf/ADg+ivP8NAUOcN7R4a+ciPDcgwyk+nI0WFFvFAgigKEigAigBYpgJFAgigAoASmARQAsUAFACRQFBFFhQsUrAIpgJFABFAwosR5IpgeqQC0hhQAUAFABSAKACgBaACgAoAKACgAoAKACgAoA+e/pAvZ+J4kg6Z1Ag6ELbQfiDUWWLoquGYg2sXhrwk5L1tjGpyhwSPhNAzrGNvLxG+7qH7q0mURE5jJk9P8AxUkVt0WHBezzNZts6WpKg+cHaYXf30CLAdnP3bX+r+VAFD2swi2LeWbedtlXMTHM67UWOhq72eTIptl0aAfEZVvQxK/OgVmr7LcQa7bKXf7S2crTuRyJ+fwpDLqmISgCLxHiFuwneXTCyBoCdTsNKi5KKtleXNHFHdLocwmJW6i3EMqwkHUfI007VkoTU47o9D1MkJTAKACgAoAKQgoGFABTAKACgAoAKAEpgJQIWgAmkMWaQBNABQAUAFABNAgmmMjYniNm3/aXUX7zAfKotpEXNLtjmFxKXFD22DKdipkUJ30CkmrTHqZIqe0fHreDth7gZszZVCxqYnUnQDSrsOF5HSIymooxV76UidLeHE7CWLa+gArZ/wCPdXJlPvrpImXuOcWy973VpQNcohnI3jJmze4a1yoeoenSy+ysjbuuuDS8GdR37eDb4C6720e6nduygskzlJGonnVs0lJpEE+Bvi+K7qxdu/soxHrGnziokjlvAuGrdMsdeZKhvkaY2at+xKXAD30eQtqo/wBMUCstuFcATC2nRGLM8ksdJJEDSkIwlrjeItgWxduLl0ido0jXaiiR6PaLEf31z/NRQx7gfDLmMu5nLd2D9o5kk/ugncmihNmx4lcA8PIaAdI2oIjHAnjEafr2yD5lCpU/AtQM0s0AFAiBxLDWrxFm8fDAaJjUHT1rj+qZcsHHZ0S/T488HCY9gLaIvdWz4UAA1mBG01d6ZlyZMbeT5HLHHGlGHSRJrpEQpiPF1oUnoCfgKaA4/wAI7eY1rtnNcBFy6ispVcsMwBiBI0862y08UrFZ2OsQxKAFpAFABNMBJoAKACgAoAKYCGgAFRGFIYUAFABQAUCCgCv7QNdGHuHD5u8CyuUAtuJgHcxNKXXBDJe112crx3EMSWKXnu5gAWVywImN1O245c6xZMkl+5wsmXP/AMm0Q1WYESSQAIGpOgHrNQim+zPunN0jrHZbgf1W1BM3HhrkeyDGiqOg6863Y4bUd/S4PZhXkuqmaSm7XtYXC3LmJtpcVBKK4B+0IypE7Ekx6TV2Hc5pRITquTj2O4Bew+Ht4q4O7DsAmpLksC4cgewIGnPyrqrUKUvb7Vf/AL9zK4Ut3Rrfo24vfxGJKYi6zhLRdRCgZsyrJygZiATv18hXJzemaTA/cxY6Zqhqcs1tlKzptVEil7Zj9CvfdH8S0AjCdnLwXegZuMLxZcsgNAiScoGu25oEMntfhQxRrniXcaGPgaB0zyvG+G3Xgrbe5EmVXNHU0WFEg4nBD/4Lf+RKHKuwUW+Eejx6yBlVYA2AygfAVHcn5Je3LujP8S4hLE7DzqQkPdm8YrYlFDAnK8geS0AbWgRD4vj1sWmuOwUCBJ6nQUm+A6M+mLss2Zr6gmOc+mhqmTT8i9yI9buqjFrV1WOkwY9AVMfhUotLyPcmaLDXg6q42YTVqYDlAFR2ra79UvDDz3xtkW4gHMek+U1PHW5WFN9HD7fCMWgULYvK6sCDkJggyI0jQ866rcGvwQSZ3vhd9ntW2f28i5x0fKM2nrNcqXZNxaJdRAKACgCgbtngg5Q3djBbK2WRpvG3ntUPcj8lH6jHdWXwM6irC4WgApgFABQB5NACCoEhaACgAoAQsBqdAKAKXiPG8lzu1K+zM6mWmcojTUc/OotlMsnPBdWmkA9RUixdBcuBQWYwACSTsANSaAulZzbC8NXFpjOI3gSPtGsD95UOVo5wMgA6zWaK3XNnPhD3HLI+v8md4WH72yYbS7bO3R1NUxTsxYov3VUfJ26t53RaAIHE+EWsQbZvAsLTFgk+AsRALL+tGsepqcMjhdeROKZk/pOi73OGJIgm6SPTKv8A1Vkza2emknDs5vqGqeKlEpewuGSxjEYEnOrWzMcxI+aioQ9Uy6iahOkjNo9bKeZRa7Oq1rO4U/bD/wBnf+6P4hQM5xwVtPfQhE3H8Z7m5YQqpDsSxbMdFHsgKCSxJgeceoCSLHE4Sxg3V0tI+LILWbRUZLOdie+vaTMEAKdo0A5A7sj8LwKWFLaF3MsYAzE67DRVHQVGc1BXJkseOWWWyKtsXF964lPn/W1cHNqZZ5cXR7DRaLHpY/VzJ9/9EVMNfUhnZYBEgb78tPMVCMakn+TTmnCWOS/D8Gt7K8NB/SXgmSLY/ZjQt6zI9PWvRngin7NWgMaxjU38TP8Amu0DN7QIxH0k4sjuLQ2JZz0OWAB8zWDW5ZQpI5vqGeWNJRMT9YKuGhTJB1HTp0rM9S76MUdbKuUeLmLYuW0E6e6h6t+ET/WNdI6H9GeML4Vrbb2rhUeh8QHuk10NNkc4Wzp6XK8kbZra0GkzvHeLpbvC25M5QVABZjO8KNTyqzHjcuUbMWOKx726GMHxbDXGNvOM4iVJKOJEiUaD8qtlDJFdCjGMn9LLTRfErCOR/nVL5Lfab4aJuFxIcabjQ1GjJlxSxvkfpFQ1iL621LuYA3qUYuTpDSb6OOXuFYg5yLTZWdiMsZfESRsYGlUS0eVPo42bR5vcbUeDrvC3Bs24/YUe8AAj4ir9rjwzrpUqZKoAKACmAUAeTQAgNQJCzQMJoAJoAoO25unCvbsqWZ4DZRJCT4jHPp76hkTceDNqXL23tOXrjHtDQkZeR5Ryg7Vj3SicWGTJGVHZuFtcNm2b0C4UUuBoAxEkVtjdcnfhe1WJxbADEWmsMzKHABK7xIJGvIxHvpyW5UKcd0WiPjcLbtWFsovhBCqPmZ68/fVOWaxQ4Q8cFFbUVbLBOVFEbQAP651jWrbl0To1INdJEQpgFAGF+kMr3trKpz5TmbkUnQesz8a5nqFcfJxvVtvF9mcwV7JdRx+o6tp0Ugn5A1z8Dammvk5OCWycZfk67NejPXrkqO1v/s7/ANz8xQFo5lwdtKAR440txr+H7mRcUMysNAhDL4yfLpzoJIurCLaVrl1yzMc1y458TtzJPToKAKa92ozNASVncmCR6RpWTUaZ52k5Ujp6LWx0sXULl8mtwuFtsQC4klSAGiFyWWYsYMMpa6Qp3gep2foNFGqX/sg/UvUXd/4IHE7ipZZ0dnOZCu8d2VWS2mhzzpPMdaMmk0rj9NJ/v5Etdroyua4/Y2PZU/o6/ef+M0mc9mb7Pn9OI/5+J/G6aYG7pCMv9ImFVsL3h9u265D94ww9CPwFZNYl7dvwY9co+3bOYXH1HlXGVnES4PTgb8jTa5Evg6z2KwyJhLZTXOC7HqxMfKIruaeCjjSR6DSQUcSL2rjSYnj9hTjw9xiLa21zAGJ31JGsROg3mt+nkljfyWZIzlGO1fNkW9x7ChWhVSGJUW0JAUFVUEqPaaQdutWadZm3vIauOJV7L5rl9clgyFQDtIBI8jtUMuJPmJ0NBrXJ+1l78MmcPxOVw3I6H0P8qyuPBs1eLfF/g0VVHBMr2vunvLan2SpMeYOp+EVu0qVM0YUqG+G4hYKt7LCD5dDWlr4JyRJ4DiCl02ZlWk+hHMetZtRFNbivIuLNJWQoJSYUESDUbGRsUO7Uu5CqoksSAAOpJ2qStukJ8EbA461eQXLLrcU81II/2pyi48NCTT5Q+TSGeRUCQsUALFIBQKBGRxPafxOEEQxGbfRTAMf1vWqOHgsWNmfxl5Lo7y7DNMyw1A5Cak8EW+iLwRk7aN52d4mMRZD/AKwOV/URr7wQaz5IbXQpR2stKgRInFWi2T0K/iKz6n+WxrspA4JMf15Vx75JGgwbyin90fLSu5ilugmQHqsA83LgUFmIAAkk6AAbkmkJtJWzmfavjy4q6q2h4Lcw3NiYk+Q0rl6zKp/Sjg6/URy8LpFUbtzKy2bbNI8bKCRAiVzbDeY9Kz48brj+50fSPQJamDy55bI+Plv/AEdLw/ET9SF8akWM3lmVNfmK7WF7oxNDk44m/KRzZ7r3PFcuuxO8kmuioKjy8882+WxMIApiQKzZYpM73puWWTH9XgsWuqq52YQBJPKPOqzoopeK23xKI4u20Rz4EZiHbxZcxWNeschSJLgjWezd0keO3/aMm7RKAknbYxSaJKVM1HDe17Xc1s5FA7sLmcqSVyhApQBjJRSfLTaKq9t/Ju/WQVNR5/f/AKIPE+JXb9ls6ojFw7IHbxd19i1wCIGkHKI2FNYndthPWpwcFHxS/vfwb3so/wCjr95/4jVxzTOcCb9PP/2MR/8ArQM3wakRMt9I12MMq/tXVHwDH8qx65/wqMPqH8uvyZjh3CmbW0beTUZiPF5wQNffWTS48jj9SSKI6V9RfBW9pOHdyVWIDAwYIkxrvvUs2Ko7l4Ks+neP6joP0fXc2Bt/ull/1T+ddDC/oR09K/4aNJVhoMF2ub9NA3myD8GAP41twp7L+Gb9PKO3Y75T6/dFd9UtQv2KnUk9J3nfyFWe7Pu6Llo8K42t21/RV8j1vi9y87uwgKcigcyu5qzOvbxxh5fLKvT8MZ5Z5kuE6RoMXgzagEzmE+/9YVji9xuwZ1mT46L/AANzNbVuo19RoapkqZxc0dmRr8lR2n4e11rQSJGffaPDVmLMsb5DHkUVyZ4zbuG0+jrEjyIkEdQfLoa2x1GOXk2LFOUN6XBZdmVnEMTyQ/iBVWo+0zZejWVjM5AxPavCYVnt4i8qMiC5lM5mUzGQfrmRsNaksU5K0gtGG7T/AEhHGYK93GF+wZu5Z7jxcViMyt3YWIMftH3Vr0+Cpq3yV5JJRLvsF2W+pK9zvu879UMZcoAAkczJ8VQ1Ob3H0PHDaas1lLBagAQwjMsSJGs0AehQAzjb2S27/sozfAE1KPLQLs5nwTIbyC7BSTmzGAfCTqZ01iujltQdGh9Fz2m4fau3beHwmQxPeG3qABlMsR6kCsmPPKGJzyLnx+StzcFbJnZO13GIu4cElWtrcE7+E5Tt6/KqIZ3nxqclzdFam5xt9mtoEQ8c6sRbOvM/l/XlXN12akoIBi5gVykgmeU1hxxlLlCc6F4fi1S2xuMFW2SSWIACnWSTtzrq6Sf0V8EuynxP0hYBTlF1njmiMR8SBNarHtZl+0/a9cWwsWGItAAmQVLn06Dp116Vk1M5JcdHL9ReVKq+n/JK4NwK0i95iyBLBRbzQ0tqM5B8GkmNPOssMM5+Ceg9Nt+5m8c1/v8A0XVxsDhrbG2LbABmCq2cM2TvIBJIkqAZPUVbHS5b29HoMmtlPlsn8Bthrb4cgFReu2yP3GYuB/lcVq07ew5EI8Sg/llon0f4PcC4PIPp8xPzrZ70jI/S8Ld8kfi/YmxkiwvdsNm1afJp3FQlJvs2YcEMK2wRzHtLwi4blrC3Li2mYsQMrZXKidMo5CTJpF6PGFw692lkYlWN1JsKUcDwk6g5fDqp36Uh2SeJE2QzvcyqCiMSl0BWuyAwYrDjXXKTTAbtcMlyRdt5kto32VorC3IIkR4swPuigLKXil7uMkEFitxVUAgC33hAOvOViKTGjX/R92r73Ph3QLk8YZcxnMTIIjSNNZoTIyj8EnhVp1xmcqwU37xkgxDd5BnprTEbdbvQ0hcmQ+kl5SwsxNxtTsPDEn41k1StxVXz18mHXK1FP5KG3we6LinDN/ZMFBuNK3CWVcwVWYBSHHTQ9arh6lgxQcdRH7vCXMV+bSNP6adp4n18+Sx4rbbEfVxda2FZwclrMcwzMuYOzTlgNsvMdQaz5tbBRyxxwfEe3489L/Ze9NLPtU2qvx/s1nDcCuHTJZ8KTOXU6+p1ryuD1rVRmvqvnrg660OGMdsYjK9rLQOW4lxNd4lfiP5V7yORNJs5Tx/BW8YvWXunECHCooUBgCSW1XyOx2rZhypR22TdqK29qxmyM5VBh7qqQBncBTJ2gbGdOe5rQ6S8BDNlUrcmRLmDWzc7sbAz8TJqOebk7/B1NDGtK/y2zX8fWUB6OPmDWfE+TJoXWVr8D3Bz9kvv/iNKf3FOs/nMh9o8UyBSntFbiqSJCsVGUkdJj41TOVFEYSmml34KZMAt7D3LSrkyspsm6+ctABKhwxPhcOBrpO29VujR6dnyaabUk9v+x/syf0hvuH8Vrqaj7EQy9GrrEUHOe3nZO7isV31p00RUKtI9mTIIBnet+l1MMcdsrKcuOUuUL2d7IXBg8VhbxTNdh0ykkBkHhJJA5xRPVR92M4ijiexpmu7KC6MJZW+hS4qBGDRPh8IOh5gA1mz7fce3osx3tVlqaqJnqOVQAl4xNFPTT40ARaAK7tG0YW8f+WR8dPzqzF96HHs5YJJyASxEADckmABXStJWzQ+DV4EHBLlW5bi21oYkATdZ7pgIhmIAYfA9a5moy75WYcmW5P4RZBwOIWyvO3dUx5ZTVOJr60vwWRVWaS5cgEnkJ+FOUlFNsZS4FWdyx/WM1wVebJfyJtIdt8R+3a3mXICyRlIdWVQxdmJjJMgaak11owjCNIzKTlOuzG/ShigmHKBgDcZIE6nK07c+VV4VU38GnFycwVv6FbS4ndmsalvGWHukBFuSxOukET8YqvNHdBpDSV8nV7nAbTPcueJlusbk5reWWU7GJIlj6VTHWTUK+BvDG7ItzAYa2CblsM/JQ5YRlC6gADYAQf8AxZHLmyeaRBqKdRVsndiccXxF6SCS6OY2BZWSPOAi61YlCMtsDJCOSGSSyLl8nTBcqwuPLtO9AFNxrg1u8AzKGKHMhjVTBEg8tCR76AMkMAlqzlsWl8Knu16TuATqNzzpTuvp7LMSi5pTfHkyfEuEG5nF+zduHNbOuomDIAUkAegMRrvWTdkSd2dlQ00nFxcen/18cklcEVDMVuybIVSiNqULBFfMuoAy6wKi3Oub64oko4L+lR75t+PxyN4fhS3bnd4m3IkkKwhQDB8MbalpitGHdzuMGt9tbfaqqfX7+TS8B7HYTOwtKbRiSbbMCdeZJ86upGG2TL/CFRDctYq+yh8nt6E8yDBmDp7qjGpdFk4Sg6kiJes3CCBeua/tQfnFPaQsy/EbDOuHs5iZv3gC5JgAJpvMb6edVye3LB/n/wCjFqob5RiWdjgNiTA1G8BY3Gm2vvmtstVOXwWLTRRPwHBLYYkEyDpIWII1EARGpquUVk5Y1keP6UWV63c7v7NAJAILd6ywf3VaPnWH/wAfp925Qjf7I0rVZK5shW8I4USM3UiNTz0G3pWnY0V+7H5KjiHjlCpgTppmmPfH9elOEeSayU00M9yAqh1xTLIAD3FQaeITodgP5Vujit0jRPWunwl/Ql8QuBrmZdio5zy686jli4vk6PpslPA0vll/xHHBrVuD7UH4DX5mqsa5so0eJrLK/BO4Pc+yHqfxNQn2ZtYv4rKH6QHISyysylXJlWykaRvEc+elZsz4MGV7YWip4Vj3L285VpugS1oq2pCg5rZyEwTr7qyuymOtz/butfkuezZ/ST9xvxWu7n+xHQyfaayaxFJVgSxbqT+dAyRgRBPp+dJCZMpgeTQA6u49aiBLxdwZdYpAuSFNMRUdrG/RL33R/GtWYvvRKPZz/gtxEL33uBGWEtk/tnWRodY/Gl6hnlGoR88snPNHHOO7ot8VxS0ftJcsT7WRbWmoEvcGYiI2B2rFudFUtbgi2441Y32XxneYpIUKFa6ABJ3TNOvXep6ZU5/0K8eolmlKU+zZ8Wu5bfSSB+f5VDWSrEy1mY43xq5Yy2rdk3A6SSCRGug0BrFhhtj+5jy6p4pJorH4tecELEkQFhm105O3pplq9W0KWvzyX0cfsjmfaTFXb99mvMWKnKJ5ZdIjlrWvHHbE24YuMFbtjvBeHZpkj3xVpYQ+JYLI+hmgZ1L6M8VnwbrdJ+yuFVI3KlQ0TvoSflRjwKbuijNl2eSz4vhWuKFtKAAQSv7Q5gmtUobKa5plGDIpboy4tUmM9mcO1nGrmCqL4c5F9lcroQB8WFZ81yyb354/sP6YSjBPw+f9G243xC7bu5EIAyg7A6+ta8OOEttrtszajLkism19JV/VlcnEMVLs7NlEFcgUQoAnMSh1mdq0ZMGOPVf1MWHVZZqpXf4NHwtrhw6G40sVknrMkHYco5VzslbnR2cLbgtxhRcXMdY36en86RYPArvmUadQKQzy+WPbXy1HlNAiHYszfXKQfCx0PTX40DLz6u4BEHWBKtlO+kET0qM47lRbhy+3LdV/ueVwtxFNvK0ac5Egzm0EEnYnyHnMceLYy3Pqfd7XI2yEDUH4VZRlMhj7qobDOcq/WL8npKIKz50t0bKcr25ISL3DuEVRaYMJkbQdRO0RyqWLGoRpM1ZM3uy3f4LTBvLMfMfhWzH0Yc33HluN3LYtZEDIAA4/WgACVaY3nSDt51D2y9SVExboaWGxZiPeSasXRnyfcY/HQr3CTpLE+QHQUtpbjl9SZ4xnE7F5QFxAbxjSVUgRzUjMPfW/DjadsszZuGlFckxwuRWC+AhYbNLQxygsNgCcsDlr7s2R7pUdbQ3iVuqZ6U6wOVQtLs6yXHRoOBt9n/iNUz7OHruMw1x9tbek+3/01j1PSMM1caIOA4TYLK5tqGVgwKyviEGTlgH0IrLbSMvtv4DgJjFH7rfiK7+XnGjoy+1GrDVjKTM/8aRHNu4rrBjNEruY21mBNWLDNq0iU5Yoq939C6wV1Wh1MgyJ8/6ioNNdlUMkciuLJs0iYGgQ4Nx61EEZXG4K5ccl7udc0DK7MPIhVhVbfVmFaYwhHlLn8mbLlzZHtSSj+DSloiQRoNCZPvPM1nfZpSKbtZc/RLvov8a1Zj+4ceznuDwDXrLBQDF8EyQNBbHX1rN6i/4q/Yy6+EpOO0nHgrFfEyrJGo1MiOax/FWN5Ft4Rmjh8sncEw1vDX7TZoBNxmZiAJ7uNeQ9Ku0s73G3DCrSL3i3FrLgKrgw07HoecVDVtTjUTR7cvgi3OJYVmAcqTooJWdSQANfOlip8FX6HJJbuCRdZbSiEJJ5DKFjTUxsJ0rRsiihtV0cnwfArmPxeIS06IwZ38c5TLxEiSN94NWJGxOkXS/RhxHkbPqLh/7alQt4/wD/AM3uW8pxd9AWICpaDO7SQPaYALv51ZjxORVk1ChRdYfh64W7fsYcuqKbZgFJM2xJLMDGvT4Vdp1dlGol1Y9dKkicx01zPcOx6CBVzRSpjnC76HGWUUrKloURoCNdBtrFZsu2kk+R45XkNR2jci8IMeEfnWnTt1FfllOqjF+7JrlJUyGt5dnvZRz0c/gK2zddRORjTfc6NTgMncrlOdcuhiJHpyrkZr3u1R6TTV7UadnML3FgHZcpEMwiehPlVZpoT/jQ/ZPx/wBqAobfjI/ZPx/2oCj3wzi9rvPtTkEaMZKD7zR4fU6eYpXROONyXBrraKwDplZTsykMp/xLpUrsg4yXZ6CdJHpP86CNheVm3JPrQFmF7ZYJhh1uKDCYh5IG2ZVgnpqKz6hOk0ZdWnSaKXCdpriKFuKlwKTEllbkNwYPsjlWeOea8GeGplHwaXgfERctG6JtN7Kr3gymNd2WJ1O4ro6ae+Fst9z3OSYiGSyzp+yIB21zWjvr8K0jJuAxzQVVM+XXRwTrOpmCKTQGe4xJuXF65h8ajXkvxRtpGVxeHvs3itkxpp3N1G/w3ACvLat2PLCuzoz0GZPhWXvAkxPdi3ffwgyEWIEGRJjYchttVOWeO7j/AHN+l0mSC/i/2L2xazDcDkZnlXhNZmzrNJSfk7sVHamkWXBHYXMgaVgkjp5+XKtnpWfNLI4t8HM9Vw4/b31yPdpmI7sg5fa1iQPZ3nly99dzIl5POyXDK+1i7v1i2gYOpQEiFhQp1aQJnVY5GN6rcozbi+q7Kv8AjdnvhbRiz/jrpz5xI0y+xGoVqyFRlMek3GuAnpOv6uh1EGNIg+6teOSikmc7Pe++V+S34LaAtswjNmWYYbQdSoAg67nU1DUSbo0aZfTbdl1WY1BNIKHjy9aTIorOK45bbHMfH+qlsHOZ2BjyjnT2TkrbLVkxw4S5PWFa4Um6uU/qiZYLA9o/tTNSaiuEyq2+WqKbta5+rXR5L/GtTx/cEfuM32TxKpbuBmALXBlkgEnKNp9Kp1uGWTIqXgWZrcrLoOM1tMut0lQR1ALQ2nQE+6qI4IxaTEpLwij48B3otXHyHK7AASCFKz+I0rPngozez8F+njbbPZ4EgCi5i0TPHdjbNO2XxelZdz+DX7UpJ0ViP3F1lQ9+Rp+sQroykwREkT5bRV2N0rM+fJlwx+jye8dxLGXoDKgA2BRRAO+rZzr5RU5Z77ZzFjyS8ED6P75t4vEMQWOWCBqdbwBroYY7qRqm9kLZ1K5xF2SBFiQMrORnMkiBbGs6VrhiUXfZjnlk1xwN8Psk5HAIRA03LntvJnQT4VnWZNGaainb78fAsGNyacV158syPaKzimxl76sjMCtotlUHXJpqRppWGeTJH7GR1cJtraQV7McRu+0Cg/fcAf5Vn8KqazT7Znjgyvs0HZjsp9VuC675nzAeEQoB31Op+VWwxbeWa8GHY7ZpO0n9sv3B+fOunp+o/uynVdZf2j/khWbIJ9hn8p/kK2zuvuo42NK+IX/c1uBkWlGUJ4dulcjL975s9Jp79tWq/BjrnYy2zM5u3JZiTou5M9KrNFijsTZ/vbn+n+VMYh7E2f7y5/o/7aLCyl412ew9hkUvcBYMVcEBljLoIG3kZqLpluJtdFFgLGJg37BKkMR9mQlwgbMyaK/oelQ22a3NXTNNw3tYGTurqsL4QjMF3eNC9qAU1jYEedWY3ckmZ8uBU5RIq9ocRscv+UTvXQengYVNm04YoCsDzbX3gVz5LwWNWR8V2cwVw5nw1onqECn4rBqDimVvHF+Bvh/C7FlntWrYVIVsupEktJ8RPQVJfSuBxxxXFDtzg9hp8AExqvhOm2o6VP3ZIHiizw3B4OZLrjWSNCDzjWakstkHiMjisPmutru35xU2yeKk0x+92bxC7Kr/AHSPwMUlJHqoazDLyRLoa0wR1KtvB00609yCeWFXF2SsEcwOk6nbWvNa/RZ5ZXOKtM0YNTDYrdMlcLxaWbpa4DBBGg13GsdNKu9L02XG25qjJ6lOOSCUeyX2g4wiNZuJ9ohFzNlOoHh5Hn5GK7LjKty8HAyJqLbDB8VwuUd26LO8gW505zAJ86x6mSn9qMW+L6ZBwrfpUzoS2vLWY1roLUY3iS3KzX7sHBKzW2hVbYIyXDcarXntiVi/cUnU6h3OkdQPnW149kVL8Gb31kk8VdE3EXXQ2buYm3eYAAyMpI5ieZ199Ve2pJ88pF8s7hFY1BV8mhtPIHpWYkepoGPZ9vWosgkUWJuuxdjCkyCwhdBoJbQ6Vn/i5FtR0EsGJqTo8cEx8kYcQcqMSRtmzSBPpm+Fbsekljwpz7s5efWwzamUYdUc0GMxeJdg11jOrCTkjeAuwFegjpsSj0crNq5YXbYlzgV6SWgARJk6TtpvUZZMONVaKnqZZfqcWal+0lm0BkS475facqg25AS0e6vOOaU3tXJ0VkTSq2zLcd4u7Ob7BTIyxGmXmNSfP1rNlwNcvhs7Pp2OUk9yr4PL8ctN3ROGSbIAt6mBGo8I3111rL7UlxZ2I4mr+rsuexyPjcVcLMFK2iwgaauoOnXap/p7jSZz9bFQiqNsnZq2urOzH3ChaJPtnM3HO+y2DV+I4uySVU94PCdYW+CNfdXQxP23wLJHfCmbTj1v6uLZsggmZuHxNI2AJ0G589Kx+o6rMklB0n8HS9G0GmnKUsitrqyNhxeu+3cZn0IVyYVdi5HUErA85qOlwuEP1Oqf0rpMl6lrMal+m0aW7y/hF/wBftsQZJ0siTzhCJrVizRzR9yPTOVPG4fS/BdslWkaImISCv3hQ2OiL2j/ALZPuj/q3rbgTqL/ACznaiUU8idW4qv7+CoxSOTIuaHzJ+Sitc6+Dm4r/wDkbDhgHcICS3h3ggn3GuXm+98Hd0/8tc2V/FkuC2LtiS1o58g2uKBDIR1ImPMCq1Rpom4PEJdtrdtnMrgMp8jS6GOMtANGA+k6+yGwUZVfx5Sw8Mymh0Pz0pSLcKvgymGxV2JgueZRlcz/AISTUTTsYr44Oyi6rAgwC6lSpOg1PKeVSg/qTITj9LRMt28qBUuRBkExJB5eJtPcK6vuJnOWNmx7EY98RZd3uC4RedAwXJosaEcyOtcs05Uk+DSG3TKiqxwh3HVbc/5nqUeyvJwmMd0AA0gE5ohWnwmPaUz05VNu3VFajxdknh2MLMUmYBOu4ggb8xrUZxrlE4Sb4ZlLzfan7/51OQQN5aWqzU5HPO1hP1y4T+7HpkX/AHpxVs62lp4xnC4oqK0e3aNPtpoj47Fk6rv56/A1TJNFftokcA4dcv8AeZNSoDQdJkxp5/yqzFNQ7MupajQ9cwRQkOhU+YIn+dW5Y4pQbpdHPnhxyTdChBG1eJcnfB5lyakbzhom1bbqi/hXo8TuCf4O9idwX7GNsX0sX7zW3RnNxzDaKGZjIPPTr+NdHdKeNIj7ajPdRGvYsFouPctAvm7zNbys0yVIVpPw2IqcZ0qpFc8LlLcpM2mEeRp/QOtYejSiVFIkMoxDAUPogZDifGIuvbty7l20gsQZgQeQEbV2MWBbVKXCOHn1D5Uey14Fwm6pS6wKnUtm03kQBvtG9UajPF/SizR6aarJLvzZz3s4qm6yvnINvQIMzEgjTLB5Tv0rbnjeNE5xhKVSNGMRbkjuL5IGne545AHLt+VUKEvDX9CW7GkOYDsHcuBXu3UVSAYQZjB18h+NY5ZVFtI6kJx2ppFV9JPBbWFtWVtT4s+YsZJIyx5Dc1izz3UdX0z6pMy2Fw97LnFte6Jg3HTMAScsCeckDbc1XBcC10pRytJnQOwuHCcRxAVCitYzKCuWR3iiQOhINS/5GXJzp1+5vb66VMxnHuEYxLPFsQbjKmbvAMxCgk3FMAnnEmkuyx/adGxWIuOi9y6qDIYkr0BBnpuNOvlV0ZY425q/wZZrK39Dr5Kt8dhMIhFy/bBOrHMHuMfJFkxPKuJrlq9fOpLZBdLt/wDo2aTFi00eOZPtlh2I4iMT399FKoXRVze0cq6sY2mdq6ODEsUFFeCM25StmqC1YRoZxNrSehBpiaJwKmCQp9akpNeSDhFu2hcyjko91Lc/kFCPweGvDlr6UrJUJbTTWkWIynEeO4fh+ZFAkMSbVsiTnOctHI6z57VzNFpvUMmvaq8fy+q8FufLhhit9/BpMJiUuot22ZV1DKeoImurKLi3F+CpNNWjH/SR2fxOKW0cKqvkLZgSAfFEROh261BqyeOexnO7/YziC6tg2PmpU/gxqOxl6zRfaEw3B8epyi3ibfk+YL89KXJdDbLm/wC7GMUr2yVv2lB6m2NfemUn50rkWOEP+R036MbMYQwpUG6x9llB0XUBiSasjdcmDUKO/wCk15Sp2U0VOPKhyGB8SDbcQxj51JJvlFM5JcMgGyDorqY5GV+Womp2/KK0vhkzAYZlOY7BSBqDMkdPSozlZOEWuTIYpCL8/qg5j89KskEDodpdBVLZoRiPpAwUXEvjZhlb1XUfEH5VKB0NFPhxMytzStifB0kxi6+9UTZGze/R/h8tlrh3doHov+5PwqmRytXO5UaLHa22B1EVl1V+zL9jPjf1IzbcAtfqvdUfsq2nukEj415lZX5NbxYW7lji2X/CbQW2EWYXQSST8TXofT5OWG2ZcyW7gzWLwPjZoyvJ1it0ZNCU+KkrIH1B/rHfXCHXIQEIBVScuqqeenzOtTUydY306NJwa5IAIymNukaRrVfkrnFRlSLfLQV2Jdw+uYUr4Cj1ZsKslEVSdSVUAknck86bnJ8NkI4oxdxSQ6bc70o9k6OTdg7hFy9lMHIvwza/lXU1LeyKMcEtzNJjEeDJdjGwkD8qhiai7ZmzqUltj5NLwufq9qd+7WfcBWHI05to34ItY0n8HP8A6WySlnyZ/wDpqjJ4O56R97PHZThtu/gst0EqbrDwqC3ghwC0+ET+JpY+iHqkJvPx8Gn4EbbY92tuHjDBWIIMHvJjTQHapJ3IzzxyhgSl8+TWlZqZko5H9IXYfEG82Iw9s3UYyQurqY18O5HpNFEoswD8JvAw2HuA9DbcH5ijklZccG7H42+QLeHdR+1cU21HnLRPumlQWdw7KcDGDw62ZzNu55FjvHlsPdTIl0BURji0APLl/ZX4CihHsOOg+FOgPL3JpUMi3aaFZyzt1atLjgz/AKyKWkxrqB8QtdrSzn7FRMU4R9y2arsDcc2GkMEznu82hjmR5E/Oa5+pioyRqg7Rp4rKTCgYuY0DTENFAKBQI9i3SAZxHDbVw5mGoESCQY6ab002iLgn2VmI7L2mbOphupE7fDpViysreFeCPc4LdtgBPHA6w3z0Pxp+4vKK/ZfhjPDOBnvDdvjYyiyD72jT0HvpOdl0IUXrUiZnO2N+2ln7TmwyD94Gfh/Opov06lu4K7ucNcWQAMw+EirPqN6eRGMNmHKNoQYNIscnR0rgbju0CeyAIiq5HJnbk7LPFf2belZdVzhl+xHH9yIE6V5Bs3E3hx8J+8fwFel9L/kmTP8AcPXrKv7QB/H410aKbIN3hIPstHqJ+YoA94Lh5Q5iZ9P50AybTsie5qNDAtTFYxcvRTQM4zwK27XbiISJQzByyFMwSeXlW3Vb3jiod2ZKhuub4NMt15IUNGgg5ipgDxAgiRH4bVy5fqFPbPothHT8zgzdcGSLFoHU5BPIbdOVWpUi9coyf0ncFu3baPZtl8pbMFEsAQIOXcjTlUMibXB0vT8ix5OTmdrBXvZFq7PTI8z6RVG1no45sVXa/ujpf0a8Cv2S968hthlyqraMdQZjkNOdWY4tHE9TzwytKJvqtOQEUCFiiwFAoAUUAegaBnoGgR6zUAGamAk0gPJoGNtbB1IBPWBU1JoVIUCot2As0DCaAEoEFACg0DPQekB6FygBDcoA8F6AGyaYCUxlB2t4E2KtrkIzoSQDsQYkTyOgqUZUaNPlUHyYy3wTEWjD27gHlJA96mr4yR0Y5YPpnn/hdy4fCjs2w0PzMU3JIlKcEuzd9m+FmxYW2/tSSR0kzFZpOzk5pKUrRPxQ8Deh/CqNR/Ll+xVD7kVIavIPs3krh7mCPOvRelv+C/3MmdfUWC100ZxaYxJpCPJNAx2gQUAM37MjSmhNHF8LiDh8U8oxYZlyAeKc2mnurrLmCpmDNjcmazBPjrgizgFTMIz3jHvy6GqJuC+6d/gnjwpdRNzwrDNas27btmZUAY9SBqawTabtG2CpUS6iTsWkS3MUUEWwoAUUCFoAKACgBaACmAs0AE0AE0gCaYxJoEFABQAk0AFAwmgBJoEE0AE0AJNACE0DEoAKBhNABNAWeZoHYUCPN23mBHUEVDJHdFoE6dlQ2BuDTLPprXm8mhyp8KzYskWTeHYUqCWEEnQV2PT8UsWOpfJnzSUnwSzW8oEpiPBNAzzNAD1BEWgAoGNi0ubPlGbbNAzR0nepWwpDwaoDCaAEmgAoGLQAUALNACzSAWaACaAFmmATQATQATQATQATQMJoAJoASaACaAEoAKACaAEmgAmgBJoEJNABNACTQMJoASgQUAFACg0BYs0qCxJpisSaAPJNAHg0AeZpjHqCAtABTAKCQtREJQMWgBaAAUDCgBaACgBaAFNACUALQAUAFAC0AgpDCgApgJQAUAJQAUAFACUAFAhKACgBKBiUCCgAoAKACmAlDIhSGFACUCPJoGeTTA80D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5847276" y="1268760"/>
            <a:ext cx="3250984" cy="2448272"/>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292080" y="3771704"/>
            <a:ext cx="3744416" cy="2471735"/>
          </a:xfrm>
          <a:prstGeom prst="rect">
            <a:avLst/>
          </a:prstGeom>
          <a:noFill/>
          <a:ln w="9525">
            <a:noFill/>
            <a:miter lim="800000"/>
            <a:headEnd/>
            <a:tailEnd/>
          </a:ln>
        </p:spPr>
      </p:pic>
    </p:spTree>
    <p:extLst>
      <p:ext uri="{BB962C8B-B14F-4D97-AF65-F5344CB8AC3E}">
        <p14:creationId xmlns:p14="http://schemas.microsoft.com/office/powerpoint/2010/main" xmlns="" val="1803454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bgerundetes Rechteck 30"/>
          <p:cNvSpPr/>
          <p:nvPr/>
        </p:nvSpPr>
        <p:spPr>
          <a:xfrm>
            <a:off x="179512" y="2276872"/>
            <a:ext cx="4824536" cy="1224136"/>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sz="2400" b="1" dirty="0" smtClean="0">
                <a:solidFill>
                  <a:schemeClr val="tx1"/>
                </a:solidFill>
              </a:rPr>
              <a:t>Буруу </a:t>
            </a:r>
            <a:r>
              <a:rPr lang="mn-MN" sz="2400" b="1" dirty="0">
                <a:solidFill>
                  <a:schemeClr val="tx1"/>
                </a:solidFill>
              </a:rPr>
              <a:t>цэвэрлэснээс болж гэмтсэн чулуун </a:t>
            </a:r>
            <a:r>
              <a:rPr lang="mn-MN" sz="2400" b="1" dirty="0" smtClean="0">
                <a:solidFill>
                  <a:schemeClr val="tx1"/>
                </a:solidFill>
              </a:rPr>
              <a:t>шал</a:t>
            </a:r>
            <a:endParaRPr lang="mn-MN" sz="2400" b="1" dirty="0">
              <a:solidFill>
                <a:schemeClr val="tx1"/>
              </a:solidFill>
            </a:endParaRPr>
          </a:p>
        </p:txBody>
      </p:sp>
      <p:sp>
        <p:nvSpPr>
          <p:cNvPr id="25" name="Abgerundetes Rechteck 24"/>
          <p:cNvSpPr/>
          <p:nvPr/>
        </p:nvSpPr>
        <p:spPr>
          <a:xfrm>
            <a:off x="6948264" y="3645024"/>
            <a:ext cx="2195736" cy="576064"/>
          </a:xfrm>
          <a:prstGeom prst="roundRect">
            <a:avLst/>
          </a:prstGeom>
          <a:solidFill>
            <a:srgbClr val="F6E7E6"/>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bgerundetes Rechteck 25"/>
          <p:cNvSpPr/>
          <p:nvPr/>
        </p:nvSpPr>
        <p:spPr>
          <a:xfrm>
            <a:off x="6948264" y="1772816"/>
            <a:ext cx="2195736" cy="576064"/>
          </a:xfrm>
          <a:prstGeom prst="roundRect">
            <a:avLst/>
          </a:prstGeom>
          <a:solidFill>
            <a:srgbClr val="F6E7E6"/>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bgerundetes Rechteck 26"/>
          <p:cNvSpPr/>
          <p:nvPr/>
        </p:nvSpPr>
        <p:spPr>
          <a:xfrm>
            <a:off x="6948264" y="3140968"/>
            <a:ext cx="2195736" cy="504056"/>
          </a:xfrm>
          <a:prstGeom prst="roundRect">
            <a:avLst/>
          </a:prstGeom>
          <a:solidFill>
            <a:srgbClr val="F6E7E6"/>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bgerundetes Rechteck 27"/>
          <p:cNvSpPr/>
          <p:nvPr/>
        </p:nvSpPr>
        <p:spPr>
          <a:xfrm>
            <a:off x="6948264" y="2348880"/>
            <a:ext cx="2195736" cy="792088"/>
          </a:xfrm>
          <a:prstGeom prst="roundRect">
            <a:avLst/>
          </a:prstGeom>
          <a:solidFill>
            <a:srgbClr val="F6E7E6"/>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bgerundetes Rechteck 28"/>
          <p:cNvSpPr/>
          <p:nvPr/>
        </p:nvSpPr>
        <p:spPr>
          <a:xfrm>
            <a:off x="6948264" y="1196752"/>
            <a:ext cx="2195736" cy="576064"/>
          </a:xfrm>
          <a:prstGeom prst="roundRect">
            <a:avLst/>
          </a:prstGeom>
          <a:solidFill>
            <a:srgbClr val="F6E7E6"/>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bgerundetes Rechteck 32"/>
          <p:cNvSpPr/>
          <p:nvPr/>
        </p:nvSpPr>
        <p:spPr>
          <a:xfrm>
            <a:off x="5148064" y="1196752"/>
            <a:ext cx="3995936" cy="5112568"/>
          </a:xfrm>
          <a:prstGeom prst="roundRect">
            <a:avLst>
              <a:gd name="adj" fmla="val 4345"/>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AutoShape 2" descr="Bildergebnis für dirty medical instrum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4" name="AutoShape 4" descr="Bildergebnis für dirty medical instrum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 name="Textfeld 33"/>
          <p:cNvSpPr txBox="1"/>
          <p:nvPr/>
        </p:nvSpPr>
        <p:spPr>
          <a:xfrm>
            <a:off x="827584" y="1023119"/>
            <a:ext cx="4680520" cy="461665"/>
          </a:xfrm>
          <a:prstGeom prst="rect">
            <a:avLst/>
          </a:prstGeom>
          <a:noFill/>
        </p:spPr>
        <p:txBody>
          <a:bodyPr wrap="square" rtlCol="0">
            <a:spAutoFit/>
          </a:bodyPr>
          <a:lstStyle/>
          <a:p>
            <a:r>
              <a:rPr lang="mn-MN" sz="2400" b="1" dirty="0" smtClean="0">
                <a:solidFill>
                  <a:srgbClr val="002060"/>
                </a:solidFill>
              </a:rPr>
              <a:t>Цэвэрлэгээ</a:t>
            </a:r>
            <a:endParaRPr lang="en-US" sz="2400" dirty="0" smtClean="0">
              <a:solidFill>
                <a:srgbClr val="FF0000"/>
              </a:solidFill>
            </a:endParaRPr>
          </a:p>
        </p:txBody>
      </p:sp>
      <p:sp>
        <p:nvSpPr>
          <p:cNvPr id="12294" name="AutoShape 6" descr="Bildergebnis für cleaning ag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6" name="AutoShape 8" descr="data:image/jpeg;base64,/9j/4AAQSkZJRgABAQAAAQABAAD/2wCEAAkGBxISEhUQEBMVFRUVFRcXFRgVGBcXFhgXFRYXFxcXGBUYHSggGBslHRkVITEhJSkrLi4uGB8zODMsNygtLysBCgoKDg0OGxAQGi0lICUrLS0tLS0tLS0tLS0tLS0tLS0tLS0tLS0tLS0tLS0tLS0tLS0tLS0tLS0tLS0tLS0tLf/AABEIAJEBWwMBEQACEQEDEQH/xAAcAAABBQEBAQAAAAAAAAAAAAAAAQMEBQYHAgj/xABGEAACAQIEAwUEBgcGBQUBAAABAhEAAwQSITEFQVEGEyJhcTKBkaEHFCNyscEkQlJistHwM1OCkqLhFWPC0vEWNEN0wxf/xAAaAQACAwEBAAAAAAAAAAAAAAAAAQIDBAUG/8QAMhEAAgIBBAEDAwIGAgIDAAAAAAECEQMEEiExQQUTUSIyYRRxIzOBkbHRQuEVoVLB8P/aAAwDAQACEQMRAD8A6dVpQFAwpAFMQUBQUhhRYBRYUFFhQUWFBRYUEUWAUrAKACKBi0AJSApON9rMJhW7u9c8e+RFLMOmaNF95FKxpEbhPbjB4i6thC6u/sB1gMYmAQTHPeKLHtLfinFrOHCm82XMYEAk6bnTlTFRF/8AU+D/AL9fg38qAoT/ANU4L+/X4P8A9tAUeW7WYIf/ADg+ivP8NAUOcN7R4a+ciPDcgwyk+nI0WFFvFAgigKEigAigBYpgJFAgigAoASmARQAsUAFACRQFBFFhQsUrAIpgJFABFAwosR5IpgeqQC0hhQAUAFABSAKACgBaACgAoAKACgAoAKACgAoA+e/pAvZ+J4kg6Z1Ag6ELbQfiDUWWLoquGYg2sXhrwk5L1tjGpyhwSPhNAzrGNvLxG+7qH7q0mURE5jJk9P8AxUkVt0WHBezzNZts6WpKg+cHaYXf30CLAdnP3bX+r+VAFD2swi2LeWbedtlXMTHM67UWOhq72eTIptl0aAfEZVvQxK/OgVmr7LcQa7bKXf7S2crTuRyJ+fwpDLqmISgCLxHiFuwneXTCyBoCdTsNKi5KKtleXNHFHdLocwmJW6i3EMqwkHUfI007VkoTU47o9D1MkJTAKACgAoAKQgoGFABTAKACgAoAKAEpgJQIWgAmkMWaQBNABQAUAFABNAgmmMjYniNm3/aXUX7zAfKotpEXNLtjmFxKXFD22DKdipkUJ30CkmrTHqZIqe0fHreDth7gZszZVCxqYnUnQDSrsOF5HSIymooxV76UidLeHE7CWLa+gArZ/wCPdXJlPvrpImXuOcWy973VpQNcohnI3jJmze4a1yoeoenSy+ysjbuuuDS8GdR37eDb4C6720e6nduygskzlJGonnVs0lJpEE+Bvi+K7qxdu/soxHrGnziokjlvAuGrdMsdeZKhvkaY2at+xKXAD30eQtqo/wBMUCstuFcATC2nRGLM8ksdJJEDSkIwlrjeItgWxduLl0ido0jXaiiR6PaLEf31z/NRQx7gfDLmMu5nLd2D9o5kk/ugncmihNmx4lcA8PIaAdI2oIjHAnjEafr2yD5lCpU/AtQM0s0AFAiBxLDWrxFm8fDAaJjUHT1rj+qZcsHHZ0S/T488HCY9gLaIvdWz4UAA1mBG01d6ZlyZMbeT5HLHHGlGHSRJrpEQpiPF1oUnoCfgKaA4/wAI7eY1rtnNcBFy6ispVcsMwBiBI0862y08UrFZ2OsQxKAFpAFABNMBJoAKACgAoAKYCGgAFRGFIYUAFABQAUCCgCv7QNdGHuHD5u8CyuUAtuJgHcxNKXXBDJe112crx3EMSWKXnu5gAWVywImN1O245c6xZMkl+5wsmXP/AMm0Q1WYESSQAIGpOgHrNQim+zPunN0jrHZbgf1W1BM3HhrkeyDGiqOg6863Y4bUd/S4PZhXkuqmaSm7XtYXC3LmJtpcVBKK4B+0IypE7Ekx6TV2Hc5pRITquTj2O4Bew+Ht4q4O7DsAmpLksC4cgewIGnPyrqrUKUvb7Vf/AL9zK4Ut3Rrfo24vfxGJKYi6zhLRdRCgZsyrJygZiATv18hXJzemaTA/cxY6Zqhqcs1tlKzptVEil7Zj9CvfdH8S0AjCdnLwXegZuMLxZcsgNAiScoGu25oEMntfhQxRrniXcaGPgaB0zyvG+G3Xgrbe5EmVXNHU0WFEg4nBD/4Lf+RKHKuwUW+Eejx6yBlVYA2AygfAVHcn5Je3LujP8S4hLE7DzqQkPdm8YrYlFDAnK8geS0AbWgRD4vj1sWmuOwUCBJ6nQUm+A6M+mLss2Zr6gmOc+mhqmTT8i9yI9buqjFrV1WOkwY9AVMfhUotLyPcmaLDXg6q42YTVqYDlAFR2ra79UvDDz3xtkW4gHMek+U1PHW5WFN9HD7fCMWgULYvK6sCDkJggyI0jQ866rcGvwQSZ3vhd9ntW2f28i5x0fKM2nrNcqXZNxaJdRAKACgCgbtngg5Q3djBbK2WRpvG3ntUPcj8lH6jHdWXwM6irC4WgApgFABQB5NACCoEhaACgAoAQsBqdAKAKXiPG8lzu1K+zM6mWmcojTUc/OotlMsnPBdWmkA9RUixdBcuBQWYwACSTsANSaAulZzbC8NXFpjOI3gSPtGsD95UOVo5wMgA6zWaK3XNnPhD3HLI+v8md4WH72yYbS7bO3R1NUxTsxYov3VUfJ26t53RaAIHE+EWsQbZvAsLTFgk+AsRALL+tGsepqcMjhdeROKZk/pOi73OGJIgm6SPTKv8A1Vkza2emknDs5vqGqeKlEpewuGSxjEYEnOrWzMcxI+aioQ9Uy6iahOkjNo9bKeZRa7Oq1rO4U/bD/wBnf+6P4hQM5xwVtPfQhE3H8Z7m5YQqpDsSxbMdFHsgKCSxJgeceoCSLHE4Sxg3V0tI+LILWbRUZLOdie+vaTMEAKdo0A5A7sj8LwKWFLaF3MsYAzE67DRVHQVGc1BXJkseOWWWyKtsXF964lPn/W1cHNqZZ5cXR7DRaLHpY/VzJ9/9EVMNfUhnZYBEgb78tPMVCMakn+TTmnCWOS/D8Gt7K8NB/SXgmSLY/ZjQt6zI9PWvRngin7NWgMaxjU38TP8Amu0DN7QIxH0k4sjuLQ2JZz0OWAB8zWDW5ZQpI5vqGeWNJRMT9YKuGhTJB1HTp0rM9S76MUdbKuUeLmLYuW0E6e6h6t+ET/WNdI6H9GeML4Vrbb2rhUeh8QHuk10NNkc4Wzp6XK8kbZra0GkzvHeLpbvC25M5QVABZjO8KNTyqzHjcuUbMWOKx726GMHxbDXGNvOM4iVJKOJEiUaD8qtlDJFdCjGMn9LLTRfErCOR/nVL5Lfab4aJuFxIcabjQ1GjJlxSxvkfpFQ1iL621LuYA3qUYuTpDSb6OOXuFYg5yLTZWdiMsZfESRsYGlUS0eVPo42bR5vcbUeDrvC3Bs24/YUe8AAj4ir9rjwzrpUqZKoAKACmAUAeTQAgNQJCzQMJoAJoAoO25unCvbsqWZ4DZRJCT4jHPp76hkTceDNqXL23tOXrjHtDQkZeR5Ryg7Vj3SicWGTJGVHZuFtcNm2b0C4UUuBoAxEkVtjdcnfhe1WJxbADEWmsMzKHABK7xIJGvIxHvpyW5UKcd0WiPjcLbtWFsovhBCqPmZ68/fVOWaxQ4Q8cFFbUVbLBOVFEbQAP651jWrbl0To1INdJEQpgFAGF+kMr3trKpz5TmbkUnQesz8a5nqFcfJxvVtvF9mcwV7JdRx+o6tp0Ugn5A1z8Dammvk5OCWycZfk67NejPXrkqO1v/s7/ANz8xQFo5lwdtKAR440txr+H7mRcUMysNAhDL4yfLpzoJIurCLaVrl1yzMc1y458TtzJPToKAKa92ozNASVncmCR6RpWTUaZ52k5Ujp6LWx0sXULl8mtwuFtsQC4klSAGiFyWWYsYMMpa6Qp3gep2foNFGqX/sg/UvUXd/4IHE7ipZZ0dnOZCu8d2VWS2mhzzpPMdaMmk0rj9NJ/v5Etdroyua4/Y2PZU/o6/ef+M0mc9mb7Pn9OI/5+J/G6aYG7pCMv9ImFVsL3h9u265D94ww9CPwFZNYl7dvwY9co+3bOYXH1HlXGVnES4PTgb8jTa5Evg6z2KwyJhLZTXOC7HqxMfKIruaeCjjSR6DSQUcSL2rjSYnj9hTjw9xiLa21zAGJ31JGsROg3mt+nkljfyWZIzlGO1fNkW9x7ChWhVSGJUW0JAUFVUEqPaaQdutWadZm3vIauOJV7L5rl9clgyFQDtIBI8jtUMuJPmJ0NBrXJ+1l78MmcPxOVw3I6H0P8qyuPBs1eLfF/g0VVHBMr2vunvLan2SpMeYOp+EVu0qVM0YUqG+G4hYKt7LCD5dDWlr4JyRJ4DiCl02ZlWk+hHMetZtRFNbivIuLNJWQoJSYUESDUbGRsUO7Uu5CqoksSAAOpJ2qStukJ8EbA461eQXLLrcU81II/2pyi48NCTT5Q+TSGeRUCQsUALFIBQKBGRxPafxOEEQxGbfRTAMf1vWqOHgsWNmfxl5Lo7y7DNMyw1A5Cak8EW+iLwRk7aN52d4mMRZD/AKwOV/URr7wQaz5IbXQpR2stKgRInFWi2T0K/iKz6n+WxrspA4JMf15Vx75JGgwbyin90fLSu5ilugmQHqsA83LgUFmIAAkk6AAbkmkJtJWzmfavjy4q6q2h4Lcw3NiYk+Q0rl6zKp/Sjg6/URy8LpFUbtzKy2bbNI8bKCRAiVzbDeY9Kz48brj+50fSPQJamDy55bI+Plv/AEdLw/ET9SF8akWM3lmVNfmK7WF7oxNDk44m/KRzZ7r3PFcuuxO8kmuioKjy8882+WxMIApiQKzZYpM73puWWTH9XgsWuqq52YQBJPKPOqzoopeK23xKI4u20Rz4EZiHbxZcxWNeschSJLgjWezd0keO3/aMm7RKAknbYxSaJKVM1HDe17Xc1s5FA7sLmcqSVyhApQBjJRSfLTaKq9t/Ju/WQVNR5/f/AKIPE+JXb9ls6ojFw7IHbxd19i1wCIGkHKI2FNYndthPWpwcFHxS/vfwb3so/wCjr95/4jVxzTOcCb9PP/2MR/8ArQM3wakRMt9I12MMq/tXVHwDH8qx65/wqMPqH8uvyZjh3CmbW0beTUZiPF5wQNffWTS48jj9SSKI6V9RfBW9pOHdyVWIDAwYIkxrvvUs2Ko7l4Ks+neP6joP0fXc2Bt/ull/1T+ddDC/oR09K/4aNJVhoMF2ub9NA3myD8GAP41twp7L+Gb9PKO3Y75T6/dFd9UtQv2KnUk9J3nfyFWe7Pu6Llo8K42t21/RV8j1vi9y87uwgKcigcyu5qzOvbxxh5fLKvT8MZ5Z5kuE6RoMXgzagEzmE+/9YVji9xuwZ1mT46L/AANzNbVuo19RoapkqZxc0dmRr8lR2n4e11rQSJGffaPDVmLMsb5DHkUVyZ4zbuG0+jrEjyIkEdQfLoa2x1GOXk2LFOUN6XBZdmVnEMTyQ/iBVWo+0zZejWVjM5AxPavCYVnt4i8qMiC5lM5mUzGQfrmRsNaksU5K0gtGG7T/AEhHGYK93GF+wZu5Z7jxcViMyt3YWIMftH3Vr0+Cpq3yV5JJRLvsF2W+pK9zvu879UMZcoAAkczJ8VQ1Ob3H0PHDaas1lLBagAQwjMsSJGs0AehQAzjb2S27/sozfAE1KPLQLs5nwTIbyC7BSTmzGAfCTqZ01iujltQdGh9Fz2m4fau3beHwmQxPeG3qABlMsR6kCsmPPKGJzyLnx+StzcFbJnZO13GIu4cElWtrcE7+E5Tt6/KqIZ3nxqclzdFam5xt9mtoEQ8c6sRbOvM/l/XlXN12akoIBi5gVykgmeU1hxxlLlCc6F4fi1S2xuMFW2SSWIACnWSTtzrq6Sf0V8EuynxP0hYBTlF1njmiMR8SBNarHtZl+0/a9cWwsWGItAAmQVLn06Dp116Vk1M5JcdHL9ReVKq+n/JK4NwK0i95iyBLBRbzQ0tqM5B8GkmNPOssMM5+Ceg9Nt+5m8c1/v8A0XVxsDhrbG2LbABmCq2cM2TvIBJIkqAZPUVbHS5b29HoMmtlPlsn8Bthrb4cgFReu2yP3GYuB/lcVq07ew5EI8Sg/llon0f4PcC4PIPp8xPzrZ70jI/S8Ld8kfi/YmxkiwvdsNm1afJp3FQlJvs2YcEMK2wRzHtLwi4blrC3Li2mYsQMrZXKidMo5CTJpF6PGFw692lkYlWN1JsKUcDwk6g5fDqp36Uh2SeJE2QzvcyqCiMSl0BWuyAwYrDjXXKTTAbtcMlyRdt5kto32VorC3IIkR4swPuigLKXil7uMkEFitxVUAgC33hAOvOViKTGjX/R92r73Ph3QLk8YZcxnMTIIjSNNZoTIyj8EnhVp1xmcqwU37xkgxDd5BnprTEbdbvQ0hcmQ+kl5SwsxNxtTsPDEn41k1StxVXz18mHXK1FP5KG3we6LinDN/ZMFBuNK3CWVcwVWYBSHHTQ9arh6lgxQcdRH7vCXMV+bSNP6adp4n18+Sx4rbbEfVxda2FZwclrMcwzMuYOzTlgNsvMdQaz5tbBRyxxwfEe3489L/Ze9NLPtU2qvx/s1nDcCuHTJZ8KTOXU6+p1ryuD1rVRmvqvnrg660OGMdsYjK9rLQOW4lxNd4lfiP5V7yORNJs5Tx/BW8YvWXunECHCooUBgCSW1XyOx2rZhypR22TdqK29qxmyM5VBh7qqQBncBTJ2gbGdOe5rQ6S8BDNlUrcmRLmDWzc7sbAz8TJqOebk7/B1NDGtK/y2zX8fWUB6OPmDWfE+TJoXWVr8D3Bz9kvv/iNKf3FOs/nMh9o8UyBSntFbiqSJCsVGUkdJj41TOVFEYSmml34KZMAt7D3LSrkyspsm6+ctABKhwxPhcOBrpO29VujR6dnyaabUk9v+x/syf0hvuH8Vrqaj7EQy9GrrEUHOe3nZO7isV31p00RUKtI9mTIIBnet+l1MMcdsrKcuOUuUL2d7IXBg8VhbxTNdh0ykkBkHhJJA5xRPVR92M4ijiexpmu7KC6MJZW+hS4qBGDRPh8IOh5gA1mz7fce3osx3tVlqaqJnqOVQAl4xNFPTT40ARaAK7tG0YW8f+WR8dPzqzF96HHs5YJJyASxEADckmABXStJWzQ+DV4EHBLlW5bi21oYkATdZ7pgIhmIAYfA9a5moy75WYcmW5P4RZBwOIWyvO3dUx5ZTVOJr60vwWRVWaS5cgEnkJ+FOUlFNsZS4FWdyx/WM1wVebJfyJtIdt8R+3a3mXICyRlIdWVQxdmJjJMgaak11owjCNIzKTlOuzG/ShigmHKBgDcZIE6nK07c+VV4VU38GnFycwVv6FbS4ndmsalvGWHukBFuSxOukET8YqvNHdBpDSV8nV7nAbTPcueJlusbk5reWWU7GJIlj6VTHWTUK+BvDG7ItzAYa2CblsM/JQ5YRlC6gADYAQf8AxZHLmyeaRBqKdRVsndiccXxF6SCS6OY2BZWSPOAi61YlCMtsDJCOSGSSyLl8nTBcqwuPLtO9AFNxrg1u8AzKGKHMhjVTBEg8tCR76AMkMAlqzlsWl8Knu16TuATqNzzpTuvp7LMSi5pTfHkyfEuEG5nF+zduHNbOuomDIAUkAegMRrvWTdkSd2dlQ00nFxcen/18cklcEVDMVuybIVSiNqULBFfMuoAy6wKi3Oub64oko4L+lR75t+PxyN4fhS3bnd4m3IkkKwhQDB8MbalpitGHdzuMGt9tbfaqqfX7+TS8B7HYTOwtKbRiSbbMCdeZJ86upGG2TL/CFRDctYq+yh8nt6E8yDBmDp7qjGpdFk4Sg6kiJes3CCBeua/tQfnFPaQsy/EbDOuHs5iZv3gC5JgAJpvMb6edVye3LB/n/wCjFqob5RiWdjgNiTA1G8BY3Gm2vvmtstVOXwWLTRRPwHBLYYkEyDpIWII1EARGpquUVk5Y1keP6UWV63c7v7NAJAILd6ywf3VaPnWH/wAfp925Qjf7I0rVZK5shW8I4USM3UiNTz0G3pWnY0V+7H5KjiHjlCpgTppmmPfH9elOEeSayU00M9yAqh1xTLIAD3FQaeITodgP5Vujit0jRPWunwl/Ql8QuBrmZdio5zy686jli4vk6PpslPA0vll/xHHBrVuD7UH4DX5mqsa5so0eJrLK/BO4Pc+yHqfxNQn2ZtYv4rKH6QHISyysylXJlWykaRvEc+elZsz4MGV7YWip4Vj3L285VpugS1oq2pCg5rZyEwTr7qyuymOtz/butfkuezZ/ST9xvxWu7n+xHQyfaayaxFJVgSxbqT+dAyRgRBPp+dJCZMpgeTQA6u49aiBLxdwZdYpAuSFNMRUdrG/RL33R/GtWYvvRKPZz/gtxEL33uBGWEtk/tnWRodY/Gl6hnlGoR88snPNHHOO7ot8VxS0ftJcsT7WRbWmoEvcGYiI2B2rFudFUtbgi2441Y32XxneYpIUKFa6ABJ3TNOvXep6ZU5/0K8eolmlKU+zZ8Wu5bfSSB+f5VDWSrEy1mY43xq5Yy2rdk3A6SSCRGug0BrFhhtj+5jy6p4pJorH4tecELEkQFhm105O3pplq9W0KWvzyX0cfsjmfaTFXb99mvMWKnKJ5ZdIjlrWvHHbE24YuMFbtjvBeHZpkj3xVpYQ+JYLI+hmgZ1L6M8VnwbrdJ+yuFVI3KlQ0TvoSflRjwKbuijNl2eSz4vhWuKFtKAAQSv7Q5gmtUobKa5plGDIpboy4tUmM9mcO1nGrmCqL4c5F9lcroQB8WFZ81yyb354/sP6YSjBPw+f9G243xC7bu5EIAyg7A6+ta8OOEttrtszajLkism19JV/VlcnEMVLs7NlEFcgUQoAnMSh1mdq0ZMGOPVf1MWHVZZqpXf4NHwtrhw6G40sVknrMkHYco5VzslbnR2cLbgtxhRcXMdY36en86RYPArvmUadQKQzy+WPbXy1HlNAiHYszfXKQfCx0PTX40DLz6u4BEHWBKtlO+kET0qM47lRbhy+3LdV/ueVwtxFNvK0ac5Egzm0EEnYnyHnMceLYy3Pqfd7XI2yEDUH4VZRlMhj7qobDOcq/WL8npKIKz50t0bKcr25ISL3DuEVRaYMJkbQdRO0RyqWLGoRpM1ZM3uy3f4LTBvLMfMfhWzH0Yc33HluN3LYtZEDIAA4/WgACVaY3nSDt51D2y9SVExboaWGxZiPeSasXRnyfcY/HQr3CTpLE+QHQUtpbjl9SZ4xnE7F5QFxAbxjSVUgRzUjMPfW/DjadsszZuGlFckxwuRWC+AhYbNLQxygsNgCcsDlr7s2R7pUdbQ3iVuqZ6U6wOVQtLs6yXHRoOBt9n/iNUz7OHruMw1x9tbek+3/01j1PSMM1caIOA4TYLK5tqGVgwKyviEGTlgH0IrLbSMvtv4DgJjFH7rfiK7+XnGjoy+1GrDVjKTM/8aRHNu4rrBjNEruY21mBNWLDNq0iU5Yoq939C6wV1Wh1MgyJ8/6ioNNdlUMkciuLJs0iYGgQ4Nx61EEZXG4K5ccl7udc0DK7MPIhVhVbfVmFaYwhHlLn8mbLlzZHtSSj+DSloiQRoNCZPvPM1nfZpSKbtZc/RLvov8a1Zj+4ceznuDwDXrLBQDF8EyQNBbHX1rN6i/4q/Yy6+EpOO0nHgrFfEyrJGo1MiOax/FWN5Ft4Rmjh8sncEw1vDX7TZoBNxmZiAJ7uNeQ9Ku0s73G3DCrSL3i3FrLgKrgw07HoecVDVtTjUTR7cvgi3OJYVmAcqTooJWdSQANfOlip8FX6HJJbuCRdZbSiEJJ5DKFjTUxsJ0rRsiihtV0cnwfArmPxeIS06IwZ38c5TLxEiSN94NWJGxOkXS/RhxHkbPqLh/7alQt4/wD/AM3uW8pxd9AWICpaDO7SQPaYALv51ZjxORVk1ChRdYfh64W7fsYcuqKbZgFJM2xJLMDGvT4Vdp1dlGol1Y9dKkicx01zPcOx6CBVzRSpjnC76HGWUUrKloURoCNdBtrFZsu2kk+R45XkNR2jci8IMeEfnWnTt1FfllOqjF+7JrlJUyGt5dnvZRz0c/gK2zddRORjTfc6NTgMncrlOdcuhiJHpyrkZr3u1R6TTV7UadnML3FgHZcpEMwiehPlVZpoT/jQ/ZPx/wBqAobfjI/ZPx/2oCj3wzi9rvPtTkEaMZKD7zR4fU6eYpXROONyXBrraKwDplZTsykMp/xLpUrsg4yXZ6CdJHpP86CNheVm3JPrQFmF7ZYJhh1uKDCYh5IG2ZVgnpqKz6hOk0ZdWnSaKXCdpriKFuKlwKTEllbkNwYPsjlWeOea8GeGplHwaXgfERctG6JtN7Kr3gymNd2WJ1O4ro6ae+Fst9z3OSYiGSyzp+yIB21zWjvr8K0jJuAxzQVVM+XXRwTrOpmCKTQGe4xJuXF65h8ajXkvxRtpGVxeHvs3itkxpp3N1G/w3ACvLat2PLCuzoz0GZPhWXvAkxPdi3ffwgyEWIEGRJjYchttVOWeO7j/AHN+l0mSC/i/2L2xazDcDkZnlXhNZmzrNJSfk7sVHamkWXBHYXMgaVgkjp5+XKtnpWfNLI4t8HM9Vw4/b31yPdpmI7sg5fa1iQPZ3nly99dzIl5POyXDK+1i7v1i2gYOpQEiFhQp1aQJnVY5GN6rcozbi+q7Kv8AjdnvhbRiz/jrpz5xI0y+xGoVqyFRlMek3GuAnpOv6uh1EGNIg+6teOSikmc7Pe++V+S34LaAtswjNmWYYbQdSoAg67nU1DUSbo0aZfTbdl1WY1BNIKHjy9aTIorOK45bbHMfH+qlsHOZ2BjyjnT2TkrbLVkxw4S5PWFa4Um6uU/qiZYLA9o/tTNSaiuEyq2+WqKbta5+rXR5L/GtTx/cEfuM32TxKpbuBmALXBlkgEnKNp9Kp1uGWTIqXgWZrcrLoOM1tMut0lQR1ALQ2nQE+6qI4IxaTEpLwij48B3otXHyHK7AASCFKz+I0rPngozez8F+njbbPZ4EgCi5i0TPHdjbNO2XxelZdz+DX7UpJ0ViP3F1lQ9+Rp+sQroykwREkT5bRV2N0rM+fJlwx+jye8dxLGXoDKgA2BRRAO+rZzr5RU5Z77ZzFjyS8ED6P75t4vEMQWOWCBqdbwBroYY7qRqm9kLZ1K5xF2SBFiQMrORnMkiBbGs6VrhiUXfZjnlk1xwN8Psk5HAIRA03LntvJnQT4VnWZNGaainb78fAsGNyacV158syPaKzimxl76sjMCtotlUHXJpqRppWGeTJH7GR1cJtraQV7McRu+0Cg/fcAf5Vn8KqazT7Znjgyvs0HZjsp9VuC675nzAeEQoB31Op+VWwxbeWa8GHY7ZpO0n9sv3B+fOunp+o/uynVdZf2j/khWbIJ9hn8p/kK2zuvuo42NK+IX/c1uBkWlGUJ4dulcjL975s9Jp79tWq/BjrnYy2zM5u3JZiTou5M9KrNFijsTZ/vbn+n+VMYh7E2f7y5/o/7aLCyl412ew9hkUvcBYMVcEBljLoIG3kZqLpluJtdFFgLGJg37BKkMR9mQlwgbMyaK/oelQ22a3NXTNNw3tYGTurqsL4QjMF3eNC9qAU1jYEedWY3ckmZ8uBU5RIq9ocRscv+UTvXQengYVNm04YoCsDzbX3gVz5LwWNWR8V2cwVw5nw1onqECn4rBqDimVvHF+Bvh/C7FlntWrYVIVsupEktJ8RPQVJfSuBxxxXFDtzg9hp8AExqvhOm2o6VP3ZIHiizw3B4OZLrjWSNCDzjWakstkHiMjisPmutru35xU2yeKk0x+92bxC7Kr/AHSPwMUlJHqoazDLyRLoa0wR1KtvB00609yCeWFXF2SsEcwOk6nbWvNa/RZ5ZXOKtM0YNTDYrdMlcLxaWbpa4DBBGg13GsdNKu9L02XG25qjJ6lOOSCUeyX2g4wiNZuJ9ohFzNlOoHh5Hn5GK7LjKty8HAyJqLbDB8VwuUd26LO8gW505zAJ86x6mSn9qMW+L6ZBwrfpUzoS2vLWY1roLUY3iS3KzX7sHBKzW2hVbYIyXDcarXntiVi/cUnU6h3OkdQPnW149kVL8Gb31kk8VdE3EXXQ2buYm3eYAAyMpI5ieZ199Ve2pJ88pF8s7hFY1BV8mhtPIHpWYkepoGPZ9vWosgkUWJuuxdjCkyCwhdBoJbQ6Vn/i5FtR0EsGJqTo8cEx8kYcQcqMSRtmzSBPpm+Fbsekljwpz7s5efWwzamUYdUc0GMxeJdg11jOrCTkjeAuwFegjpsSj0crNq5YXbYlzgV6SWgARJk6TtpvUZZMONVaKnqZZfqcWal+0lm0BkS475facqg25AS0e6vOOaU3tXJ0VkTSq2zLcd4u7Ob7BTIyxGmXmNSfP1rNlwNcvhs7Pp2OUk9yr4PL8ctN3ROGSbIAt6mBGo8I3111rL7UlxZ2I4mr+rsuexyPjcVcLMFK2iwgaauoOnXap/p7jSZz9bFQiqNsnZq2urOzH3ChaJPtnM3HO+y2DV+I4uySVU94PCdYW+CNfdXQxP23wLJHfCmbTj1v6uLZsggmZuHxNI2AJ0G589Kx+o6rMklB0n8HS9G0GmnKUsitrqyNhxeu+3cZn0IVyYVdi5HUErA85qOlwuEP1Oqf0rpMl6lrMal+m0aW7y/hF/wBftsQZJ0siTzhCJrVizRzR9yPTOVPG4fS/BdslWkaImISCv3hQ2OiL2j/ALZPuj/q3rbgTqL/ACznaiUU8idW4qv7+CoxSOTIuaHzJ+Sitc6+Dm4r/wDkbDhgHcICS3h3ggn3GuXm+98Hd0/8tc2V/FkuC2LtiS1o58g2uKBDIR1ImPMCq1Rpom4PEJdtrdtnMrgMp8jS6GOMtANGA+k6+yGwUZVfx5Sw8Mymh0Pz0pSLcKvgymGxV2JgueZRlcz/AISTUTTsYr44Oyi6rAgwC6lSpOg1PKeVSg/qTITj9LRMt28qBUuRBkExJB5eJtPcK6vuJnOWNmx7EY98RZd3uC4RedAwXJosaEcyOtcs05Uk+DSG3TKiqxwh3HVbc/5nqUeyvJwmMd0AA0gE5ohWnwmPaUz05VNu3VFajxdknh2MLMUmYBOu4ggb8xrUZxrlE4Sb4ZlLzfan7/51OQQN5aWqzU5HPO1hP1y4T+7HpkX/AHpxVs62lp4xnC4oqK0e3aNPtpoj47Fk6rv56/A1TJNFftokcA4dcv8AeZNSoDQdJkxp5/yqzFNQ7MupajQ9cwRQkOhU+YIn+dW5Y4pQbpdHPnhxyTdChBG1eJcnfB5lyakbzhom1bbqi/hXo8TuCf4O9idwX7GNsX0sX7zW3RnNxzDaKGZjIPPTr+NdHdKeNIj7ajPdRGvYsFouPctAvm7zNbys0yVIVpPw2IqcZ0qpFc8LlLcpM2mEeRp/QOtYejSiVFIkMoxDAUPogZDifGIuvbty7l20gsQZgQeQEbV2MWBbVKXCOHn1D5Uey14Fwm6pS6wKnUtm03kQBvtG9UajPF/SizR6aarJLvzZz3s4qm6yvnINvQIMzEgjTLB5Tv0rbnjeNE5xhKVSNGMRbkjuL5IGne545AHLt+VUKEvDX9CW7GkOYDsHcuBXu3UVSAYQZjB18h+NY5ZVFtI6kJx2ppFV9JPBbWFtWVtT4s+YsZJIyx5Dc1izz3UdX0z6pMy2Fw97LnFte6Jg3HTMAScsCeckDbc1XBcC10pRytJnQOwuHCcRxAVCitYzKCuWR3iiQOhINS/5GXJzp1+5vb66VMxnHuEYxLPFsQbjKmbvAMxCgk3FMAnnEmkuyx/adGxWIuOi9y6qDIYkr0BBnpuNOvlV0ZY425q/wZZrK39Dr5Kt8dhMIhFy/bBOrHMHuMfJFkxPKuJrlq9fOpLZBdLt/wDo2aTFi00eOZPtlh2I4iMT399FKoXRVze0cq6sY2mdq6ODEsUFFeCM25StmqC1YRoZxNrSehBpiaJwKmCQp9akpNeSDhFu2hcyjko91Lc/kFCPweGvDlr6UrJUJbTTWkWIynEeO4fh+ZFAkMSbVsiTnOctHI6z57VzNFpvUMmvaq8fy+q8FufLhhit9/BpMJiUuot22ZV1DKeoImurKLi3F+CpNNWjH/SR2fxOKW0cKqvkLZgSAfFEROh261BqyeOexnO7/YziC6tg2PmpU/gxqOxl6zRfaEw3B8epyi3ibfk+YL89KXJdDbLm/wC7GMUr2yVv2lB6m2NfemUn50rkWOEP+R036MbMYQwpUG6x9llB0XUBiSasjdcmDUKO/wCk15Sp2U0VOPKhyGB8SDbcQxj51JJvlFM5JcMgGyDorqY5GV+Womp2/KK0vhkzAYZlOY7BSBqDMkdPSozlZOEWuTIYpCL8/qg5j89KskEDodpdBVLZoRiPpAwUXEvjZhlb1XUfEH5VKB0NFPhxMytzStifB0kxi6+9UTZGze/R/h8tlrh3doHov+5PwqmRytXO5UaLHa22B1EVl1V+zL9jPjf1IzbcAtfqvdUfsq2nukEj415lZX5NbxYW7lji2X/CbQW2EWYXQSST8TXofT5OWG2ZcyW7gzWLwPjZoyvJ1it0ZNCU+KkrIH1B/rHfXCHXIQEIBVScuqqeenzOtTUydY306NJwa5IAIymNukaRrVfkrnFRlSLfLQV2Jdw+uYUr4Cj1ZsKslEVSdSVUAknck86bnJ8NkI4oxdxSQ6bc70o9k6OTdg7hFy9lMHIvwza/lXU1LeyKMcEtzNJjEeDJdjGwkD8qhiai7ZmzqUltj5NLwufq9qd+7WfcBWHI05to34ItY0n8HP8A6WySlnyZ/wDpqjJ4O56R97PHZThtu/gst0EqbrDwqC3ghwC0+ET+JpY+iHqkJvPx8Gn4EbbY92tuHjDBWIIMHvJjTQHapJ3IzzxyhgSl8+TWlZqZko5H9IXYfEG82Iw9s3UYyQurqY18O5HpNFEoswD8JvAw2HuA9DbcH5ijklZccG7H42+QLeHdR+1cU21HnLRPumlQWdw7KcDGDw62ZzNu55FjvHlsPdTIl0BURji0APLl/ZX4CihHsOOg+FOgPL3JpUMi3aaFZyzt1atLjgz/AKyKWkxrqB8QtdrSzn7FRMU4R9y2arsDcc2GkMEznu82hjmR5E/Oa5+pioyRqg7Rp4rKTCgYuY0DTENFAKBQI9i3SAZxHDbVw5mGoESCQY6ab002iLgn2VmI7L2mbOphupE7fDpViysreFeCPc4LdtgBPHA6w3z0Pxp+4vKK/ZfhjPDOBnvDdvjYyiyD72jT0HvpOdl0IUXrUiZnO2N+2ln7TmwyD94Gfh/Opov06lu4K7ucNcWQAMw+EirPqN6eRGMNmHKNoQYNIscnR0rgbju0CeyAIiq5HJnbk7LPFf2belZdVzhl+xHH9yIE6V5Bs3E3hx8J+8fwFel9L/kmTP8AcPXrKv7QB/H410aKbIN3hIPstHqJ+YoA94Lh5Q5iZ9P50AybTsie5qNDAtTFYxcvRTQM4zwK27XbiISJQzByyFMwSeXlW3Vb3jiod2ZKhuub4NMt15IUNGgg5ipgDxAgiRH4bVy5fqFPbPothHT8zgzdcGSLFoHU5BPIbdOVWpUi9coyf0ncFu3baPZtl8pbMFEsAQIOXcjTlUMibXB0vT8ix5OTmdrBXvZFq7PTI8z6RVG1no45sVXa/ujpf0a8Cv2S968hthlyqraMdQZjkNOdWY4tHE9TzwytKJvqtOQEUCFiiwFAoAUUAegaBnoGgR6zUAGamAk0gPJoGNtbB1IBPWBU1JoVIUCot2As0DCaAEoEFACg0DPQekB6FygBDcoA8F6AGyaYCUxlB2t4E2KtrkIzoSQDsQYkTyOgqUZUaNPlUHyYy3wTEWjD27gHlJA96mr4yR0Y5YPpnn/hdy4fCjs2w0PzMU3JIlKcEuzd9m+FmxYW2/tSSR0kzFZpOzk5pKUrRPxQ8Deh/CqNR/Ll+xVD7kVIavIPs3krh7mCPOvRelv+C/3MmdfUWC100ZxaYxJpCPJNAx2gQUAM37MjSmhNHF8LiDh8U8oxYZlyAeKc2mnurrLmCpmDNjcmazBPjrgizgFTMIz3jHvy6GqJuC+6d/gnjwpdRNzwrDNas27btmZUAY9SBqawTabtG2CpUS6iTsWkS3MUUEWwoAUUCFoAKACgBaACmAs0AE0AE0gCaYxJoEFABQAk0AFAwmgBJoEE0AE0AJNACE0DEoAKBhNABNAWeZoHYUCPN23mBHUEVDJHdFoE6dlQ2BuDTLPprXm8mhyp8KzYskWTeHYUqCWEEnQV2PT8UsWOpfJnzSUnwSzW8oEpiPBNAzzNAD1BEWgAoGNi0ubPlGbbNAzR0nepWwpDwaoDCaAEmgAoGLQAUALNACzSAWaACaAFmmATQATQATQATQATQMJoAJoASaACaAEoAKACaAEmgAmgBJoEJNABNACTQMJoASgQUAFACg0BYs0qCxJpisSaAPJNAHg0AeZpjHqCAtABTAKCQtREJQMWgBaAAUDCgBaACgBaAFNACUALQAUAFAC0AgpDCgApgJQAUAJQAUAFACUAFAhKACgBKBiUCCgAoAKACmAlDIhSGFACUCPJoGeTTA80D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8" name="AutoShape 10" descr="data:image/jpeg;base64,/9j/4AAQSkZJRgABAQAAAQABAAD/2wCEAAkGBxISEhUQEBMVFRUVFRcXFRgVGBcXFhgXFRYXFxcXGBUYHSggGBslHRkVITEhJSkrLi4uGB8zODMsNygtLysBCgoKDg0OGxAQGi0lICUrLS0tLS0tLS0tLS0tLS0tLS0tLS0tLS0tLS0tLS0tLS0tLS0tLS0tLS0tLS0tLS0tLf/AABEIAJEBWwMBEQACEQEDEQH/xAAcAAABBQEBAQAAAAAAAAAAAAAAAQMEBQYHAgj/xABGEAACAQIEAwUEBgcGBQUBAAABAhEAAwQSITEFQVEGEyJhcTKBkaEHFCNyscEkQlJistHwM1OCkqLhFWPC0vEWNEN0wxf/xAAaAQACAwEBAAAAAAAAAAAAAAAAAQIDBAUG/8QAMhEAAgIBBAEDAwIGAgIDAAAAAAECEQMEEiExQQUTUSIyYRRxIzOBkbHRQuEVoVLB8P/aAAwDAQACEQMRAD8A6dVpQFAwpAFMQUBQUhhRYBRYUFFhQUWFBRYUEUWAUrAKACKBi0AJSApON9rMJhW7u9c8e+RFLMOmaNF95FKxpEbhPbjB4i6thC6u/sB1gMYmAQTHPeKLHtLfinFrOHCm82XMYEAk6bnTlTFRF/8AU+D/AL9fg38qAoT/ANU4L+/X4P8A9tAUeW7WYIf/ADg+ivP8NAUOcN7R4a+ciPDcgwyk+nI0WFFvFAgigKEigAigBYpgJFAgigAoASmARQAsUAFACRQFBFFhQsUrAIpgJFABFAwosR5IpgeqQC0hhQAUAFABSAKACgBaACgAoAKACgAoAKACgAoA+e/pAvZ+J4kg6Z1Ag6ELbQfiDUWWLoquGYg2sXhrwk5L1tjGpyhwSPhNAzrGNvLxG+7qH7q0mURE5jJk9P8AxUkVt0WHBezzNZts6WpKg+cHaYXf30CLAdnP3bX+r+VAFD2swi2LeWbedtlXMTHM67UWOhq72eTIptl0aAfEZVvQxK/OgVmr7LcQa7bKXf7S2crTuRyJ+fwpDLqmISgCLxHiFuwneXTCyBoCdTsNKi5KKtleXNHFHdLocwmJW6i3EMqwkHUfI007VkoTU47o9D1MkJTAKACgAoAKQgoGFABTAKACgAoAKAEpgJQIWgAmkMWaQBNABQAUAFABNAgmmMjYniNm3/aXUX7zAfKotpEXNLtjmFxKXFD22DKdipkUJ30CkmrTHqZIqe0fHreDth7gZszZVCxqYnUnQDSrsOF5HSIymooxV76UidLeHE7CWLa+gArZ/wCPdXJlPvrpImXuOcWy973VpQNcohnI3jJmze4a1yoeoenSy+ysjbuuuDS8GdR37eDb4C6720e6nduygskzlJGonnVs0lJpEE+Bvi+K7qxdu/soxHrGnziokjlvAuGrdMsdeZKhvkaY2at+xKXAD30eQtqo/wBMUCstuFcATC2nRGLM8ksdJJEDSkIwlrjeItgWxduLl0ido0jXaiiR6PaLEf31z/NRQx7gfDLmMu5nLd2D9o5kk/ugncmihNmx4lcA8PIaAdI2oIjHAnjEafr2yD5lCpU/AtQM0s0AFAiBxLDWrxFm8fDAaJjUHT1rj+qZcsHHZ0S/T488HCY9gLaIvdWz4UAA1mBG01d6ZlyZMbeT5HLHHGlGHSRJrpEQpiPF1oUnoCfgKaA4/wAI7eY1rtnNcBFy6ispVcsMwBiBI0862y08UrFZ2OsQxKAFpAFABNMBJoAKACgAoAKYCGgAFRGFIYUAFABQAUCCgCv7QNdGHuHD5u8CyuUAtuJgHcxNKXXBDJe112crx3EMSWKXnu5gAWVywImN1O245c6xZMkl+5wsmXP/AMm0Q1WYESSQAIGpOgHrNQim+zPunN0jrHZbgf1W1BM3HhrkeyDGiqOg6863Y4bUd/S4PZhXkuqmaSm7XtYXC3LmJtpcVBKK4B+0IypE7Ekx6TV2Hc5pRITquTj2O4Bew+Ht4q4O7DsAmpLksC4cgewIGnPyrqrUKUvb7Vf/AL9zK4Ut3Rrfo24vfxGJKYi6zhLRdRCgZsyrJygZiATv18hXJzemaTA/cxY6Zqhqcs1tlKzptVEil7Zj9CvfdH8S0AjCdnLwXegZuMLxZcsgNAiScoGu25oEMntfhQxRrniXcaGPgaB0zyvG+G3Xgrbe5EmVXNHU0WFEg4nBD/4Lf+RKHKuwUW+Eejx6yBlVYA2AygfAVHcn5Je3LujP8S4hLE7DzqQkPdm8YrYlFDAnK8geS0AbWgRD4vj1sWmuOwUCBJ6nQUm+A6M+mLss2Zr6gmOc+mhqmTT8i9yI9buqjFrV1WOkwY9AVMfhUotLyPcmaLDXg6q42YTVqYDlAFR2ra79UvDDz3xtkW4gHMek+U1PHW5WFN9HD7fCMWgULYvK6sCDkJggyI0jQ866rcGvwQSZ3vhd9ntW2f28i5x0fKM2nrNcqXZNxaJdRAKACgCgbtngg5Q3djBbK2WRpvG3ntUPcj8lH6jHdWXwM6irC4WgApgFABQB5NACCoEhaACgAoAQsBqdAKAKXiPG8lzu1K+zM6mWmcojTUc/OotlMsnPBdWmkA9RUixdBcuBQWYwACSTsANSaAulZzbC8NXFpjOI3gSPtGsD95UOVo5wMgA6zWaK3XNnPhD3HLI+v8md4WH72yYbS7bO3R1NUxTsxYov3VUfJ26t53RaAIHE+EWsQbZvAsLTFgk+AsRALL+tGsepqcMjhdeROKZk/pOi73OGJIgm6SPTKv8A1Vkza2emknDs5vqGqeKlEpewuGSxjEYEnOrWzMcxI+aioQ9Uy6iahOkjNo9bKeZRa7Oq1rO4U/bD/wBnf+6P4hQM5xwVtPfQhE3H8Z7m5YQqpDsSxbMdFHsgKCSxJgeceoCSLHE4Sxg3V0tI+LILWbRUZLOdie+vaTMEAKdo0A5A7sj8LwKWFLaF3MsYAzE67DRVHQVGc1BXJkseOWWWyKtsXF964lPn/W1cHNqZZ5cXR7DRaLHpY/VzJ9/9EVMNfUhnZYBEgb78tPMVCMakn+TTmnCWOS/D8Gt7K8NB/SXgmSLY/ZjQt6zI9PWvRngin7NWgMaxjU38TP8Amu0DN7QIxH0k4sjuLQ2JZz0OWAB8zWDW5ZQpI5vqGeWNJRMT9YKuGhTJB1HTp0rM9S76MUdbKuUeLmLYuW0E6e6h6t+ET/WNdI6H9GeML4Vrbb2rhUeh8QHuk10NNkc4Wzp6XK8kbZra0GkzvHeLpbvC25M5QVABZjO8KNTyqzHjcuUbMWOKx726GMHxbDXGNvOM4iVJKOJEiUaD8qtlDJFdCjGMn9LLTRfErCOR/nVL5Lfab4aJuFxIcabjQ1GjJlxSxvkfpFQ1iL621LuYA3qUYuTpDSb6OOXuFYg5yLTZWdiMsZfESRsYGlUS0eVPo42bR5vcbUeDrvC3Bs24/YUe8AAj4ir9rjwzrpUqZKoAKACmAUAeTQAgNQJCzQMJoAJoAoO25unCvbsqWZ4DZRJCT4jHPp76hkTceDNqXL23tOXrjHtDQkZeR5Ryg7Vj3SicWGTJGVHZuFtcNm2b0C4UUuBoAxEkVtjdcnfhe1WJxbADEWmsMzKHABK7xIJGvIxHvpyW5UKcd0WiPjcLbtWFsovhBCqPmZ68/fVOWaxQ4Q8cFFbUVbLBOVFEbQAP651jWrbl0To1INdJEQpgFAGF+kMr3trKpz5TmbkUnQesz8a5nqFcfJxvVtvF9mcwV7JdRx+o6tp0Ugn5A1z8Dammvk5OCWycZfk67NejPXrkqO1v/s7/ANz8xQFo5lwdtKAR440txr+H7mRcUMysNAhDL4yfLpzoJIurCLaVrl1yzMc1y458TtzJPToKAKa92ozNASVncmCR6RpWTUaZ52k5Ujp6LWx0sXULl8mtwuFtsQC4klSAGiFyWWYsYMMpa6Qp3gep2foNFGqX/sg/UvUXd/4IHE7ipZZ0dnOZCu8d2VWS2mhzzpPMdaMmk0rj9NJ/v5Etdroyua4/Y2PZU/o6/ef+M0mc9mb7Pn9OI/5+J/G6aYG7pCMv9ImFVsL3h9u265D94ww9CPwFZNYl7dvwY9co+3bOYXH1HlXGVnES4PTgb8jTa5Evg6z2KwyJhLZTXOC7HqxMfKIruaeCjjSR6DSQUcSL2rjSYnj9hTjw9xiLa21zAGJ31JGsROg3mt+nkljfyWZIzlGO1fNkW9x7ChWhVSGJUW0JAUFVUEqPaaQdutWadZm3vIauOJV7L5rl9clgyFQDtIBI8jtUMuJPmJ0NBrXJ+1l78MmcPxOVw3I6H0P8qyuPBs1eLfF/g0VVHBMr2vunvLan2SpMeYOp+EVu0qVM0YUqG+G4hYKt7LCD5dDWlr4JyRJ4DiCl02ZlWk+hHMetZtRFNbivIuLNJWQoJSYUESDUbGRsUO7Uu5CqoksSAAOpJ2qStukJ8EbA461eQXLLrcU81II/2pyi48NCTT5Q+TSGeRUCQsUALFIBQKBGRxPafxOEEQxGbfRTAMf1vWqOHgsWNmfxl5Lo7y7DNMyw1A5Cak8EW+iLwRk7aN52d4mMRZD/AKwOV/URr7wQaz5IbXQpR2stKgRInFWi2T0K/iKz6n+WxrspA4JMf15Vx75JGgwbyin90fLSu5ilugmQHqsA83LgUFmIAAkk6AAbkmkJtJWzmfavjy4q6q2h4Lcw3NiYk+Q0rl6zKp/Sjg6/URy8LpFUbtzKy2bbNI8bKCRAiVzbDeY9Kz48brj+50fSPQJamDy55bI+Plv/AEdLw/ET9SF8akWM3lmVNfmK7WF7oxNDk44m/KRzZ7r3PFcuuxO8kmuioKjy8882+WxMIApiQKzZYpM73puWWTH9XgsWuqq52YQBJPKPOqzoopeK23xKI4u20Rz4EZiHbxZcxWNeschSJLgjWezd0keO3/aMm7RKAknbYxSaJKVM1HDe17Xc1s5FA7sLmcqSVyhApQBjJRSfLTaKq9t/Ju/WQVNR5/f/AKIPE+JXb9ls6ojFw7IHbxd19i1wCIGkHKI2FNYndthPWpwcFHxS/vfwb3so/wCjr95/4jVxzTOcCb9PP/2MR/8ArQM3wakRMt9I12MMq/tXVHwDH8qx65/wqMPqH8uvyZjh3CmbW0beTUZiPF5wQNffWTS48jj9SSKI6V9RfBW9pOHdyVWIDAwYIkxrvvUs2Ko7l4Ks+neP6joP0fXc2Bt/ull/1T+ddDC/oR09K/4aNJVhoMF2ub9NA3myD8GAP41twp7L+Gb9PKO3Y75T6/dFd9UtQv2KnUk9J3nfyFWe7Pu6Llo8K42t21/RV8j1vi9y87uwgKcigcyu5qzOvbxxh5fLKvT8MZ5Z5kuE6RoMXgzagEzmE+/9YVji9xuwZ1mT46L/AANzNbVuo19RoapkqZxc0dmRr8lR2n4e11rQSJGffaPDVmLMsb5DHkUVyZ4zbuG0+jrEjyIkEdQfLoa2x1GOXk2LFOUN6XBZdmVnEMTyQ/iBVWo+0zZejWVjM5AxPavCYVnt4i8qMiC5lM5mUzGQfrmRsNaksU5K0gtGG7T/AEhHGYK93GF+wZu5Z7jxcViMyt3YWIMftH3Vr0+Cpq3yV5JJRLvsF2W+pK9zvu879UMZcoAAkczJ8VQ1Ob3H0PHDaas1lLBagAQwjMsSJGs0AehQAzjb2S27/sozfAE1KPLQLs5nwTIbyC7BSTmzGAfCTqZ01iujltQdGh9Fz2m4fau3beHwmQxPeG3qABlMsR6kCsmPPKGJzyLnx+StzcFbJnZO13GIu4cElWtrcE7+E5Tt6/KqIZ3nxqclzdFam5xt9mtoEQ8c6sRbOvM/l/XlXN12akoIBi5gVykgmeU1hxxlLlCc6F4fi1S2xuMFW2SSWIACnWSTtzrq6Sf0V8EuynxP0hYBTlF1njmiMR8SBNarHtZl+0/a9cWwsWGItAAmQVLn06Dp116Vk1M5JcdHL9ReVKq+n/JK4NwK0i95iyBLBRbzQ0tqM5B8GkmNPOssMM5+Ceg9Nt+5m8c1/v8A0XVxsDhrbG2LbABmCq2cM2TvIBJIkqAZPUVbHS5b29HoMmtlPlsn8Bthrb4cgFReu2yP3GYuB/lcVq07ew5EI8Sg/llon0f4PcC4PIPp8xPzrZ70jI/S8Ld8kfi/YmxkiwvdsNm1afJp3FQlJvs2YcEMK2wRzHtLwi4blrC3Li2mYsQMrZXKidMo5CTJpF6PGFw692lkYlWN1JsKUcDwk6g5fDqp36Uh2SeJE2QzvcyqCiMSl0BWuyAwYrDjXXKTTAbtcMlyRdt5kto32VorC3IIkR4swPuigLKXil7uMkEFitxVUAgC33hAOvOViKTGjX/R92r73Ph3QLk8YZcxnMTIIjSNNZoTIyj8EnhVp1xmcqwU37xkgxDd5BnprTEbdbvQ0hcmQ+kl5SwsxNxtTsPDEn41k1StxVXz18mHXK1FP5KG3we6LinDN/ZMFBuNK3CWVcwVWYBSHHTQ9arh6lgxQcdRH7vCXMV+bSNP6adp4n18+Sx4rbbEfVxda2FZwclrMcwzMuYOzTlgNsvMdQaz5tbBRyxxwfEe3489L/Ze9NLPtU2qvx/s1nDcCuHTJZ8KTOXU6+p1ryuD1rVRmvqvnrg660OGMdsYjK9rLQOW4lxNd4lfiP5V7yORNJs5Tx/BW8YvWXunECHCooUBgCSW1XyOx2rZhypR22TdqK29qxmyM5VBh7qqQBncBTJ2gbGdOe5rQ6S8BDNlUrcmRLmDWzc7sbAz8TJqOebk7/B1NDGtK/y2zX8fWUB6OPmDWfE+TJoXWVr8D3Bz9kvv/iNKf3FOs/nMh9o8UyBSntFbiqSJCsVGUkdJj41TOVFEYSmml34KZMAt7D3LSrkyspsm6+ctABKhwxPhcOBrpO29VujR6dnyaabUk9v+x/syf0hvuH8Vrqaj7EQy9GrrEUHOe3nZO7isV31p00RUKtI9mTIIBnet+l1MMcdsrKcuOUuUL2d7IXBg8VhbxTNdh0ykkBkHhJJA5xRPVR92M4ijiexpmu7KC6MJZW+hS4qBGDRPh8IOh5gA1mz7fce3osx3tVlqaqJnqOVQAl4xNFPTT40ARaAK7tG0YW8f+WR8dPzqzF96HHs5YJJyASxEADckmABXStJWzQ+DV4EHBLlW5bi21oYkATdZ7pgIhmIAYfA9a5moy75WYcmW5P4RZBwOIWyvO3dUx5ZTVOJr60vwWRVWaS5cgEnkJ+FOUlFNsZS4FWdyx/WM1wVebJfyJtIdt8R+3a3mXICyRlIdWVQxdmJjJMgaak11owjCNIzKTlOuzG/ShigmHKBgDcZIE6nK07c+VV4VU38GnFycwVv6FbS4ndmsalvGWHukBFuSxOukET8YqvNHdBpDSV8nV7nAbTPcueJlusbk5reWWU7GJIlj6VTHWTUK+BvDG7ItzAYa2CblsM/JQ5YRlC6gADYAQf8AxZHLmyeaRBqKdRVsndiccXxF6SCS6OY2BZWSPOAi61YlCMtsDJCOSGSSyLl8nTBcqwuPLtO9AFNxrg1u8AzKGKHMhjVTBEg8tCR76AMkMAlqzlsWl8Knu16TuATqNzzpTuvp7LMSi5pTfHkyfEuEG5nF+zduHNbOuomDIAUkAegMRrvWTdkSd2dlQ00nFxcen/18cklcEVDMVuybIVSiNqULBFfMuoAy6wKi3Oub64oko4L+lR75t+PxyN4fhS3bnd4m3IkkKwhQDB8MbalpitGHdzuMGt9tbfaqqfX7+TS8B7HYTOwtKbRiSbbMCdeZJ86upGG2TL/CFRDctYq+yh8nt6E8yDBmDp7qjGpdFk4Sg6kiJes3CCBeua/tQfnFPaQsy/EbDOuHs5iZv3gC5JgAJpvMb6edVye3LB/n/wCjFqob5RiWdjgNiTA1G8BY3Gm2vvmtstVOXwWLTRRPwHBLYYkEyDpIWII1EARGpquUVk5Y1keP6UWV63c7v7NAJAILd6ywf3VaPnWH/wAfp925Qjf7I0rVZK5shW8I4USM3UiNTz0G3pWnY0V+7H5KjiHjlCpgTppmmPfH9elOEeSayU00M9yAqh1xTLIAD3FQaeITodgP5Vujit0jRPWunwl/Ql8QuBrmZdio5zy686jli4vk6PpslPA0vll/xHHBrVuD7UH4DX5mqsa5so0eJrLK/BO4Pc+yHqfxNQn2ZtYv4rKH6QHISyysylXJlWykaRvEc+elZsz4MGV7YWip4Vj3L285VpugS1oq2pCg5rZyEwTr7qyuymOtz/butfkuezZ/ST9xvxWu7n+xHQyfaayaxFJVgSxbqT+dAyRgRBPp+dJCZMpgeTQA6u49aiBLxdwZdYpAuSFNMRUdrG/RL33R/GtWYvvRKPZz/gtxEL33uBGWEtk/tnWRodY/Gl6hnlGoR88snPNHHOO7ot8VxS0ftJcsT7WRbWmoEvcGYiI2B2rFudFUtbgi2441Y32XxneYpIUKFa6ABJ3TNOvXep6ZU5/0K8eolmlKU+zZ8Wu5bfSSB+f5VDWSrEy1mY43xq5Yy2rdk3A6SSCRGug0BrFhhtj+5jy6p4pJorH4tecELEkQFhm105O3pplq9W0KWvzyX0cfsjmfaTFXb99mvMWKnKJ5ZdIjlrWvHHbE24YuMFbtjvBeHZpkj3xVpYQ+JYLI+hmgZ1L6M8VnwbrdJ+yuFVI3KlQ0TvoSflRjwKbuijNl2eSz4vhWuKFtKAAQSv7Q5gmtUobKa5plGDIpboy4tUmM9mcO1nGrmCqL4c5F9lcroQB8WFZ81yyb354/sP6YSjBPw+f9G243xC7bu5EIAyg7A6+ta8OOEttrtszajLkism19JV/VlcnEMVLs7NlEFcgUQoAnMSh1mdq0ZMGOPVf1MWHVZZqpXf4NHwtrhw6G40sVknrMkHYco5VzslbnR2cLbgtxhRcXMdY36en86RYPArvmUadQKQzy+WPbXy1HlNAiHYszfXKQfCx0PTX40DLz6u4BEHWBKtlO+kET0qM47lRbhy+3LdV/ueVwtxFNvK0ac5Egzm0EEnYnyHnMceLYy3Pqfd7XI2yEDUH4VZRlMhj7qobDOcq/WL8npKIKz50t0bKcr25ISL3DuEVRaYMJkbQdRO0RyqWLGoRpM1ZM3uy3f4LTBvLMfMfhWzH0Yc33HluN3LYtZEDIAA4/WgACVaY3nSDt51D2y9SVExboaWGxZiPeSasXRnyfcY/HQr3CTpLE+QHQUtpbjl9SZ4xnE7F5QFxAbxjSVUgRzUjMPfW/DjadsszZuGlFckxwuRWC+AhYbNLQxygsNgCcsDlr7s2R7pUdbQ3iVuqZ6U6wOVQtLs6yXHRoOBt9n/iNUz7OHruMw1x9tbek+3/01j1PSMM1caIOA4TYLK5tqGVgwKyviEGTlgH0IrLbSMvtv4DgJjFH7rfiK7+XnGjoy+1GrDVjKTM/8aRHNu4rrBjNEruY21mBNWLDNq0iU5Yoq939C6wV1Wh1MgyJ8/6ioNNdlUMkciuLJs0iYGgQ4Nx61EEZXG4K5ccl7udc0DK7MPIhVhVbfVmFaYwhHlLn8mbLlzZHtSSj+DSloiQRoNCZPvPM1nfZpSKbtZc/RLvov8a1Zj+4ceznuDwDXrLBQDF8EyQNBbHX1rN6i/4q/Yy6+EpOO0nHgrFfEyrJGo1MiOax/FWN5Ft4Rmjh8sncEw1vDX7TZoBNxmZiAJ7uNeQ9Ku0s73G3DCrSL3i3FrLgKrgw07HoecVDVtTjUTR7cvgi3OJYVmAcqTooJWdSQANfOlip8FX6HJJbuCRdZbSiEJJ5DKFjTUxsJ0rRsiihtV0cnwfArmPxeIS06IwZ38c5TLxEiSN94NWJGxOkXS/RhxHkbPqLh/7alQt4/wD/AM3uW8pxd9AWICpaDO7SQPaYALv51ZjxORVk1ChRdYfh64W7fsYcuqKbZgFJM2xJLMDGvT4Vdp1dlGol1Y9dKkicx01zPcOx6CBVzRSpjnC76HGWUUrKloURoCNdBtrFZsu2kk+R45XkNR2jci8IMeEfnWnTt1FfllOqjF+7JrlJUyGt5dnvZRz0c/gK2zddRORjTfc6NTgMncrlOdcuhiJHpyrkZr3u1R6TTV7UadnML3FgHZcpEMwiehPlVZpoT/jQ/ZPx/wBqAobfjI/ZPx/2oCj3wzi9rvPtTkEaMZKD7zR4fU6eYpXROONyXBrraKwDplZTsykMp/xLpUrsg4yXZ6CdJHpP86CNheVm3JPrQFmF7ZYJhh1uKDCYh5IG2ZVgnpqKz6hOk0ZdWnSaKXCdpriKFuKlwKTEllbkNwYPsjlWeOea8GeGplHwaXgfERctG6JtN7Kr3gymNd2WJ1O4ro6ae+Fst9z3OSYiGSyzp+yIB21zWjvr8K0jJuAxzQVVM+XXRwTrOpmCKTQGe4xJuXF65h8ajXkvxRtpGVxeHvs3itkxpp3N1G/w3ACvLat2PLCuzoz0GZPhWXvAkxPdi3ffwgyEWIEGRJjYchttVOWeO7j/AHN+l0mSC/i/2L2xazDcDkZnlXhNZmzrNJSfk7sVHamkWXBHYXMgaVgkjp5+XKtnpWfNLI4t8HM9Vw4/b31yPdpmI7sg5fa1iQPZ3nly99dzIl5POyXDK+1i7v1i2gYOpQEiFhQp1aQJnVY5GN6rcozbi+q7Kv8AjdnvhbRiz/jrpz5xI0y+xGoVqyFRlMek3GuAnpOv6uh1EGNIg+6teOSikmc7Pe++V+S34LaAtswjNmWYYbQdSoAg67nU1DUSbo0aZfTbdl1WY1BNIKHjy9aTIorOK45bbHMfH+qlsHOZ2BjyjnT2TkrbLVkxw4S5PWFa4Um6uU/qiZYLA9o/tTNSaiuEyq2+WqKbta5+rXR5L/GtTx/cEfuM32TxKpbuBmALXBlkgEnKNp9Kp1uGWTIqXgWZrcrLoOM1tMut0lQR1ALQ2nQE+6qI4IxaTEpLwij48B3otXHyHK7AASCFKz+I0rPngozez8F+njbbPZ4EgCi5i0TPHdjbNO2XxelZdz+DX7UpJ0ViP3F1lQ9+Rp+sQroykwREkT5bRV2N0rM+fJlwx+jye8dxLGXoDKgA2BRRAO+rZzr5RU5Z77ZzFjyS8ED6P75t4vEMQWOWCBqdbwBroYY7qRqm9kLZ1K5xF2SBFiQMrORnMkiBbGs6VrhiUXfZjnlk1xwN8Psk5HAIRA03LntvJnQT4VnWZNGaainb78fAsGNyacV158syPaKzimxl76sjMCtotlUHXJpqRppWGeTJH7GR1cJtraQV7McRu+0Cg/fcAf5Vn8KqazT7Znjgyvs0HZjsp9VuC675nzAeEQoB31Op+VWwxbeWa8GHY7ZpO0n9sv3B+fOunp+o/uynVdZf2j/khWbIJ9hn8p/kK2zuvuo42NK+IX/c1uBkWlGUJ4dulcjL975s9Jp79tWq/BjrnYy2zM5u3JZiTou5M9KrNFijsTZ/vbn+n+VMYh7E2f7y5/o/7aLCyl412ew9hkUvcBYMVcEBljLoIG3kZqLpluJtdFFgLGJg37BKkMR9mQlwgbMyaK/oelQ22a3NXTNNw3tYGTurqsL4QjMF3eNC9qAU1jYEedWY3ckmZ8uBU5RIq9ocRscv+UTvXQengYVNm04YoCsDzbX3gVz5LwWNWR8V2cwVw5nw1onqECn4rBqDimVvHF+Bvh/C7FlntWrYVIVsupEktJ8RPQVJfSuBxxxXFDtzg9hp8AExqvhOm2o6VP3ZIHiizw3B4OZLrjWSNCDzjWakstkHiMjisPmutru35xU2yeKk0x+92bxC7Kr/AHSPwMUlJHqoazDLyRLoa0wR1KtvB00609yCeWFXF2SsEcwOk6nbWvNa/RZ5ZXOKtM0YNTDYrdMlcLxaWbpa4DBBGg13GsdNKu9L02XG25qjJ6lOOSCUeyX2g4wiNZuJ9ohFzNlOoHh5Hn5GK7LjKty8HAyJqLbDB8VwuUd26LO8gW505zAJ86x6mSn9qMW+L6ZBwrfpUzoS2vLWY1roLUY3iS3KzX7sHBKzW2hVbYIyXDcarXntiVi/cUnU6h3OkdQPnW149kVL8Gb31kk8VdE3EXXQ2buYm3eYAAyMpI5ieZ199Ve2pJ88pF8s7hFY1BV8mhtPIHpWYkepoGPZ9vWosgkUWJuuxdjCkyCwhdBoJbQ6Vn/i5FtR0EsGJqTo8cEx8kYcQcqMSRtmzSBPpm+Fbsekljwpz7s5efWwzamUYdUc0GMxeJdg11jOrCTkjeAuwFegjpsSj0crNq5YXbYlzgV6SWgARJk6TtpvUZZMONVaKnqZZfqcWal+0lm0BkS475facqg25AS0e6vOOaU3tXJ0VkTSq2zLcd4u7Ob7BTIyxGmXmNSfP1rNlwNcvhs7Pp2OUk9yr4PL8ctN3ROGSbIAt6mBGo8I3111rL7UlxZ2I4mr+rsuexyPjcVcLMFK2iwgaauoOnXap/p7jSZz9bFQiqNsnZq2urOzH3ChaJPtnM3HO+y2DV+I4uySVU94PCdYW+CNfdXQxP23wLJHfCmbTj1v6uLZsggmZuHxNI2AJ0G589Kx+o6rMklB0n8HS9G0GmnKUsitrqyNhxeu+3cZn0IVyYVdi5HUErA85qOlwuEP1Oqf0rpMl6lrMal+m0aW7y/hF/wBftsQZJ0siTzhCJrVizRzR9yPTOVPG4fS/BdslWkaImISCv3hQ2OiL2j/ALZPuj/q3rbgTqL/ACznaiUU8idW4qv7+CoxSOTIuaHzJ+Sitc6+Dm4r/wDkbDhgHcICS3h3ggn3GuXm+98Hd0/8tc2V/FkuC2LtiS1o58g2uKBDIR1ImPMCq1Rpom4PEJdtrdtnMrgMp8jS6GOMtANGA+k6+yGwUZVfx5Sw8Mymh0Pz0pSLcKvgymGxV2JgueZRlcz/AISTUTTsYr44Oyi6rAgwC6lSpOg1PKeVSg/qTITj9LRMt28qBUuRBkExJB5eJtPcK6vuJnOWNmx7EY98RZd3uC4RedAwXJosaEcyOtcs05Uk+DSG3TKiqxwh3HVbc/5nqUeyvJwmMd0AA0gE5ohWnwmPaUz05VNu3VFajxdknh2MLMUmYBOu4ggb8xrUZxrlE4Sb4ZlLzfan7/51OQQN5aWqzU5HPO1hP1y4T+7HpkX/AHpxVs62lp4xnC4oqK0e3aNPtpoj47Fk6rv56/A1TJNFftokcA4dcv8AeZNSoDQdJkxp5/yqzFNQ7MupajQ9cwRQkOhU+YIn+dW5Y4pQbpdHPnhxyTdChBG1eJcnfB5lyakbzhom1bbqi/hXo8TuCf4O9idwX7GNsX0sX7zW3RnNxzDaKGZjIPPTr+NdHdKeNIj7ajPdRGvYsFouPctAvm7zNbys0yVIVpPw2IqcZ0qpFc8LlLcpM2mEeRp/QOtYejSiVFIkMoxDAUPogZDifGIuvbty7l20gsQZgQeQEbV2MWBbVKXCOHn1D5Uey14Fwm6pS6wKnUtm03kQBvtG9UajPF/SizR6aarJLvzZz3s4qm6yvnINvQIMzEgjTLB5Tv0rbnjeNE5xhKVSNGMRbkjuL5IGne545AHLt+VUKEvDX9CW7GkOYDsHcuBXu3UVSAYQZjB18h+NY5ZVFtI6kJx2ppFV9JPBbWFtWVtT4s+YsZJIyx5Dc1izz3UdX0z6pMy2Fw97LnFte6Jg3HTMAScsCeckDbc1XBcC10pRytJnQOwuHCcRxAVCitYzKCuWR3iiQOhINS/5GXJzp1+5vb66VMxnHuEYxLPFsQbjKmbvAMxCgk3FMAnnEmkuyx/adGxWIuOi9y6qDIYkr0BBnpuNOvlV0ZY425q/wZZrK39Dr5Kt8dhMIhFy/bBOrHMHuMfJFkxPKuJrlq9fOpLZBdLt/wDo2aTFi00eOZPtlh2I4iMT399FKoXRVze0cq6sY2mdq6ODEsUFFeCM25StmqC1YRoZxNrSehBpiaJwKmCQp9akpNeSDhFu2hcyjko91Lc/kFCPweGvDlr6UrJUJbTTWkWIynEeO4fh+ZFAkMSbVsiTnOctHI6z57VzNFpvUMmvaq8fy+q8FufLhhit9/BpMJiUuot22ZV1DKeoImurKLi3F+CpNNWjH/SR2fxOKW0cKqvkLZgSAfFEROh261BqyeOexnO7/YziC6tg2PmpU/gxqOxl6zRfaEw3B8epyi3ibfk+YL89KXJdDbLm/wC7GMUr2yVv2lB6m2NfemUn50rkWOEP+R036MbMYQwpUG6x9llB0XUBiSasjdcmDUKO/wCk15Sp2U0VOPKhyGB8SDbcQxj51JJvlFM5JcMgGyDorqY5GV+Womp2/KK0vhkzAYZlOY7BSBqDMkdPSozlZOEWuTIYpCL8/qg5j89KskEDodpdBVLZoRiPpAwUXEvjZhlb1XUfEH5VKB0NFPhxMytzStifB0kxi6+9UTZGze/R/h8tlrh3doHov+5PwqmRytXO5UaLHa22B1EVl1V+zL9jPjf1IzbcAtfqvdUfsq2nukEj415lZX5NbxYW7lji2X/CbQW2EWYXQSST8TXofT5OWG2ZcyW7gzWLwPjZoyvJ1it0ZNCU+KkrIH1B/rHfXCHXIQEIBVScuqqeenzOtTUydY306NJwa5IAIymNukaRrVfkrnFRlSLfLQV2Jdw+uYUr4Cj1ZsKslEVSdSVUAknck86bnJ8NkI4oxdxSQ6bc70o9k6OTdg7hFy9lMHIvwza/lXU1LeyKMcEtzNJjEeDJdjGwkD8qhiai7ZmzqUltj5NLwufq9qd+7WfcBWHI05to34ItY0n8HP8A6WySlnyZ/wDpqjJ4O56R97PHZThtu/gst0EqbrDwqC3ghwC0+ET+JpY+iHqkJvPx8Gn4EbbY92tuHjDBWIIMHvJjTQHapJ3IzzxyhgSl8+TWlZqZko5H9IXYfEG82Iw9s3UYyQurqY18O5HpNFEoswD8JvAw2HuA9DbcH5ijklZccG7H42+QLeHdR+1cU21HnLRPumlQWdw7KcDGDw62ZzNu55FjvHlsPdTIl0BURji0APLl/ZX4CihHsOOg+FOgPL3JpUMi3aaFZyzt1atLjgz/AKyKWkxrqB8QtdrSzn7FRMU4R9y2arsDcc2GkMEznu82hjmR5E/Oa5+pioyRqg7Rp4rKTCgYuY0DTENFAKBQI9i3SAZxHDbVw5mGoESCQY6ab002iLgn2VmI7L2mbOphupE7fDpViysreFeCPc4LdtgBPHA6w3z0Pxp+4vKK/ZfhjPDOBnvDdvjYyiyD72jT0HvpOdl0IUXrUiZnO2N+2ln7TmwyD94Gfh/Opov06lu4K7ucNcWQAMw+EirPqN6eRGMNmHKNoQYNIscnR0rgbju0CeyAIiq5HJnbk7LPFf2belZdVzhl+xHH9yIE6V5Bs3E3hx8J+8fwFel9L/kmTP8AcPXrKv7QB/H410aKbIN3hIPstHqJ+YoA94Lh5Q5iZ9P50AybTsie5qNDAtTFYxcvRTQM4zwK27XbiISJQzByyFMwSeXlW3Vb3jiod2ZKhuub4NMt15IUNGgg5ipgDxAgiRH4bVy5fqFPbPothHT8zgzdcGSLFoHU5BPIbdOVWpUi9coyf0ncFu3baPZtl8pbMFEsAQIOXcjTlUMibXB0vT8ix5OTmdrBXvZFq7PTI8z6RVG1no45sVXa/ujpf0a8Cv2S968hthlyqraMdQZjkNOdWY4tHE9TzwytKJvqtOQEUCFiiwFAoAUUAegaBnoGgR6zUAGamAk0gPJoGNtbB1IBPWBU1JoVIUCot2As0DCaAEoEFACg0DPQekB6FygBDcoA8F6AGyaYCUxlB2t4E2KtrkIzoSQDsQYkTyOgqUZUaNPlUHyYy3wTEWjD27gHlJA96mr4yR0Y5YPpnn/hdy4fCjs2w0PzMU3JIlKcEuzd9m+FmxYW2/tSSR0kzFZpOzk5pKUrRPxQ8Deh/CqNR/Ll+xVD7kVIavIPs3krh7mCPOvRelv+C/3MmdfUWC100ZxaYxJpCPJNAx2gQUAM37MjSmhNHF8LiDh8U8oxYZlyAeKc2mnurrLmCpmDNjcmazBPjrgizgFTMIz3jHvy6GqJuC+6d/gnjwpdRNzwrDNas27btmZUAY9SBqawTabtG2CpUS6iTsWkS3MUUEWwoAUUCFoAKACgBaACmAs0AE0AE0gCaYxJoEFABQAk0AFAwmgBJoEE0AE0AJNACE0DEoAKBhNABNAWeZoHYUCPN23mBHUEVDJHdFoE6dlQ2BuDTLPprXm8mhyp8KzYskWTeHYUqCWEEnQV2PT8UsWOpfJnzSUnwSzW8oEpiPBNAzzNAD1BEWgAoGNi0ubPlGbbNAzR0nepWwpDwaoDCaAEmgAoGLQAUALNACzSAWaACaAFmmATQATQATQATQATQMJoAJoASaACaAEoAKACaAEmgAmgBJoEJNABNACTQMJoASgQUAFACg0BYs0qCxJpisSaAPJNAHg0AeZpjHqCAtABTAKCQtREJQMWgBaAAUDCgBaACgBaAFNACUALQAUAFAC0AgpDCgApgJQAUAJQAUAFACUAFAhKACgBKBiUCCgAoAKACmAlDIhSGFACUCPJoGeTTA80D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3796" name="Picture 4" descr="Cleaning fluid damage to a stainless steel sink unit."/>
          <p:cNvPicPr>
            <a:picLocks noChangeAspect="1" noChangeArrowheads="1"/>
          </p:cNvPicPr>
          <p:nvPr/>
        </p:nvPicPr>
        <p:blipFill>
          <a:blip r:embed="rId2" cstate="print">
            <a:grayscl/>
          </a:blip>
          <a:srcRect/>
          <a:stretch>
            <a:fillRect/>
          </a:stretch>
        </p:blipFill>
        <p:spPr bwMode="auto">
          <a:xfrm>
            <a:off x="5292080" y="3745074"/>
            <a:ext cx="3755926" cy="2466763"/>
          </a:xfrm>
          <a:prstGeom prst="rect">
            <a:avLst/>
          </a:prstGeom>
          <a:noFill/>
        </p:spPr>
      </p:pic>
      <p:pic>
        <p:nvPicPr>
          <p:cNvPr id="39" name="Picture 2"/>
          <p:cNvPicPr>
            <a:picLocks noChangeAspect="1" noChangeArrowheads="1"/>
          </p:cNvPicPr>
          <p:nvPr/>
        </p:nvPicPr>
        <p:blipFill>
          <a:blip r:embed="rId3" cstate="print">
            <a:grayscl/>
          </a:blip>
          <a:srcRect/>
          <a:stretch>
            <a:fillRect/>
          </a:stretch>
        </p:blipFill>
        <p:spPr bwMode="auto">
          <a:xfrm>
            <a:off x="5847276" y="1268760"/>
            <a:ext cx="3250984" cy="2448272"/>
          </a:xfrm>
          <a:prstGeom prst="rect">
            <a:avLst/>
          </a:prstGeom>
          <a:noFill/>
          <a:ln w="9525">
            <a:noFill/>
            <a:miter lim="800000"/>
            <a:headEnd/>
            <a:tailEnd/>
          </a:ln>
        </p:spPr>
      </p:pic>
      <p:sp>
        <p:nvSpPr>
          <p:cNvPr id="32" name="Abgerundetes Rechteck 31"/>
          <p:cNvSpPr/>
          <p:nvPr/>
        </p:nvSpPr>
        <p:spPr>
          <a:xfrm>
            <a:off x="179512" y="3708648"/>
            <a:ext cx="8928992" cy="2600672"/>
          </a:xfrm>
          <a:prstGeom prst="roundRect">
            <a:avLst>
              <a:gd name="adj" fmla="val 4345"/>
            </a:avLst>
          </a:prstGeom>
          <a:solidFill>
            <a:srgbClr val="F6E7E6"/>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feld 33"/>
          <p:cNvSpPr txBox="1"/>
          <p:nvPr/>
        </p:nvSpPr>
        <p:spPr>
          <a:xfrm>
            <a:off x="2555776" y="3717032"/>
            <a:ext cx="3384376" cy="1384995"/>
          </a:xfrm>
          <a:prstGeom prst="rect">
            <a:avLst/>
          </a:prstGeom>
          <a:noFill/>
        </p:spPr>
        <p:txBody>
          <a:bodyPr wrap="square" rtlCol="0">
            <a:spAutoFit/>
          </a:bodyPr>
          <a:lstStyle/>
          <a:p>
            <a:pPr algn="r"/>
            <a:r>
              <a:rPr lang="mn-MN" sz="2800" b="1" dirty="0" smtClean="0"/>
              <a:t>Буруу цэвэрлэснээс болж гэмтсэн арьсан бүтээгдэхүүн</a:t>
            </a:r>
            <a:r>
              <a:rPr lang="de-DE" b="1" dirty="0" smtClean="0">
                <a:solidFill>
                  <a:srgbClr val="9E0000"/>
                </a:solidFill>
              </a:rPr>
              <a:t>)</a:t>
            </a:r>
            <a:r>
              <a:rPr lang="mn-MN" b="1" dirty="0" smtClean="0">
                <a:solidFill>
                  <a:srgbClr val="9E0000"/>
                </a:solidFill>
              </a:rPr>
              <a:t> </a:t>
            </a:r>
            <a:endParaRPr lang="en-US" b="1" dirty="0">
              <a:solidFill>
                <a:srgbClr val="9E0000"/>
              </a:solidFill>
            </a:endParaRPr>
          </a:p>
        </p:txBody>
      </p:sp>
      <p:pic>
        <p:nvPicPr>
          <p:cNvPr id="2050" name="Picture 2"/>
          <p:cNvPicPr>
            <a:picLocks noChangeAspect="1" noChangeArrowheads="1"/>
          </p:cNvPicPr>
          <p:nvPr/>
        </p:nvPicPr>
        <p:blipFill>
          <a:blip r:embed="rId4" cstate="print"/>
          <a:srcRect/>
          <a:stretch>
            <a:fillRect/>
          </a:stretch>
        </p:blipFill>
        <p:spPr bwMode="auto">
          <a:xfrm>
            <a:off x="6012160" y="4005064"/>
            <a:ext cx="3038475" cy="2038350"/>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251520" y="3933056"/>
            <a:ext cx="2247900" cy="2247900"/>
          </a:xfrm>
          <a:prstGeom prst="rect">
            <a:avLst/>
          </a:prstGeom>
          <a:noFill/>
          <a:ln w="9525">
            <a:noFill/>
            <a:miter lim="800000"/>
            <a:headEnd/>
            <a:tailEnd/>
          </a:ln>
        </p:spPr>
      </p:pic>
    </p:spTree>
    <p:extLst>
      <p:ext uri="{BB962C8B-B14F-4D97-AF65-F5344CB8AC3E}">
        <p14:creationId xmlns:p14="http://schemas.microsoft.com/office/powerpoint/2010/main" xmlns="" val="11637656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bgerundetes Rechteck 18"/>
          <p:cNvSpPr/>
          <p:nvPr/>
        </p:nvSpPr>
        <p:spPr>
          <a:xfrm>
            <a:off x="971601" y="5711319"/>
            <a:ext cx="6696741" cy="504056"/>
          </a:xfrm>
          <a:prstGeom prst="roundRect">
            <a:avLst/>
          </a:prstGeom>
          <a:solidFill>
            <a:srgbClr val="F6E7E6"/>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bgerundetes Rechteck 24"/>
          <p:cNvSpPr/>
          <p:nvPr/>
        </p:nvSpPr>
        <p:spPr>
          <a:xfrm>
            <a:off x="971601" y="4928083"/>
            <a:ext cx="6696742" cy="792088"/>
          </a:xfrm>
          <a:prstGeom prst="roundRect">
            <a:avLst/>
          </a:prstGeom>
          <a:solidFill>
            <a:srgbClr val="F6E7E6"/>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bgerundetes Rechteck 25"/>
          <p:cNvSpPr/>
          <p:nvPr/>
        </p:nvSpPr>
        <p:spPr>
          <a:xfrm>
            <a:off x="971600" y="2119771"/>
            <a:ext cx="6696744" cy="1368152"/>
          </a:xfrm>
          <a:prstGeom prst="roundRect">
            <a:avLst/>
          </a:prstGeom>
          <a:solidFill>
            <a:srgbClr val="F6E7E6"/>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bgerundetes Rechteck 26"/>
          <p:cNvSpPr/>
          <p:nvPr/>
        </p:nvSpPr>
        <p:spPr>
          <a:xfrm>
            <a:off x="971600" y="4352019"/>
            <a:ext cx="6696743" cy="576064"/>
          </a:xfrm>
          <a:prstGeom prst="roundRect">
            <a:avLst/>
          </a:prstGeom>
          <a:solidFill>
            <a:srgbClr val="F6E7E6"/>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bgerundetes Rechteck 27"/>
          <p:cNvSpPr/>
          <p:nvPr/>
        </p:nvSpPr>
        <p:spPr>
          <a:xfrm>
            <a:off x="971600" y="3487923"/>
            <a:ext cx="6696744" cy="864096"/>
          </a:xfrm>
          <a:prstGeom prst="roundRect">
            <a:avLst/>
          </a:prstGeom>
          <a:solidFill>
            <a:srgbClr val="F6E7E6"/>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bgerundetes Rechteck 28"/>
          <p:cNvSpPr/>
          <p:nvPr/>
        </p:nvSpPr>
        <p:spPr>
          <a:xfrm>
            <a:off x="971600" y="1253951"/>
            <a:ext cx="6696744" cy="864096"/>
          </a:xfrm>
          <a:prstGeom prst="roundRect">
            <a:avLst/>
          </a:prstGeom>
          <a:solidFill>
            <a:srgbClr val="F6E7E6"/>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AutoShape 2" descr="Bildergebnis für dirty medical instrum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4" name="AutoShape 4" descr="Bildergebnis für dirty medical instrum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 name="Textfeld 17"/>
          <p:cNvSpPr txBox="1"/>
          <p:nvPr/>
        </p:nvSpPr>
        <p:spPr>
          <a:xfrm>
            <a:off x="1007539" y="1253952"/>
            <a:ext cx="6660804" cy="4893647"/>
          </a:xfrm>
          <a:prstGeom prst="rect">
            <a:avLst/>
          </a:prstGeom>
          <a:noFill/>
        </p:spPr>
        <p:txBody>
          <a:bodyPr wrap="square" rtlCol="0">
            <a:spAutoFit/>
          </a:bodyPr>
          <a:lstStyle/>
          <a:p>
            <a:r>
              <a:rPr lang="mn-MN" sz="2400" b="1" dirty="0" smtClean="0">
                <a:solidFill>
                  <a:srgbClr val="9E0000"/>
                </a:solidFill>
              </a:rPr>
              <a:t>Эдгээр зүйлс нь эмнэлгийн тоног төхөөрөмжид ч тохиолддог.</a:t>
            </a:r>
          </a:p>
          <a:p>
            <a:r>
              <a:rPr lang="mn-MN" sz="2400" b="1" dirty="0" smtClean="0">
                <a:solidFill>
                  <a:srgbClr val="9E0000"/>
                </a:solidFill>
              </a:rPr>
              <a:t>Зарим тохиолдолд дахин цэвэрлэх үйл явц нь эмнэлгийн багажуудын гэмтээдэг. Үүнээс болж дараах үр дагавар гардаг:</a:t>
            </a:r>
          </a:p>
          <a:p>
            <a:endParaRPr lang="en-US" sz="2400" b="1" dirty="0" smtClean="0">
              <a:solidFill>
                <a:srgbClr val="9E0000"/>
              </a:solidFill>
            </a:endParaRPr>
          </a:p>
          <a:p>
            <a:pPr>
              <a:buFontTx/>
              <a:buChar char="-"/>
            </a:pPr>
            <a:r>
              <a:rPr lang="mn-MN" sz="2400" b="1" dirty="0" smtClean="0">
                <a:solidFill>
                  <a:srgbClr val="9E0000"/>
                </a:solidFill>
              </a:rPr>
              <a:t>Гадаргуу нь гэмтсэн тохиолдолд бүрэн цэвэрлэгдэх боломжгүй</a:t>
            </a:r>
          </a:p>
          <a:p>
            <a:pPr>
              <a:buFontTx/>
              <a:buChar char="-"/>
            </a:pPr>
            <a:endParaRPr lang="de-DE" sz="2400" b="1" dirty="0" smtClean="0">
              <a:solidFill>
                <a:srgbClr val="9E0000"/>
              </a:solidFill>
            </a:endParaRPr>
          </a:p>
          <a:p>
            <a:pPr>
              <a:buFontTx/>
              <a:buChar char="-"/>
            </a:pPr>
            <a:r>
              <a:rPr lang="mn-MN" sz="2400" b="1" dirty="0" smtClean="0">
                <a:solidFill>
                  <a:srgbClr val="9E0000"/>
                </a:solidFill>
              </a:rPr>
              <a:t>Материалын  өнгө өөрчлөгддөг</a:t>
            </a:r>
            <a:endParaRPr lang="en-US" sz="2400" b="1" dirty="0" smtClean="0">
              <a:solidFill>
                <a:srgbClr val="9E0000"/>
              </a:solidFill>
            </a:endParaRPr>
          </a:p>
          <a:p>
            <a:pPr>
              <a:buFontTx/>
              <a:buChar char="-"/>
            </a:pPr>
            <a:r>
              <a:rPr lang="mn-MN" sz="2400" b="1" dirty="0" smtClean="0">
                <a:solidFill>
                  <a:srgbClr val="9E0000"/>
                </a:solidFill>
              </a:rPr>
              <a:t>Гадаргууны гэмтэл болон зэв нь механик үйл ажиллагаанд нөлөөлөх боломжтой</a:t>
            </a:r>
            <a:endParaRPr lang="de-DE" sz="2400" b="1" dirty="0" smtClean="0">
              <a:solidFill>
                <a:srgbClr val="9E0000"/>
              </a:solidFill>
            </a:endParaRPr>
          </a:p>
          <a:p>
            <a:pPr>
              <a:buFontTx/>
              <a:buChar char="-"/>
            </a:pPr>
            <a:r>
              <a:rPr lang="mn-MN" sz="2400" b="1" dirty="0" smtClean="0">
                <a:solidFill>
                  <a:srgbClr val="9E0000"/>
                </a:solidFill>
              </a:rPr>
              <a:t>Оптик хэсгийн гүйцэтгэх үүрэг алдагдах</a:t>
            </a:r>
            <a:endParaRPr lang="en-US" sz="2400" b="1" dirty="0" smtClean="0">
              <a:solidFill>
                <a:srgbClr val="9E0000"/>
              </a:solidFill>
            </a:endParaRPr>
          </a:p>
        </p:txBody>
      </p:sp>
    </p:spTree>
    <p:extLst>
      <p:ext uri="{BB962C8B-B14F-4D97-AF65-F5344CB8AC3E}">
        <p14:creationId xmlns:p14="http://schemas.microsoft.com/office/powerpoint/2010/main" xmlns="" val="41264212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bgerundetes Rechteck 26"/>
          <p:cNvSpPr/>
          <p:nvPr/>
        </p:nvSpPr>
        <p:spPr>
          <a:xfrm>
            <a:off x="6084168" y="2636912"/>
            <a:ext cx="3059832" cy="1080120"/>
          </a:xfrm>
          <a:prstGeom prst="roundRect">
            <a:avLst/>
          </a:prstGeom>
          <a:solidFill>
            <a:srgbClr val="F6E7E6"/>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bgerundetes Rechteck 28"/>
          <p:cNvSpPr/>
          <p:nvPr/>
        </p:nvSpPr>
        <p:spPr>
          <a:xfrm>
            <a:off x="6084168" y="1196752"/>
            <a:ext cx="3059832" cy="1440160"/>
          </a:xfrm>
          <a:prstGeom prst="roundRect">
            <a:avLst/>
          </a:prstGeom>
          <a:solidFill>
            <a:srgbClr val="F6E7E6"/>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AutoShape 2" descr="Bildergebnis für dirty medical instrum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4" name="AutoShape 4" descr="Bildergebnis für dirty medical instrum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7" name="Textfeld 36"/>
          <p:cNvSpPr txBox="1"/>
          <p:nvPr/>
        </p:nvSpPr>
        <p:spPr>
          <a:xfrm>
            <a:off x="6156176" y="1196752"/>
            <a:ext cx="2987824" cy="2585323"/>
          </a:xfrm>
          <a:prstGeom prst="rect">
            <a:avLst/>
          </a:prstGeom>
          <a:noFill/>
        </p:spPr>
        <p:txBody>
          <a:bodyPr wrap="square" rtlCol="0">
            <a:spAutoFit/>
          </a:bodyPr>
          <a:lstStyle/>
          <a:p>
            <a:r>
              <a:rPr lang="mn-MN" b="1" dirty="0" smtClean="0">
                <a:solidFill>
                  <a:srgbClr val="9E0000"/>
                </a:solidFill>
              </a:rPr>
              <a:t>Эдгээр гурван зурагт үзүүлсэн материалуудын гадарга тэгш бус болохоос гадна бактер үржсэн байгааг харж болно.</a:t>
            </a:r>
            <a:endParaRPr lang="de-DE" b="1" dirty="0" smtClean="0">
              <a:solidFill>
                <a:srgbClr val="9E0000"/>
              </a:solidFill>
            </a:endParaRPr>
          </a:p>
          <a:p>
            <a:r>
              <a:rPr lang="mn-MN" b="1" dirty="0" smtClean="0">
                <a:solidFill>
                  <a:srgbClr val="9E0000"/>
                </a:solidFill>
              </a:rPr>
              <a:t>Үүнээс гадна гэмтсэн гадаргуун завсар орсон бактериуд бүрэн цэвэрлэгддэггүй.</a:t>
            </a:r>
          </a:p>
        </p:txBody>
      </p:sp>
      <p:pic>
        <p:nvPicPr>
          <p:cNvPr id="3074" name="Picture 2"/>
          <p:cNvPicPr>
            <a:picLocks noChangeAspect="1" noChangeArrowheads="1"/>
          </p:cNvPicPr>
          <p:nvPr/>
        </p:nvPicPr>
        <p:blipFill>
          <a:blip r:embed="rId2" cstate="print"/>
          <a:srcRect/>
          <a:stretch>
            <a:fillRect/>
          </a:stretch>
        </p:blipFill>
        <p:spPr bwMode="auto">
          <a:xfrm>
            <a:off x="107504" y="1484784"/>
            <a:ext cx="2876550" cy="2419350"/>
          </a:xfrm>
          <a:prstGeom prst="rect">
            <a:avLst/>
          </a:prstGeom>
          <a:noFill/>
          <a:ln w="9525">
            <a:noFill/>
            <a:miter lim="800000"/>
            <a:headEnd/>
            <a:tailEnd/>
          </a:ln>
        </p:spPr>
      </p:pic>
      <p:sp>
        <p:nvSpPr>
          <p:cNvPr id="20" name="Oval 19"/>
          <p:cNvSpPr/>
          <p:nvPr/>
        </p:nvSpPr>
        <p:spPr>
          <a:xfrm>
            <a:off x="1331640" y="2132856"/>
            <a:ext cx="1368152" cy="1152128"/>
          </a:xfrm>
          <a:prstGeom prst="ellipse">
            <a:avLst/>
          </a:prstGeom>
          <a:noFill/>
          <a:ln w="38100">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3" cstate="print"/>
          <a:srcRect/>
          <a:stretch>
            <a:fillRect/>
          </a:stretch>
        </p:blipFill>
        <p:spPr bwMode="auto">
          <a:xfrm>
            <a:off x="107504" y="4077072"/>
            <a:ext cx="2828925" cy="1971675"/>
          </a:xfrm>
          <a:prstGeom prst="rect">
            <a:avLst/>
          </a:prstGeom>
          <a:noFill/>
          <a:ln w="9525">
            <a:noFill/>
            <a:miter lim="800000"/>
            <a:headEnd/>
            <a:tailEnd/>
          </a:ln>
        </p:spPr>
      </p:pic>
      <p:sp>
        <p:nvSpPr>
          <p:cNvPr id="24" name="Oval 23"/>
          <p:cNvSpPr/>
          <p:nvPr/>
        </p:nvSpPr>
        <p:spPr>
          <a:xfrm>
            <a:off x="107504" y="4509120"/>
            <a:ext cx="1368152" cy="1152128"/>
          </a:xfrm>
          <a:prstGeom prst="ellipse">
            <a:avLst/>
          </a:prstGeom>
          <a:noFill/>
          <a:ln w="38100">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p:cNvPicPr>
            <a:picLocks noChangeAspect="1" noChangeArrowheads="1"/>
          </p:cNvPicPr>
          <p:nvPr/>
        </p:nvPicPr>
        <p:blipFill>
          <a:blip r:embed="rId4" cstate="print"/>
          <a:srcRect/>
          <a:stretch>
            <a:fillRect/>
          </a:stretch>
        </p:blipFill>
        <p:spPr bwMode="auto">
          <a:xfrm>
            <a:off x="2976563" y="3989412"/>
            <a:ext cx="3190875" cy="2247900"/>
          </a:xfrm>
          <a:prstGeom prst="rect">
            <a:avLst/>
          </a:prstGeom>
          <a:noFill/>
          <a:ln w="9525">
            <a:noFill/>
            <a:miter lim="800000"/>
            <a:headEnd/>
            <a:tailEnd/>
          </a:ln>
        </p:spPr>
      </p:pic>
      <p:sp>
        <p:nvSpPr>
          <p:cNvPr id="31" name="Oval 30"/>
          <p:cNvSpPr/>
          <p:nvPr/>
        </p:nvSpPr>
        <p:spPr>
          <a:xfrm>
            <a:off x="3707904" y="4725144"/>
            <a:ext cx="1368152" cy="1152128"/>
          </a:xfrm>
          <a:prstGeom prst="ellipse">
            <a:avLst/>
          </a:prstGeom>
          <a:noFill/>
          <a:ln w="38100">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0383418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59" name="Group 79"/>
          <p:cNvGraphicFramePr>
            <a:graphicFrameLocks noGrp="1"/>
          </p:cNvGraphicFramePr>
          <p:nvPr>
            <p:ph idx="1"/>
            <p:extLst>
              <p:ext uri="{D42A27DB-BD31-4B8C-83A1-F6EECF244321}">
                <p14:modId xmlns:p14="http://schemas.microsoft.com/office/powerpoint/2010/main" xmlns="" val="3236085966"/>
              </p:ext>
            </p:extLst>
          </p:nvPr>
        </p:nvGraphicFramePr>
        <p:xfrm>
          <a:off x="395536" y="1268760"/>
          <a:ext cx="8230278" cy="4869964"/>
        </p:xfrm>
        <a:graphic>
          <a:graphicData uri="http://schemas.openxmlformats.org/drawingml/2006/table">
            <a:tbl>
              <a:tblPr/>
              <a:tblGrid>
                <a:gridCol w="2016224">
                  <a:extLst>
                    <a:ext uri="{9D8B030D-6E8A-4147-A177-3AD203B41FA5}">
                      <a16:colId xmlns="" xmlns:a16="http://schemas.microsoft.com/office/drawing/2014/main" val="20000"/>
                    </a:ext>
                  </a:extLst>
                </a:gridCol>
                <a:gridCol w="2520280">
                  <a:extLst>
                    <a:ext uri="{9D8B030D-6E8A-4147-A177-3AD203B41FA5}">
                      <a16:colId xmlns="" xmlns:a16="http://schemas.microsoft.com/office/drawing/2014/main" val="20001"/>
                    </a:ext>
                  </a:extLst>
                </a:gridCol>
                <a:gridCol w="3693774">
                  <a:extLst>
                    <a:ext uri="{9D8B030D-6E8A-4147-A177-3AD203B41FA5}">
                      <a16:colId xmlns="" xmlns:a16="http://schemas.microsoft.com/office/drawing/2014/main" val="20002"/>
                    </a:ext>
                  </a:extLst>
                </a:gridCol>
              </a:tblGrid>
              <a:tr h="576064">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mn-MN" altLang="zh-TW" sz="1800" b="1" i="0" u="none" strike="noStrike" cap="none" normalizeH="0" baseline="0" dirty="0" smtClean="0">
                          <a:ln>
                            <a:noFill/>
                          </a:ln>
                          <a:solidFill>
                            <a:srgbClr val="002060"/>
                          </a:solidFill>
                          <a:effectLst/>
                          <a:latin typeface="Arial" panose="020B0604020202020204" pitchFamily="34" charset="0"/>
                          <a:ea typeface="新細明體" pitchFamily="18" charset="-120"/>
                          <a:cs typeface="Arial" panose="020B0604020202020204" pitchFamily="34" charset="0"/>
                        </a:rPr>
                        <a:t>Багаж, хэрэгслийн ангилал</a:t>
                      </a:r>
                      <a:endParaRPr kumimoji="0" lang="en-US" altLang="zh-TW" sz="1800" b="1" i="0" u="none" strike="noStrike" cap="none" normalizeH="0" baseline="0" dirty="0" smtClean="0">
                        <a:ln>
                          <a:noFill/>
                        </a:ln>
                        <a:solidFill>
                          <a:srgbClr val="002060"/>
                        </a:solidFill>
                        <a:effectLst/>
                        <a:latin typeface="Arial" panose="020B0604020202020204" pitchFamily="34" charset="0"/>
                        <a:ea typeface="新細明體" pitchFamily="18" charset="-120"/>
                        <a:cs typeface="Arial" panose="020B0604020202020204" pitchFamily="34" charset="0"/>
                      </a:endParaRPr>
                    </a:p>
                  </a:txBody>
                  <a:tcPr marL="81832" marR="818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mn-MN" altLang="zh-TW" sz="1800" b="1" i="0" u="none" strike="noStrike" cap="none" normalizeH="0" baseline="0" dirty="0" smtClean="0">
                          <a:ln>
                            <a:noFill/>
                          </a:ln>
                          <a:solidFill>
                            <a:srgbClr val="002060"/>
                          </a:solidFill>
                          <a:effectLst/>
                          <a:latin typeface="Arial" panose="020B0604020202020204" pitchFamily="34" charset="0"/>
                          <a:ea typeface="新細明體" pitchFamily="18" charset="-120"/>
                          <a:cs typeface="Arial" panose="020B0604020202020204" pitchFamily="34" charset="0"/>
                        </a:rPr>
                        <a:t>Юунд хэрэглэх</a:t>
                      </a:r>
                      <a:endParaRPr kumimoji="0" lang="en-US" altLang="zh-TW" sz="1800" b="1" i="0" u="none" strike="noStrike" cap="none" normalizeH="0" baseline="0" dirty="0" smtClean="0">
                        <a:ln>
                          <a:noFill/>
                        </a:ln>
                        <a:solidFill>
                          <a:srgbClr val="002060"/>
                        </a:solidFill>
                        <a:effectLst/>
                        <a:latin typeface="Arial" panose="020B0604020202020204" pitchFamily="34" charset="0"/>
                        <a:ea typeface="新細明體" pitchFamily="18" charset="-120"/>
                        <a:cs typeface="Arial" panose="020B0604020202020204" pitchFamily="34" charset="0"/>
                      </a:endParaRPr>
                    </a:p>
                  </a:txBody>
                  <a:tcPr marL="81832" marR="818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mn-MN" altLang="zh-TW" sz="1800" b="1" i="0" u="none" strike="noStrike" cap="none" normalizeH="0" baseline="0" dirty="0" smtClean="0">
                          <a:ln>
                            <a:noFill/>
                          </a:ln>
                          <a:solidFill>
                            <a:srgbClr val="002060"/>
                          </a:solidFill>
                          <a:effectLst/>
                          <a:latin typeface="Arial" panose="020B0604020202020204" pitchFamily="34" charset="0"/>
                          <a:ea typeface="新細明體" pitchFamily="18" charset="-120"/>
                          <a:cs typeface="Arial" panose="020B0604020202020204" pitchFamily="34" charset="0"/>
                        </a:rPr>
                        <a:t>Яаж аюулгүй болгох вэ?</a:t>
                      </a:r>
                      <a:endParaRPr kumimoji="0" lang="en-US" altLang="zh-TW" sz="1800" b="1" i="0" u="none" strike="noStrike" cap="none" normalizeH="0" baseline="0" dirty="0" smtClean="0">
                        <a:ln>
                          <a:noFill/>
                        </a:ln>
                        <a:solidFill>
                          <a:srgbClr val="002060"/>
                        </a:solidFill>
                        <a:effectLst/>
                        <a:latin typeface="Arial" panose="020B0604020202020204" pitchFamily="34" charset="0"/>
                        <a:ea typeface="新細明體" pitchFamily="18" charset="-120"/>
                        <a:cs typeface="Arial" panose="020B0604020202020204" pitchFamily="34" charset="0"/>
                      </a:endParaRPr>
                    </a:p>
                  </a:txBody>
                  <a:tcPr marL="81832" marR="818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1346675">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mn-MN" altLang="zh-TW" sz="1600" b="1" i="0" u="none" strike="noStrike" cap="none" normalizeH="0" baseline="0" dirty="0" smtClean="0">
                          <a:ln>
                            <a:noFill/>
                          </a:ln>
                          <a:solidFill>
                            <a:schemeClr val="tx1"/>
                          </a:solidFill>
                          <a:effectLst/>
                          <a:latin typeface="Arial" panose="020B0604020202020204" pitchFamily="34" charset="0"/>
                          <a:ea typeface="新細明體" pitchFamily="18" charset="-120"/>
                          <a:cs typeface="Arial" panose="020B0604020202020204" pitchFamily="34" charset="0"/>
                        </a:rPr>
                        <a:t>Өндөр эрсдэлтэй</a:t>
                      </a:r>
                      <a:endParaRPr kumimoji="0" lang="en-US" altLang="zh-TW" sz="1600" b="1" i="0" u="none" strike="noStrike" cap="none" normalizeH="0" baseline="0" dirty="0" smtClean="0">
                        <a:ln>
                          <a:noFill/>
                        </a:ln>
                        <a:solidFill>
                          <a:schemeClr val="tx1"/>
                        </a:solidFill>
                        <a:effectLst/>
                        <a:latin typeface="Arial" panose="020B0604020202020204" pitchFamily="34" charset="0"/>
                        <a:ea typeface="新細明體" pitchFamily="18" charset="-120"/>
                        <a:cs typeface="Arial" panose="020B0604020202020204" pitchFamily="34" charset="0"/>
                      </a:endParaRPr>
                    </a:p>
                  </a:txBody>
                  <a:tcPr marL="81832" marR="818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mn-MN" altLang="zh-TW" sz="1600" b="1" i="0" u="none" strike="noStrike" cap="none" normalizeH="0" baseline="0" dirty="0" smtClean="0">
                          <a:ln>
                            <a:noFill/>
                          </a:ln>
                          <a:solidFill>
                            <a:schemeClr val="tx1"/>
                          </a:solidFill>
                          <a:effectLst/>
                          <a:latin typeface="Arial" panose="020B0604020202020204" pitchFamily="34" charset="0"/>
                          <a:ea typeface="新細明體" pitchFamily="18" charset="-120"/>
                          <a:cs typeface="Arial" panose="020B0604020202020204" pitchFamily="34" charset="0"/>
                        </a:rPr>
                        <a:t>Арьс, салстыг гэмтээх </a:t>
                      </a:r>
                      <a:endParaRPr kumimoji="0" lang="en-US" altLang="zh-TW" sz="1600" b="1" i="0" u="none" strike="noStrike" cap="none" normalizeH="0" baseline="0" dirty="0" smtClean="0">
                        <a:ln>
                          <a:noFill/>
                        </a:ln>
                        <a:solidFill>
                          <a:schemeClr val="tx1"/>
                        </a:solidFill>
                        <a:effectLst/>
                        <a:latin typeface="Arial" panose="020B0604020202020204" pitchFamily="34" charset="0"/>
                        <a:ea typeface="新細明體" pitchFamily="18" charset="-120"/>
                        <a:cs typeface="Arial" panose="020B0604020202020204" pitchFamily="34" charset="0"/>
                      </a:endParaRPr>
                    </a:p>
                  </a:txBody>
                  <a:tcPr marL="81832" marR="818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100000"/>
                        </a:lnSpc>
                        <a:spcBef>
                          <a:spcPct val="20000"/>
                        </a:spcBef>
                        <a:spcAft>
                          <a:spcPct val="0"/>
                        </a:spcAft>
                        <a:buClr>
                          <a:schemeClr val="tx2"/>
                        </a:buClr>
                        <a:buSzPct val="75000"/>
                        <a:buFont typeface="Arial" panose="020B0604020202020204" pitchFamily="34" charset="0"/>
                        <a:buChar char="•"/>
                        <a:tabLst/>
                      </a:pPr>
                      <a:r>
                        <a:rPr kumimoji="0" lang="mn-MN" altLang="zh-TW" sz="1600" b="1" i="0" u="none" strike="noStrike" cap="none" normalizeH="0" baseline="0" dirty="0" smtClean="0">
                          <a:ln>
                            <a:noFill/>
                          </a:ln>
                          <a:solidFill>
                            <a:schemeClr val="tx1"/>
                          </a:solidFill>
                          <a:effectLst/>
                          <a:latin typeface="Arial" panose="020B0604020202020204" pitchFamily="34" charset="0"/>
                          <a:ea typeface="新細明體" pitchFamily="18" charset="-120"/>
                          <a:cs typeface="Arial" panose="020B0604020202020204" pitchFamily="34" charset="0"/>
                        </a:rPr>
                        <a:t>Цэвэрлэгээ</a:t>
                      </a:r>
                    </a:p>
                    <a:p>
                      <a:pPr marL="285750" marR="0" lvl="0" indent="-285750" algn="l" defTabSz="914400" rtl="0" eaLnBrk="0" fontAlgn="base" latinLnBrk="0" hangingPunct="0">
                        <a:lnSpc>
                          <a:spcPct val="100000"/>
                        </a:lnSpc>
                        <a:spcBef>
                          <a:spcPct val="20000"/>
                        </a:spcBef>
                        <a:spcAft>
                          <a:spcPct val="0"/>
                        </a:spcAft>
                        <a:buClr>
                          <a:schemeClr val="tx2"/>
                        </a:buClr>
                        <a:buSzPct val="75000"/>
                        <a:buFont typeface="Arial" panose="020B0604020202020204" pitchFamily="34" charset="0"/>
                        <a:buChar char="•"/>
                        <a:tabLst/>
                      </a:pPr>
                      <a:r>
                        <a:rPr kumimoji="0" lang="mn-MN" altLang="zh-TW" sz="1600" b="1" i="0" u="none" strike="noStrike" cap="none" normalizeH="0" baseline="0" dirty="0" smtClean="0">
                          <a:ln>
                            <a:noFill/>
                          </a:ln>
                          <a:solidFill>
                            <a:schemeClr val="tx1"/>
                          </a:solidFill>
                          <a:effectLst/>
                          <a:latin typeface="Arial" panose="020B0604020202020204" pitchFamily="34" charset="0"/>
                          <a:ea typeface="新細明體" pitchFamily="18" charset="-120"/>
                          <a:cs typeface="Arial" panose="020B0604020202020204" pitchFamily="34" charset="0"/>
                        </a:rPr>
                        <a:t>Халдваргүйжүүлэлт </a:t>
                      </a:r>
                    </a:p>
                    <a:p>
                      <a:pPr marL="285750" marR="0" lvl="0" indent="-285750" algn="l" defTabSz="914400" rtl="0" eaLnBrk="0" fontAlgn="base" latinLnBrk="0" hangingPunct="0">
                        <a:lnSpc>
                          <a:spcPct val="100000"/>
                        </a:lnSpc>
                        <a:spcBef>
                          <a:spcPct val="20000"/>
                        </a:spcBef>
                        <a:spcAft>
                          <a:spcPct val="0"/>
                        </a:spcAft>
                        <a:buClr>
                          <a:schemeClr val="tx2"/>
                        </a:buClr>
                        <a:buSzPct val="75000"/>
                        <a:buFont typeface="Arial" panose="020B0604020202020204" pitchFamily="34" charset="0"/>
                        <a:buChar char="•"/>
                        <a:tabLst/>
                      </a:pPr>
                      <a:r>
                        <a:rPr kumimoji="0" lang="mn-MN" altLang="zh-TW" sz="1600" b="1" i="0" u="none" strike="noStrike" cap="none" normalizeH="0" baseline="0" dirty="0" smtClean="0">
                          <a:ln>
                            <a:noFill/>
                          </a:ln>
                          <a:solidFill>
                            <a:schemeClr val="tx1"/>
                          </a:solidFill>
                          <a:effectLst/>
                          <a:latin typeface="Arial" panose="020B0604020202020204" pitchFamily="34" charset="0"/>
                          <a:ea typeface="新細明體" pitchFamily="18" charset="-120"/>
                          <a:cs typeface="Arial" panose="020B0604020202020204" pitchFamily="34" charset="0"/>
                        </a:rPr>
                        <a:t>Ариутгал</a:t>
                      </a:r>
                      <a:endParaRPr kumimoji="0" lang="en-US" altLang="zh-TW" sz="1600" b="1" i="0" u="none" strike="noStrike" cap="none" normalizeH="0" baseline="0" dirty="0" smtClean="0">
                        <a:ln>
                          <a:noFill/>
                        </a:ln>
                        <a:solidFill>
                          <a:schemeClr val="tx1"/>
                        </a:solidFill>
                        <a:effectLst/>
                        <a:latin typeface="Arial" panose="020B0604020202020204" pitchFamily="34" charset="0"/>
                        <a:ea typeface="新細明體" pitchFamily="18" charset="-120"/>
                        <a:cs typeface="Arial" panose="020B0604020202020204" pitchFamily="34" charset="0"/>
                      </a:endParaRPr>
                    </a:p>
                  </a:txBody>
                  <a:tcPr marL="81832" marR="818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448111">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zh-TW" altLang="en-US" sz="1600" b="1" i="0" u="none" strike="noStrike" cap="none" normalizeH="0" baseline="0" dirty="0" smtClean="0">
                        <a:ln>
                          <a:noFill/>
                        </a:ln>
                        <a:solidFill>
                          <a:schemeClr val="tx1"/>
                        </a:solidFill>
                        <a:effectLst/>
                        <a:latin typeface="Arial" panose="020B0604020202020204" pitchFamily="34" charset="0"/>
                        <a:ea typeface="新細明體" pitchFamily="18" charset="-120"/>
                        <a:cs typeface="Arial" panose="020B0604020202020204" pitchFamily="34" charset="0"/>
                      </a:endParaRPr>
                    </a:p>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mn-MN" altLang="zh-TW" sz="1600" b="1" i="0" u="none" strike="noStrike" cap="none" normalizeH="0" baseline="0" dirty="0" smtClean="0">
                          <a:ln>
                            <a:noFill/>
                          </a:ln>
                          <a:solidFill>
                            <a:schemeClr val="tx1"/>
                          </a:solidFill>
                          <a:effectLst/>
                          <a:latin typeface="Arial" panose="020B0604020202020204" pitchFamily="34" charset="0"/>
                          <a:ea typeface="新細明體" pitchFamily="18" charset="-120"/>
                          <a:cs typeface="Arial" panose="020B0604020202020204" pitchFamily="34" charset="0"/>
                        </a:rPr>
                        <a:t>Дунд </a:t>
                      </a:r>
                      <a:r>
                        <a:rPr kumimoji="0" lang="en-US" altLang="zh-TW" sz="1600" b="1" i="0" u="none" strike="noStrike" cap="none" normalizeH="0" baseline="0" dirty="0" smtClean="0">
                          <a:ln>
                            <a:noFill/>
                          </a:ln>
                          <a:solidFill>
                            <a:schemeClr val="tx1"/>
                          </a:solidFill>
                          <a:effectLst/>
                          <a:latin typeface="Arial" panose="020B0604020202020204" pitchFamily="34" charset="0"/>
                          <a:ea typeface="新細明體" pitchFamily="18" charset="-120"/>
                          <a:cs typeface="Arial" panose="020B0604020202020204" pitchFamily="34" charset="0"/>
                        </a:rPr>
                        <a:t> </a:t>
                      </a:r>
                      <a:r>
                        <a:rPr kumimoji="0" lang="mn-MN" altLang="zh-TW" sz="1600" b="1" i="0" u="none" strike="noStrike" cap="none" normalizeH="0" baseline="0" dirty="0" smtClean="0">
                          <a:ln>
                            <a:noFill/>
                          </a:ln>
                          <a:solidFill>
                            <a:schemeClr val="tx1"/>
                          </a:solidFill>
                          <a:effectLst/>
                          <a:latin typeface="Arial" panose="020B0604020202020204" pitchFamily="34" charset="0"/>
                          <a:ea typeface="新細明體" pitchFamily="18" charset="-120"/>
                          <a:cs typeface="Arial" panose="020B0604020202020204" pitchFamily="34" charset="0"/>
                        </a:rPr>
                        <a:t>эрсдэлтэй</a:t>
                      </a:r>
                      <a:endParaRPr kumimoji="0" lang="en-US" altLang="zh-TW" sz="1600" b="1" i="0" u="none" strike="noStrike" cap="none" normalizeH="0" baseline="0" dirty="0" smtClean="0">
                        <a:ln>
                          <a:noFill/>
                        </a:ln>
                        <a:solidFill>
                          <a:schemeClr val="tx1"/>
                        </a:solidFill>
                        <a:effectLst/>
                        <a:latin typeface="Arial" panose="020B0604020202020204" pitchFamily="34" charset="0"/>
                        <a:ea typeface="新細明體" pitchFamily="18" charset="-120"/>
                        <a:cs typeface="Arial" panose="020B0604020202020204" pitchFamily="34" charset="0"/>
                      </a:endParaRPr>
                    </a:p>
                  </a:txBody>
                  <a:tcPr marL="81832" marR="818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mn-MN" altLang="zh-TW" sz="1600" b="1" i="0" u="none" strike="noStrike" cap="none" normalizeH="0" baseline="0" dirty="0" smtClean="0">
                          <a:ln>
                            <a:noFill/>
                          </a:ln>
                          <a:solidFill>
                            <a:schemeClr val="tx1"/>
                          </a:solidFill>
                          <a:effectLst/>
                          <a:latin typeface="Arial" panose="020B0604020202020204" pitchFamily="34" charset="0"/>
                          <a:ea typeface="新細明體" pitchFamily="18" charset="-120"/>
                          <a:cs typeface="Arial" panose="020B0604020202020204" pitchFamily="34" charset="0"/>
                        </a:rPr>
                        <a:t>Гэмтээгүй салстад   хүрэлцэх</a:t>
                      </a:r>
                      <a:endParaRPr kumimoji="0" lang="en-US" altLang="zh-TW" sz="1600" b="1" i="0" u="none" strike="noStrike" cap="none" normalizeH="0" baseline="0" dirty="0" smtClean="0">
                        <a:ln>
                          <a:noFill/>
                        </a:ln>
                        <a:solidFill>
                          <a:schemeClr val="tx1"/>
                        </a:solidFill>
                        <a:effectLst/>
                        <a:latin typeface="Arial" panose="020B0604020202020204" pitchFamily="34" charset="0"/>
                        <a:ea typeface="新細明體" pitchFamily="18" charset="-120"/>
                        <a:cs typeface="Arial" panose="020B0604020202020204" pitchFamily="34" charset="0"/>
                      </a:endParaRPr>
                    </a:p>
                  </a:txBody>
                  <a:tcPr marL="81832" marR="818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100000"/>
                        </a:lnSpc>
                        <a:spcBef>
                          <a:spcPct val="20000"/>
                        </a:spcBef>
                        <a:spcAft>
                          <a:spcPct val="0"/>
                        </a:spcAft>
                        <a:buClr>
                          <a:schemeClr val="tx2"/>
                        </a:buClr>
                        <a:buSzPct val="75000"/>
                        <a:buFont typeface="Arial" panose="020B0604020202020204" pitchFamily="34" charset="0"/>
                        <a:buChar char="•"/>
                        <a:tabLst/>
                      </a:pPr>
                      <a:r>
                        <a:rPr kumimoji="0" lang="mn-MN" altLang="zh-TW" sz="1600" b="1" i="0" u="none" strike="noStrike" cap="none" normalizeH="0" baseline="0" dirty="0" smtClean="0">
                          <a:ln>
                            <a:noFill/>
                          </a:ln>
                          <a:solidFill>
                            <a:schemeClr val="tx1"/>
                          </a:solidFill>
                          <a:effectLst/>
                          <a:latin typeface="Arial" panose="020B0604020202020204" pitchFamily="34" charset="0"/>
                          <a:ea typeface="新細明體" pitchFamily="18" charset="-120"/>
                          <a:cs typeface="Arial" panose="020B0604020202020204" pitchFamily="34" charset="0"/>
                        </a:rPr>
                        <a:t>Цэвэрлэгээ</a:t>
                      </a:r>
                    </a:p>
                    <a:p>
                      <a:pPr marL="285750" marR="0" lvl="0" indent="-285750" algn="l" defTabSz="914400" rtl="0" eaLnBrk="0" fontAlgn="base" latinLnBrk="0" hangingPunct="0">
                        <a:lnSpc>
                          <a:spcPct val="100000"/>
                        </a:lnSpc>
                        <a:spcBef>
                          <a:spcPct val="20000"/>
                        </a:spcBef>
                        <a:spcAft>
                          <a:spcPct val="0"/>
                        </a:spcAft>
                        <a:buClr>
                          <a:schemeClr val="tx2"/>
                        </a:buClr>
                        <a:buSzPct val="75000"/>
                        <a:buFont typeface="Arial" panose="020B0604020202020204" pitchFamily="34" charset="0"/>
                        <a:buChar char="•"/>
                        <a:tabLst/>
                      </a:pPr>
                      <a:r>
                        <a:rPr kumimoji="0" lang="mn-MN" altLang="zh-TW" sz="1600" b="1" i="0" u="none" strike="noStrike" cap="none" normalizeH="0" baseline="0" dirty="0" smtClean="0">
                          <a:ln>
                            <a:noFill/>
                          </a:ln>
                          <a:solidFill>
                            <a:schemeClr val="tx1"/>
                          </a:solidFill>
                          <a:effectLst/>
                          <a:latin typeface="Arial" panose="020B0604020202020204" pitchFamily="34" charset="0"/>
                          <a:ea typeface="新細明體" pitchFamily="18" charset="-120"/>
                          <a:cs typeface="Arial" panose="020B0604020202020204" pitchFamily="34" charset="0"/>
                        </a:rPr>
                        <a:t>Халдваргүйжүүлэлт </a:t>
                      </a:r>
                    </a:p>
                    <a:p>
                      <a:pPr marL="285750" marR="0" lvl="0" indent="-285750" algn="l" defTabSz="914400" rtl="0" eaLnBrk="0" fontAlgn="base" latinLnBrk="0" hangingPunct="0">
                        <a:lnSpc>
                          <a:spcPct val="100000"/>
                        </a:lnSpc>
                        <a:spcBef>
                          <a:spcPct val="20000"/>
                        </a:spcBef>
                        <a:spcAft>
                          <a:spcPct val="0"/>
                        </a:spcAft>
                        <a:buClr>
                          <a:schemeClr val="tx2"/>
                        </a:buClr>
                        <a:buSzPct val="75000"/>
                        <a:buFont typeface="Arial" panose="020B0604020202020204" pitchFamily="34" charset="0"/>
                        <a:buChar char="•"/>
                        <a:tabLst/>
                      </a:pPr>
                      <a:r>
                        <a:rPr kumimoji="0" lang="mn-MN" altLang="zh-TW" sz="1600" b="1" i="0" u="none" strike="noStrike" cap="none" normalizeH="0" baseline="0" dirty="0" smtClean="0">
                          <a:ln>
                            <a:noFill/>
                          </a:ln>
                          <a:solidFill>
                            <a:schemeClr val="tx1"/>
                          </a:solidFill>
                          <a:effectLst/>
                          <a:latin typeface="Arial" panose="020B0604020202020204" pitchFamily="34" charset="0"/>
                          <a:ea typeface="新細明體" pitchFamily="18" charset="-120"/>
                          <a:cs typeface="Arial" panose="020B0604020202020204" pitchFamily="34" charset="0"/>
                        </a:rPr>
                        <a:t>Ариутгал эсвэл өндөр түвшний халдваргүйжүүлэлт</a:t>
                      </a:r>
                      <a:endParaRPr kumimoji="0" lang="en-US" altLang="zh-TW" sz="1600" b="1" i="0" u="none" strike="noStrike" cap="none" normalizeH="0" baseline="0" dirty="0" smtClean="0">
                        <a:ln>
                          <a:noFill/>
                        </a:ln>
                        <a:solidFill>
                          <a:schemeClr val="tx1"/>
                        </a:solidFill>
                        <a:effectLst/>
                        <a:latin typeface="Arial" panose="020B0604020202020204" pitchFamily="34" charset="0"/>
                        <a:ea typeface="新細明體" pitchFamily="18" charset="-120"/>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altLang="zh-TW" sz="1600" b="1" i="0" u="none" strike="noStrike" cap="none" normalizeH="0" baseline="0" dirty="0" smtClean="0">
                        <a:ln>
                          <a:noFill/>
                        </a:ln>
                        <a:solidFill>
                          <a:schemeClr val="tx1"/>
                        </a:solidFill>
                        <a:effectLst/>
                        <a:latin typeface="Arial" panose="020B0604020202020204" pitchFamily="34" charset="0"/>
                        <a:ea typeface="新細明體" pitchFamily="18" charset="-120"/>
                        <a:cs typeface="Arial" panose="020B0604020202020204" pitchFamily="34" charset="0"/>
                      </a:endParaRPr>
                    </a:p>
                  </a:txBody>
                  <a:tcPr marL="81832" marR="818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151945">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mn-MN" altLang="zh-TW" sz="1600" b="1" i="0" u="none" strike="noStrike" cap="none" normalizeH="0" baseline="0" dirty="0" smtClean="0">
                          <a:ln>
                            <a:noFill/>
                          </a:ln>
                          <a:solidFill>
                            <a:schemeClr val="tx1"/>
                          </a:solidFill>
                          <a:effectLst/>
                          <a:latin typeface="Arial" panose="020B0604020202020204" pitchFamily="34" charset="0"/>
                          <a:ea typeface="新細明體" pitchFamily="18" charset="-120"/>
                          <a:cs typeface="Arial" panose="020B0604020202020204" pitchFamily="34" charset="0"/>
                        </a:rPr>
                        <a:t>Бага эрсдэлтэй</a:t>
                      </a:r>
                      <a:endParaRPr kumimoji="0" lang="en-US" altLang="zh-TW" sz="1600" b="1" i="0" u="none" strike="noStrike" cap="none" normalizeH="0" baseline="0" dirty="0" smtClean="0">
                        <a:ln>
                          <a:noFill/>
                        </a:ln>
                        <a:solidFill>
                          <a:schemeClr val="tx1"/>
                        </a:solidFill>
                        <a:effectLst/>
                        <a:latin typeface="Arial" panose="020B0604020202020204" pitchFamily="34" charset="0"/>
                        <a:ea typeface="新細明體" pitchFamily="18" charset="-120"/>
                        <a:cs typeface="Arial" panose="020B0604020202020204" pitchFamily="34" charset="0"/>
                      </a:endParaRPr>
                    </a:p>
                  </a:txBody>
                  <a:tcPr marL="81832" marR="818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mn-MN" altLang="zh-TW" sz="1600" b="1" i="0" u="none" strike="noStrike" cap="none" normalizeH="0" baseline="0" dirty="0" smtClean="0">
                          <a:ln>
                            <a:noFill/>
                          </a:ln>
                          <a:solidFill>
                            <a:schemeClr val="tx1"/>
                          </a:solidFill>
                          <a:effectLst/>
                          <a:latin typeface="Arial" panose="020B0604020202020204" pitchFamily="34" charset="0"/>
                          <a:ea typeface="新細明體" pitchFamily="18" charset="-120"/>
                          <a:cs typeface="Arial" panose="020B0604020202020204" pitchFamily="34" charset="0"/>
                        </a:rPr>
                        <a:t>Зүсэгдэж  гэмтээгүй арьстай хүрэлцэх</a:t>
                      </a:r>
                      <a:endParaRPr kumimoji="0" lang="en-US" altLang="zh-TW" sz="1600" b="1" i="0" u="none" strike="noStrike" cap="none" normalizeH="0" baseline="0" dirty="0" smtClean="0">
                        <a:ln>
                          <a:noFill/>
                        </a:ln>
                        <a:solidFill>
                          <a:schemeClr val="tx1"/>
                        </a:solidFill>
                        <a:effectLst/>
                        <a:latin typeface="Arial" panose="020B0604020202020204" pitchFamily="34" charset="0"/>
                        <a:ea typeface="新細明體" pitchFamily="18" charset="-120"/>
                        <a:cs typeface="Arial" panose="020B0604020202020204" pitchFamily="34" charset="0"/>
                      </a:endParaRPr>
                    </a:p>
                  </a:txBody>
                  <a:tcPr marL="81832" marR="818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100000"/>
                        </a:lnSpc>
                        <a:spcBef>
                          <a:spcPct val="20000"/>
                        </a:spcBef>
                        <a:spcAft>
                          <a:spcPct val="0"/>
                        </a:spcAft>
                        <a:buClr>
                          <a:schemeClr val="tx2"/>
                        </a:buClr>
                        <a:buSzPct val="75000"/>
                        <a:buFont typeface="Arial" panose="020B0604020202020204" pitchFamily="34" charset="0"/>
                        <a:buChar char="•"/>
                        <a:tabLst/>
                      </a:pPr>
                      <a:r>
                        <a:rPr kumimoji="0" lang="mn-MN" altLang="zh-TW" sz="1600" b="1" i="0" u="none" strike="noStrike" cap="none" normalizeH="0" baseline="0" dirty="0" smtClean="0">
                          <a:ln>
                            <a:noFill/>
                          </a:ln>
                          <a:solidFill>
                            <a:schemeClr val="tx1"/>
                          </a:solidFill>
                          <a:effectLst/>
                          <a:latin typeface="Arial" panose="020B0604020202020204" pitchFamily="34" charset="0"/>
                          <a:ea typeface="新細明體" pitchFamily="18" charset="-120"/>
                          <a:cs typeface="Arial" panose="020B0604020202020204" pitchFamily="34" charset="0"/>
                        </a:rPr>
                        <a:t>Цэвэрлэгээ</a:t>
                      </a:r>
                    </a:p>
                    <a:p>
                      <a:pPr marL="285750" marR="0" lvl="0" indent="-285750" algn="l" defTabSz="914400" rtl="0" eaLnBrk="0" fontAlgn="base" latinLnBrk="0" hangingPunct="0">
                        <a:lnSpc>
                          <a:spcPct val="100000"/>
                        </a:lnSpc>
                        <a:spcBef>
                          <a:spcPct val="20000"/>
                        </a:spcBef>
                        <a:spcAft>
                          <a:spcPct val="0"/>
                        </a:spcAft>
                        <a:buClr>
                          <a:schemeClr val="tx2"/>
                        </a:buClr>
                        <a:buSzPct val="75000"/>
                        <a:buFont typeface="Arial" panose="020B0604020202020204" pitchFamily="34" charset="0"/>
                        <a:buChar char="•"/>
                        <a:tabLst/>
                      </a:pPr>
                      <a:r>
                        <a:rPr kumimoji="0" lang="mn-MN" altLang="zh-TW" sz="1600" b="1" i="0" u="none" strike="noStrike" cap="none" normalizeH="0" baseline="0" dirty="0" smtClean="0">
                          <a:ln>
                            <a:noFill/>
                          </a:ln>
                          <a:solidFill>
                            <a:schemeClr val="tx1"/>
                          </a:solidFill>
                          <a:effectLst/>
                          <a:latin typeface="Arial" panose="020B0604020202020204" pitchFamily="34" charset="0"/>
                          <a:ea typeface="新細明體" pitchFamily="18" charset="-120"/>
                          <a:cs typeface="Arial" panose="020B0604020202020204" pitchFamily="34" charset="0"/>
                        </a:rPr>
                        <a:t>Халдваргүйжүүлэлт</a:t>
                      </a:r>
                      <a:endParaRPr kumimoji="0" lang="en-US" altLang="zh-TW" sz="1600" b="1" i="0" u="none" strike="noStrike" cap="none" normalizeH="0" baseline="0" dirty="0" smtClean="0">
                        <a:ln>
                          <a:noFill/>
                        </a:ln>
                        <a:solidFill>
                          <a:schemeClr val="tx1"/>
                        </a:solidFill>
                        <a:effectLst/>
                        <a:latin typeface="Arial" panose="020B0604020202020204" pitchFamily="34" charset="0"/>
                        <a:ea typeface="新細明體" pitchFamily="18" charset="-120"/>
                        <a:cs typeface="Arial" panose="020B0604020202020204" pitchFamily="34" charset="0"/>
                      </a:endParaRPr>
                    </a:p>
                  </a:txBody>
                  <a:tcPr marL="81832" marR="818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2" name="Title 1"/>
          <p:cNvSpPr>
            <a:spLocks noGrp="1"/>
          </p:cNvSpPr>
          <p:nvPr>
            <p:ph type="title"/>
          </p:nvPr>
        </p:nvSpPr>
        <p:spPr>
          <a:xfrm>
            <a:off x="467544" y="332656"/>
            <a:ext cx="8229600" cy="922114"/>
          </a:xfrm>
        </p:spPr>
        <p:txBody>
          <a:bodyPr>
            <a:normAutofit fontScale="90000"/>
          </a:bodyPr>
          <a:lstStyle/>
          <a:p>
            <a:pPr algn="just"/>
            <a:r>
              <a:rPr lang="mn-MN" sz="3600" b="1" dirty="0" smtClean="0">
                <a:solidFill>
                  <a:srgbClr val="002060"/>
                </a:solidFill>
                <a:latin typeface="Arial" panose="020B0604020202020204" pitchFamily="34" charset="0"/>
                <a:cs typeface="Arial" panose="020B0604020202020204" pitchFamily="34" charset="0"/>
              </a:rPr>
              <a:t>Багаж, хэрэгслийн эрсдлийн ангилал</a:t>
            </a:r>
            <a:endParaRPr lang="en-US" sz="3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027700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r>
              <a:rPr lang="mn-MN" dirty="0"/>
              <a:t>Өвчтөн эмнэлэгт байх хугацаанд түүний асаргаанд бүх төрлийн багаж хэрэгсэл, материалууд хэрэглэгддэг. </a:t>
            </a:r>
            <a:endParaRPr lang="en-US" dirty="0" smtClean="0"/>
          </a:p>
          <a:p>
            <a:r>
              <a:rPr lang="mn-MN" dirty="0" smtClean="0"/>
              <a:t>Эдгээрийг </a:t>
            </a:r>
            <a:r>
              <a:rPr lang="mn-MN" dirty="0"/>
              <a:t>шаардлагатай үед дахин </a:t>
            </a:r>
            <a:r>
              <a:rPr lang="mn-MN" dirty="0" smtClean="0"/>
              <a:t>хэрэглэдэг</a:t>
            </a:r>
            <a:r>
              <a:rPr lang="mn-MN" dirty="0"/>
              <a:t>. Харин дахин хэрэглэхийн тулд </a:t>
            </a:r>
            <a:r>
              <a:rPr lang="mn-MN" dirty="0" smtClean="0"/>
              <a:t>дахин </a:t>
            </a:r>
            <a:r>
              <a:rPr lang="mn-MN" dirty="0"/>
              <a:t>боловсруулж, аюулгүй ажиллах боломжтой болгох шаардлагатай</a:t>
            </a:r>
            <a:r>
              <a:rPr lang="mn-MN" dirty="0" smtClean="0"/>
              <a:t>.</a:t>
            </a:r>
          </a:p>
          <a:p>
            <a:r>
              <a:rPr lang="mn-MN" dirty="0" smtClean="0"/>
              <a:t>Зарчимыг </a:t>
            </a:r>
            <a:r>
              <a:rPr lang="mn-MN" dirty="0"/>
              <a:t>дагах хэрэгтэй. </a:t>
            </a:r>
            <a:endParaRPr lang="en-US" dirty="0"/>
          </a:p>
          <a:p>
            <a:endParaRPr lang="en-US" dirty="0"/>
          </a:p>
        </p:txBody>
      </p:sp>
    </p:spTree>
    <p:extLst>
      <p:ext uri="{BB962C8B-B14F-4D97-AF65-F5344CB8AC3E}">
        <p14:creationId xmlns:p14="http://schemas.microsoft.com/office/powerpoint/2010/main" xmlns="" val="3163790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l="4920" t="6411" r="6536" b="7692"/>
          <a:stretch/>
        </p:blipFill>
        <p:spPr>
          <a:xfrm>
            <a:off x="251520" y="1340768"/>
            <a:ext cx="8496944" cy="5323819"/>
          </a:xfrm>
          <a:prstGeom prst="rect">
            <a:avLst/>
          </a:prstGeom>
        </p:spPr>
      </p:pic>
      <p:sp>
        <p:nvSpPr>
          <p:cNvPr id="2" name="Title 1"/>
          <p:cNvSpPr>
            <a:spLocks noGrp="1"/>
          </p:cNvSpPr>
          <p:nvPr>
            <p:ph type="title"/>
          </p:nvPr>
        </p:nvSpPr>
        <p:spPr>
          <a:xfrm>
            <a:off x="827584" y="365126"/>
            <a:ext cx="7416824" cy="831625"/>
          </a:xfrm>
        </p:spPr>
        <p:txBody>
          <a:bodyPr>
            <a:noAutofit/>
          </a:bodyPr>
          <a:lstStyle/>
          <a:p>
            <a:pPr algn="ctr"/>
            <a:r>
              <a:rPr lang="mn-MN" sz="2800" b="1" dirty="0" smtClean="0">
                <a:solidFill>
                  <a:srgbClr val="000066"/>
                </a:solidFill>
              </a:rPr>
              <a:t>Цэвэрлэгээ, халдваргүйжүүлэлт, </a:t>
            </a:r>
            <a:br>
              <a:rPr lang="mn-MN" sz="2800" b="1" dirty="0" smtClean="0">
                <a:solidFill>
                  <a:srgbClr val="000066"/>
                </a:solidFill>
              </a:rPr>
            </a:br>
            <a:r>
              <a:rPr lang="mn-MN" sz="2800" b="1" dirty="0" smtClean="0">
                <a:solidFill>
                  <a:srgbClr val="000066"/>
                </a:solidFill>
              </a:rPr>
              <a:t>ариутгал</a:t>
            </a:r>
            <a:endParaRPr lang="en-US" sz="2800" b="1" dirty="0">
              <a:solidFill>
                <a:srgbClr val="000066"/>
              </a:solidFill>
            </a:endParaRPr>
          </a:p>
        </p:txBody>
      </p:sp>
    </p:spTree>
    <p:extLst>
      <p:ext uri="{BB962C8B-B14F-4D97-AF65-F5344CB8AC3E}">
        <p14:creationId xmlns:p14="http://schemas.microsoft.com/office/powerpoint/2010/main" xmlns="" val="3899966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rcRect/>
          <a:stretch>
            <a:fillRect/>
          </a:stretch>
        </p:blipFill>
        <p:spPr bwMode="auto">
          <a:xfrm>
            <a:off x="381000" y="609600"/>
            <a:ext cx="8534400" cy="6248400"/>
          </a:xfrm>
          <a:prstGeom prst="rect">
            <a:avLst/>
          </a:prstGeom>
          <a:noFill/>
          <a:ln w="9525">
            <a:noFill/>
            <a:miter lim="800000"/>
            <a:headEnd/>
            <a:tailEnd/>
          </a:ln>
        </p:spPr>
      </p:pic>
    </p:spTree>
    <p:extLst>
      <p:ext uri="{BB962C8B-B14F-4D97-AF65-F5344CB8AC3E}">
        <p14:creationId xmlns:p14="http://schemas.microsoft.com/office/powerpoint/2010/main" xmlns="" val="902139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mn-MN" sz="7200" dirty="0" smtClean="0"/>
              <a:t>АРИУТГАЛ</a:t>
            </a:r>
            <a:endParaRPr lang="en-US" sz="7200" dirty="0"/>
          </a:p>
        </p:txBody>
      </p:sp>
    </p:spTree>
    <p:extLst>
      <p:ext uri="{BB962C8B-B14F-4D97-AF65-F5344CB8AC3E}">
        <p14:creationId xmlns:p14="http://schemas.microsoft.com/office/powerpoint/2010/main" xmlns="" val="4189458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mn-MN" dirty="0" smtClean="0"/>
              <a:t>   </a:t>
            </a:r>
          </a:p>
          <a:p>
            <a:pPr marL="0" indent="0">
              <a:buNone/>
            </a:pPr>
            <a:endParaRPr lang="mn-MN" dirty="0"/>
          </a:p>
          <a:p>
            <a:pPr marL="0" indent="0" algn="ctr">
              <a:buNone/>
            </a:pPr>
            <a:r>
              <a:rPr lang="mn-MN" dirty="0" smtClean="0"/>
              <a:t>  </a:t>
            </a:r>
            <a:r>
              <a:rPr lang="mn-MN" sz="4400" dirty="0" smtClean="0"/>
              <a:t>Ариутгал</a:t>
            </a:r>
            <a:endParaRPr lang="en-US" sz="4400" dirty="0"/>
          </a:p>
          <a:p>
            <a:pPr marL="0" indent="0">
              <a:buNone/>
            </a:pPr>
            <a:r>
              <a:rPr lang="mn-MN" sz="4400" dirty="0" smtClean="0"/>
              <a:t> Бүх </a:t>
            </a:r>
            <a:r>
              <a:rPr lang="mn-MN" sz="4400" dirty="0"/>
              <a:t>бичил организмыг устгах</a:t>
            </a:r>
            <a:endParaRPr lang="en-US" sz="4400" dirty="0"/>
          </a:p>
        </p:txBody>
      </p:sp>
    </p:spTree>
    <p:extLst>
      <p:ext uri="{BB962C8B-B14F-4D97-AF65-F5344CB8AC3E}">
        <p14:creationId xmlns:p14="http://schemas.microsoft.com/office/powerpoint/2010/main" xmlns="" val="7367688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images (14).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685800" y="1219200"/>
            <a:ext cx="7543800" cy="5105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163187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p:txBody>
          <a:bodyPr/>
          <a:lstStyle/>
          <a:p>
            <a:pPr eaLnBrk="1" hangingPunct="1"/>
            <a:endParaRPr lang="mn-MN" dirty="0" smtClean="0"/>
          </a:p>
          <a:p>
            <a:pPr eaLnBrk="1" hangingPunct="1"/>
            <a:r>
              <a:rPr lang="mn-MN" dirty="0" smtClean="0"/>
              <a:t>Тухайн газрын цэвэр цэмцгэр байдлыг өвчтөн эсвэл орж ирсэн хүн бүр хамгийн түрүүнд хардаг.Энэ нь ажилчид өвчтөндөө хэр хандаж байгааг харуулдаг нэг чухал үзүүлэлт.</a:t>
            </a:r>
            <a:endParaRPr lang="en-US" dirty="0" smtClean="0"/>
          </a:p>
        </p:txBody>
      </p:sp>
      <p:sp>
        <p:nvSpPr>
          <p:cNvPr id="4098" name="Rectangle 2"/>
          <p:cNvSpPr>
            <a:spLocks noGrp="1" noChangeArrowheads="1"/>
          </p:cNvSpPr>
          <p:nvPr>
            <p:ph type="title"/>
          </p:nvPr>
        </p:nvSpPr>
        <p:spPr/>
        <p:txBody>
          <a:bodyPr>
            <a:normAutofit fontScale="90000"/>
          </a:bodyPr>
          <a:lstStyle/>
          <a:p>
            <a:pPr algn="ctr" eaLnBrk="1" hangingPunct="1"/>
            <a:r>
              <a:rPr lang="mn-MN" b="1" smtClean="0">
                <a:latin typeface="Arial Mon" pitchFamily="34" charset="0"/>
              </a:rPr>
              <a:t>Халдвар эсэргүүцэх дэглэмд цэвэрлэгээний гүйцэтгэх үүрэг.</a:t>
            </a:r>
            <a:endParaRPr lang="en-US" b="1" smtClean="0">
              <a:latin typeface="Arial Mon" pitchFamily="34" charset="0"/>
            </a:endParaRPr>
          </a:p>
        </p:txBody>
      </p:sp>
    </p:spTree>
    <p:extLst>
      <p:ext uri="{BB962C8B-B14F-4D97-AF65-F5344CB8AC3E}">
        <p14:creationId xmlns:p14="http://schemas.microsoft.com/office/powerpoint/2010/main" xmlns="" val="40561985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p:txBody>
          <a:bodyPr/>
          <a:lstStyle/>
          <a:p>
            <a:pPr eaLnBrk="1" hangingPunct="1"/>
            <a:r>
              <a:rPr lang="mn-MN" sz="2700" b="1" smtClean="0"/>
              <a:t>Цэвэрлэгээ</a:t>
            </a:r>
            <a:r>
              <a:rPr lang="mn-MN" sz="2700" smtClean="0"/>
              <a:t> гэдэг нь ерөнхий цэвэрлэгээ угаалга ба эмнэлгийн орчинд цэвэр цэмцгэр байдлыг хадгалах үйл явц.</a:t>
            </a:r>
          </a:p>
          <a:p>
            <a:pPr eaLnBrk="1" hangingPunct="1"/>
            <a:r>
              <a:rPr lang="mn-MN" sz="2700" b="1" smtClean="0"/>
              <a:t>Зорилго нь</a:t>
            </a:r>
            <a:r>
              <a:rPr lang="mn-MN" sz="2700" smtClean="0"/>
              <a:t>:тухайн газар байж болох микроорганизмын тоог бууруулах ингэснээр өвчтөн ба эмнэлгийн ажилчдыг халдвар гэмтэлд өртөх явдлыг бууруулах ба ажлын болон үйлчилгээ үзүүлэх таатай орчинг бүрдүүлэхэд оршино.</a:t>
            </a:r>
            <a:endParaRPr lang="en-US" sz="2700" smtClean="0"/>
          </a:p>
        </p:txBody>
      </p:sp>
      <p:sp>
        <p:nvSpPr>
          <p:cNvPr id="5122" name="Rectangle 2"/>
          <p:cNvSpPr>
            <a:spLocks noGrp="1" noChangeArrowheads="1"/>
          </p:cNvSpPr>
          <p:nvPr>
            <p:ph type="title"/>
          </p:nvPr>
        </p:nvSpPr>
        <p:spPr/>
        <p:txBody>
          <a:bodyPr/>
          <a:lstStyle/>
          <a:p>
            <a:pPr algn="ctr" eaLnBrk="1" hangingPunct="1"/>
            <a:r>
              <a:rPr lang="mn-MN" sz="2900" b="1" smtClean="0"/>
              <a:t>Халдвар эсэргүүцэх дэглэмд цэвэрлэгээний гүйцэтгэх үүрэг.</a:t>
            </a:r>
            <a:endParaRPr lang="en-US" sz="2900" b="1" smtClean="0"/>
          </a:p>
        </p:txBody>
      </p:sp>
    </p:spTree>
    <p:extLst>
      <p:ext uri="{BB962C8B-B14F-4D97-AF65-F5344CB8AC3E}">
        <p14:creationId xmlns:p14="http://schemas.microsoft.com/office/powerpoint/2010/main" xmlns="" val="20861767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mn-MN" b="1" dirty="0" smtClean="0"/>
              <a:t>Метицилинд тэсвэртэй стафилококк ауреус </a:t>
            </a:r>
            <a:r>
              <a:rPr lang="en-US" b="1" dirty="0" smtClean="0"/>
              <a:t>(MRSA)</a:t>
            </a:r>
            <a:r>
              <a:rPr lang="mn-MN" b="1" dirty="0" smtClean="0"/>
              <a:t>, </a:t>
            </a:r>
            <a:r>
              <a:rPr lang="en-US" b="1" i="1" dirty="0" smtClean="0">
                <a:latin typeface="Arial" pitchFamily="34" charset="0"/>
              </a:rPr>
              <a:t>Clostridium </a:t>
            </a:r>
            <a:r>
              <a:rPr lang="en-US" b="1" i="1" dirty="0" err="1" smtClean="0">
                <a:latin typeface="Arial" pitchFamily="34" charset="0"/>
              </a:rPr>
              <a:t>difficile</a:t>
            </a:r>
            <a:r>
              <a:rPr lang="en-US" b="1" dirty="0" smtClean="0">
                <a:latin typeface="Arial" pitchFamily="34" charset="0"/>
              </a:rPr>
              <a:t>, </a:t>
            </a:r>
            <a:r>
              <a:rPr lang="mn-MN" b="1" dirty="0" smtClean="0">
                <a:latin typeface="Arial" pitchFamily="34" charset="0"/>
              </a:rPr>
              <a:t>Ванкомицинд тэсвэртэй энтерококк </a:t>
            </a:r>
            <a:r>
              <a:rPr lang="en-US" b="1" dirty="0" smtClean="0">
                <a:latin typeface="Arial" pitchFamily="34" charset="0"/>
              </a:rPr>
              <a:t>(VRE), </a:t>
            </a:r>
            <a:r>
              <a:rPr lang="en-US" b="1" i="1" dirty="0" err="1" smtClean="0">
                <a:latin typeface="Arial" pitchFamily="34" charset="0"/>
              </a:rPr>
              <a:t>Acinetobacter</a:t>
            </a:r>
            <a:r>
              <a:rPr lang="mn-MN" b="1" i="1" dirty="0" smtClean="0">
                <a:latin typeface="Arial" pitchFamily="34" charset="0"/>
              </a:rPr>
              <a:t> зэрэг эмгэгтөрөгчид нь өвчтөний эргэн тойрны эд юмсын гадаргууг бохирдуулж, д</a:t>
            </a:r>
            <a:r>
              <a:rPr lang="ru-RU" b="1" i="1" dirty="0" smtClean="0">
                <a:latin typeface="Arial" pitchFamily="34" charset="0"/>
              </a:rPr>
              <a:t>олоо хоног буюу </a:t>
            </a:r>
            <a:r>
              <a:rPr lang="mn-MN" b="1" i="1" dirty="0" smtClean="0">
                <a:latin typeface="Arial" pitchFamily="34" charset="0"/>
              </a:rPr>
              <a:t>хэдэн </a:t>
            </a:r>
            <a:r>
              <a:rPr lang="ru-RU" b="1" i="1" dirty="0" smtClean="0">
                <a:latin typeface="Arial" pitchFamily="34" charset="0"/>
              </a:rPr>
              <a:t>сарын турш орчинд амьдрах чадвартай бай</a:t>
            </a:r>
            <a:r>
              <a:rPr lang="mn-MN" b="1" i="1" dirty="0" smtClean="0">
                <a:latin typeface="Arial" pitchFamily="34" charset="0"/>
              </a:rPr>
              <a:t>даг </a:t>
            </a:r>
            <a:endParaRPr lang="en-US" dirty="0"/>
          </a:p>
        </p:txBody>
      </p:sp>
      <p:sp>
        <p:nvSpPr>
          <p:cNvPr id="2" name="Title 1"/>
          <p:cNvSpPr>
            <a:spLocks noGrp="1"/>
          </p:cNvSpPr>
          <p:nvPr>
            <p:ph type="title"/>
          </p:nvPr>
        </p:nvSpPr>
        <p:spPr/>
        <p:txBody>
          <a:bodyPr/>
          <a:lstStyle/>
          <a:p>
            <a:r>
              <a:rPr lang="mn-MN" dirty="0" smtClean="0"/>
              <a:t>Орчны бохирдол</a:t>
            </a:r>
            <a:endParaRPr lang="en-US" dirty="0"/>
          </a:p>
        </p:txBody>
      </p:sp>
    </p:spTree>
    <p:extLst>
      <p:ext uri="{BB962C8B-B14F-4D97-AF65-F5344CB8AC3E}">
        <p14:creationId xmlns:p14="http://schemas.microsoft.com/office/powerpoint/2010/main" xmlns="" val="386042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083" descr="Picture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47713" y="609600"/>
            <a:ext cx="7659687" cy="574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1" name="Rectangle 3075"/>
          <p:cNvSpPr>
            <a:spLocks noChangeArrowheads="1"/>
          </p:cNvSpPr>
          <p:nvPr/>
        </p:nvSpPr>
        <p:spPr bwMode="auto">
          <a:xfrm>
            <a:off x="731838" y="949325"/>
            <a:ext cx="7680325" cy="1082675"/>
          </a:xfrm>
          <a:prstGeom prst="rect">
            <a:avLst/>
          </a:prstGeom>
          <a:solidFill>
            <a:srgbClr val="CC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US" altLang="en-US" sz="3600" i="1" dirty="0">
                <a:latin typeface="Arial" pitchFamily="34" charset="0"/>
              </a:rPr>
              <a:t>The Inanimate Environment Can Facilitate Transmission</a:t>
            </a:r>
          </a:p>
        </p:txBody>
      </p:sp>
      <p:sp>
        <p:nvSpPr>
          <p:cNvPr id="32772" name="Rectangle 3076"/>
          <p:cNvSpPr>
            <a:spLocks noChangeArrowheads="1"/>
          </p:cNvSpPr>
          <p:nvPr/>
        </p:nvSpPr>
        <p:spPr bwMode="auto">
          <a:xfrm>
            <a:off x="730250" y="5235575"/>
            <a:ext cx="7681913" cy="1082675"/>
          </a:xfrm>
          <a:prstGeom prst="rect">
            <a:avLst/>
          </a:prstGeom>
          <a:solidFill>
            <a:srgbClr val="CC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a:spcBef>
                <a:spcPct val="20000"/>
              </a:spcBef>
            </a:pPr>
            <a:r>
              <a:rPr lang="en-US" altLang="en-US" b="0" dirty="0">
                <a:solidFill>
                  <a:srgbClr val="FF0000"/>
                </a:solidFill>
              </a:rPr>
              <a:t>~ </a:t>
            </a:r>
            <a:r>
              <a:rPr lang="en-US" altLang="en-US" b="0" dirty="0">
                <a:solidFill>
                  <a:srgbClr val="FF0000"/>
                </a:solidFill>
                <a:latin typeface="Arial" pitchFamily="34" charset="0"/>
              </a:rPr>
              <a:t>Contaminated surfaces increase cross-transmission</a:t>
            </a:r>
            <a:r>
              <a:rPr lang="en-US" altLang="en-US" b="0" dirty="0">
                <a:solidFill>
                  <a:srgbClr val="FF0000"/>
                </a:solidFill>
              </a:rPr>
              <a:t> ~</a:t>
            </a:r>
          </a:p>
          <a:p>
            <a:pPr>
              <a:spcBef>
                <a:spcPct val="20000"/>
              </a:spcBef>
            </a:pPr>
            <a:r>
              <a:rPr lang="en-US" altLang="en-US" sz="1800" b="0" dirty="0">
                <a:latin typeface="Arial" pitchFamily="34" charset="0"/>
              </a:rPr>
              <a:t>Abstract: The Risk of Hand and Glove Contamination after Contact with a VRE (+) Patient Environment.  Hayden M, ICAAC, 2001, Chicago, IL.</a:t>
            </a:r>
          </a:p>
        </p:txBody>
      </p:sp>
      <p:sp>
        <p:nvSpPr>
          <p:cNvPr id="32773" name="Text Box 3077"/>
          <p:cNvSpPr txBox="1">
            <a:spLocks noChangeArrowheads="1"/>
          </p:cNvSpPr>
          <p:nvPr/>
        </p:nvSpPr>
        <p:spPr bwMode="auto">
          <a:xfrm>
            <a:off x="2825750" y="2014538"/>
            <a:ext cx="5546725" cy="4556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lnSpc>
                <a:spcPct val="85000"/>
              </a:lnSpc>
            </a:pPr>
            <a:r>
              <a:rPr lang="en-US" altLang="en-US" sz="2800" dirty="0">
                <a:solidFill>
                  <a:srgbClr val="00FF00"/>
                </a:solidFill>
                <a:latin typeface="Arial Unicode MS" pitchFamily="34" charset="-128"/>
              </a:rPr>
              <a:t>X</a:t>
            </a:r>
            <a:r>
              <a:rPr lang="en-US" altLang="en-US" sz="2800" dirty="0">
                <a:solidFill>
                  <a:schemeClr val="bg1"/>
                </a:solidFill>
                <a:latin typeface="Arial Unicode MS" pitchFamily="34" charset="-128"/>
              </a:rPr>
              <a:t> </a:t>
            </a:r>
            <a:r>
              <a:rPr lang="en-US" altLang="en-US" sz="2200" dirty="0">
                <a:latin typeface="Arial" pitchFamily="34" charset="0"/>
              </a:rPr>
              <a:t>represents VRE culture positive sites</a:t>
            </a:r>
          </a:p>
        </p:txBody>
      </p:sp>
    </p:spTree>
    <p:extLst>
      <p:ext uri="{BB962C8B-B14F-4D97-AF65-F5344CB8AC3E}">
        <p14:creationId xmlns:p14="http://schemas.microsoft.com/office/powerpoint/2010/main" xmlns="" val="771433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4267200" cy="6096000"/>
          </a:xfrm>
        </p:spPr>
        <p:txBody>
          <a:bodyPr>
            <a:noAutofit/>
          </a:bodyPr>
          <a:lstStyle/>
          <a:p>
            <a:pPr marL="0" indent="0">
              <a:buNone/>
            </a:pPr>
            <a:r>
              <a:rPr lang="mn-MN" sz="2800" dirty="0" smtClean="0">
                <a:latin typeface="Arial" pitchFamily="34" charset="0"/>
                <a:cs typeface="Arial" pitchFamily="34" charset="0"/>
              </a:rPr>
              <a:t>Өвчтөний ойролцоо бохирдох зүйлс:</a:t>
            </a:r>
          </a:p>
          <a:p>
            <a:r>
              <a:rPr lang="mn-MN" sz="2600" i="1" dirty="0" smtClean="0">
                <a:latin typeface="Arial" pitchFamily="34" charset="0"/>
                <a:cs typeface="Arial" pitchFamily="34" charset="0"/>
              </a:rPr>
              <a:t>Орны хашлаганууд</a:t>
            </a:r>
          </a:p>
          <a:p>
            <a:r>
              <a:rPr lang="mn-MN" sz="2600" i="1" dirty="0" smtClean="0">
                <a:latin typeface="Arial" pitchFamily="34" charset="0"/>
                <a:cs typeface="Arial" pitchFamily="34" charset="0"/>
              </a:rPr>
              <a:t>Орны даавуу</a:t>
            </a:r>
          </a:p>
          <a:p>
            <a:r>
              <a:rPr lang="mn-MN" sz="2600" i="1" dirty="0" smtClean="0">
                <a:latin typeface="Arial" pitchFamily="34" charset="0"/>
                <a:cs typeface="Arial" pitchFamily="34" charset="0"/>
              </a:rPr>
              <a:t>Орны дэргэдэх  ширээ </a:t>
            </a:r>
            <a:r>
              <a:rPr lang="en-US" sz="2600" i="1" dirty="0" smtClean="0">
                <a:latin typeface="Arial" pitchFamily="34" charset="0"/>
                <a:cs typeface="Arial" pitchFamily="34" charset="0"/>
              </a:rPr>
              <a:t>(</a:t>
            </a:r>
            <a:r>
              <a:rPr lang="mn-MN" sz="2600" i="1" dirty="0" smtClean="0">
                <a:latin typeface="Arial" pitchFamily="34" charset="0"/>
                <a:cs typeface="Arial" pitchFamily="34" charset="0"/>
              </a:rPr>
              <a:t>өвчтөний хоолны ширээ</a:t>
            </a:r>
            <a:r>
              <a:rPr lang="en-US" sz="2600" i="1" dirty="0" smtClean="0">
                <a:latin typeface="Arial" pitchFamily="34" charset="0"/>
                <a:cs typeface="Arial" pitchFamily="34" charset="0"/>
              </a:rPr>
              <a:t>)</a:t>
            </a:r>
            <a:endParaRPr lang="mn-MN" sz="2600" i="1" dirty="0" smtClean="0">
              <a:latin typeface="Arial" pitchFamily="34" charset="0"/>
              <a:cs typeface="Arial" pitchFamily="34" charset="0"/>
            </a:endParaRPr>
          </a:p>
          <a:p>
            <a:r>
              <a:rPr lang="mn-MN" sz="2600" i="1" dirty="0" smtClean="0">
                <a:latin typeface="Arial" pitchFamily="34" charset="0"/>
                <a:cs typeface="Arial" pitchFamily="34" charset="0"/>
              </a:rPr>
              <a:t>Цусны даралт хэмжигч</a:t>
            </a:r>
          </a:p>
          <a:p>
            <a:r>
              <a:rPr lang="mn-MN" sz="2600" i="1" dirty="0" smtClean="0">
                <a:latin typeface="Arial" pitchFamily="34" charset="0"/>
                <a:cs typeface="Arial" pitchFamily="34" charset="0"/>
              </a:rPr>
              <a:t>Памп</a:t>
            </a:r>
          </a:p>
          <a:p>
            <a:r>
              <a:rPr lang="mn-MN" sz="2600" i="1" dirty="0" smtClean="0">
                <a:latin typeface="Arial" pitchFamily="34" charset="0"/>
                <a:cs typeface="Arial" pitchFamily="34" charset="0"/>
              </a:rPr>
              <a:t>Сувилагч дуудах товч</a:t>
            </a:r>
          </a:p>
          <a:p>
            <a:r>
              <a:rPr lang="mn-MN" sz="2600" i="1" dirty="0" smtClean="0">
                <a:latin typeface="Arial" pitchFamily="34" charset="0"/>
                <a:cs typeface="Arial" pitchFamily="34" charset="0"/>
              </a:rPr>
              <a:t>Шээс цуглуулах уут гэх мэт</a:t>
            </a:r>
            <a:endParaRPr lang="en-US" sz="2600" i="1" dirty="0">
              <a:latin typeface="Arial" pitchFamily="34" charset="0"/>
              <a:cs typeface="Arial" pitchFamily="34" charset="0"/>
            </a:endParaRPr>
          </a:p>
        </p:txBody>
      </p:sp>
      <p:pic>
        <p:nvPicPr>
          <p:cNvPr id="4" name="Picture 6" descr="P2150008"/>
          <p:cNvPicPr>
            <a:picLocks noChangeAspect="1" noChangeArrowheads="1"/>
          </p:cNvPicPr>
          <p:nvPr/>
        </p:nvPicPr>
        <p:blipFill>
          <a:blip r:embed="rId3">
            <a:lum bright="8000" contrast="10000"/>
            <a:extLst>
              <a:ext uri="{28A0092B-C50C-407E-A947-70E740481C1C}">
                <a14:useLocalDpi xmlns:a14="http://schemas.microsoft.com/office/drawing/2010/main" xmlns="" val="0"/>
              </a:ext>
            </a:extLst>
          </a:blip>
          <a:srcRect l="15384" t="22345" r="33769" b="12326"/>
          <a:stretch>
            <a:fillRect/>
          </a:stretch>
        </p:blipFill>
        <p:spPr bwMode="auto">
          <a:xfrm>
            <a:off x="4572000" y="838200"/>
            <a:ext cx="4267200" cy="548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AutoShape 7"/>
          <p:cNvSpPr>
            <a:spLocks noChangeArrowheads="1"/>
          </p:cNvSpPr>
          <p:nvPr/>
        </p:nvSpPr>
        <p:spPr bwMode="auto">
          <a:xfrm>
            <a:off x="5029200" y="3962400"/>
            <a:ext cx="381000" cy="304800"/>
          </a:xfrm>
          <a:prstGeom prst="rightArrow">
            <a:avLst>
              <a:gd name="adj1" fmla="val 50000"/>
              <a:gd name="adj2" fmla="val 31250"/>
            </a:avLst>
          </a:prstGeom>
          <a:solidFill>
            <a:srgbClr val="FFFF00"/>
          </a:solidFill>
          <a:ln w="9525">
            <a:solidFill>
              <a:schemeClr val="tx1"/>
            </a:solidFill>
            <a:miter lim="800000"/>
            <a:headEnd/>
            <a:tailEnd/>
          </a:ln>
        </p:spPr>
        <p:txBody>
          <a:bodyPr wrap="none" anchor="ctr"/>
          <a:lstStyle/>
          <a:p>
            <a:endParaRPr lang="en-US"/>
          </a:p>
        </p:txBody>
      </p:sp>
      <p:sp>
        <p:nvSpPr>
          <p:cNvPr id="6" name="AutoShape 8"/>
          <p:cNvSpPr>
            <a:spLocks noChangeArrowheads="1"/>
          </p:cNvSpPr>
          <p:nvPr/>
        </p:nvSpPr>
        <p:spPr bwMode="auto">
          <a:xfrm>
            <a:off x="5105400" y="3200400"/>
            <a:ext cx="381000" cy="228600"/>
          </a:xfrm>
          <a:prstGeom prst="rightArrow">
            <a:avLst>
              <a:gd name="adj1" fmla="val 50000"/>
              <a:gd name="adj2" fmla="val 41667"/>
            </a:avLst>
          </a:prstGeom>
          <a:solidFill>
            <a:srgbClr val="66FF33"/>
          </a:solidFill>
          <a:ln w="9525">
            <a:solidFill>
              <a:schemeClr val="tx1"/>
            </a:solidFill>
            <a:miter lim="800000"/>
            <a:headEnd/>
            <a:tailEnd/>
          </a:ln>
        </p:spPr>
        <p:txBody>
          <a:bodyPr wrap="none" anchor="ctr"/>
          <a:lstStyle/>
          <a:p>
            <a:endParaRPr lang="en-US"/>
          </a:p>
        </p:txBody>
      </p:sp>
      <p:sp>
        <p:nvSpPr>
          <p:cNvPr id="7" name="AutoShape 11"/>
          <p:cNvSpPr>
            <a:spLocks noChangeArrowheads="1"/>
          </p:cNvSpPr>
          <p:nvPr/>
        </p:nvSpPr>
        <p:spPr bwMode="auto">
          <a:xfrm>
            <a:off x="5067300" y="5943600"/>
            <a:ext cx="457200" cy="228600"/>
          </a:xfrm>
          <a:prstGeom prst="leftArrow">
            <a:avLst>
              <a:gd name="adj1" fmla="val 50000"/>
              <a:gd name="adj2" fmla="val 50000"/>
            </a:avLst>
          </a:prstGeom>
          <a:solidFill>
            <a:srgbClr val="66FF33"/>
          </a:solidFill>
          <a:ln w="9525">
            <a:solidFill>
              <a:schemeClr val="tx1"/>
            </a:solidFill>
            <a:miter lim="800000"/>
            <a:headEnd/>
            <a:tailEnd/>
          </a:ln>
        </p:spPr>
        <p:txBody>
          <a:bodyPr wrap="none" anchor="ctr"/>
          <a:lstStyle/>
          <a:p>
            <a:endParaRPr lang="en-US"/>
          </a:p>
        </p:txBody>
      </p:sp>
      <p:sp>
        <p:nvSpPr>
          <p:cNvPr id="8" name="AutoShape 9"/>
          <p:cNvSpPr>
            <a:spLocks noChangeArrowheads="1"/>
          </p:cNvSpPr>
          <p:nvPr/>
        </p:nvSpPr>
        <p:spPr bwMode="auto">
          <a:xfrm>
            <a:off x="7924800" y="2743200"/>
            <a:ext cx="381000" cy="304800"/>
          </a:xfrm>
          <a:prstGeom prst="rightArrow">
            <a:avLst>
              <a:gd name="adj1" fmla="val 50000"/>
              <a:gd name="adj2" fmla="val 31250"/>
            </a:avLst>
          </a:prstGeom>
          <a:solidFill>
            <a:srgbClr val="FFFF00"/>
          </a:solidFill>
          <a:ln w="9525">
            <a:solidFill>
              <a:schemeClr val="tx1"/>
            </a:solidFill>
            <a:miter lim="800000"/>
            <a:headEnd/>
            <a:tailEnd/>
          </a:ln>
        </p:spPr>
        <p:txBody>
          <a:bodyPr wrap="none" anchor="ctr"/>
          <a:lstStyle/>
          <a:p>
            <a:endParaRPr lang="en-US"/>
          </a:p>
        </p:txBody>
      </p:sp>
      <p:sp>
        <p:nvSpPr>
          <p:cNvPr id="9" name="AutoShape 10"/>
          <p:cNvSpPr>
            <a:spLocks noChangeArrowheads="1"/>
          </p:cNvSpPr>
          <p:nvPr/>
        </p:nvSpPr>
        <p:spPr bwMode="auto">
          <a:xfrm>
            <a:off x="8299938" y="3848100"/>
            <a:ext cx="457200" cy="304800"/>
          </a:xfrm>
          <a:prstGeom prst="leftArrow">
            <a:avLst>
              <a:gd name="adj1" fmla="val 50000"/>
              <a:gd name="adj2" fmla="val 37500"/>
            </a:avLst>
          </a:prstGeom>
          <a:solidFill>
            <a:srgbClr val="FFFF00"/>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xmlns="" val="21231008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5103812" y="2819400"/>
            <a:ext cx="3354388" cy="609600"/>
          </a:xfrm>
        </p:spPr>
        <p:txBody>
          <a:bodyPr>
            <a:noAutofit/>
          </a:bodyPr>
          <a:lstStyle/>
          <a:p>
            <a:pPr algn="just"/>
            <a:r>
              <a:rPr lang="mn-MN" sz="1600" dirty="0" smtClean="0">
                <a:latin typeface="Arial" pitchFamily="34" charset="0"/>
                <a:cs typeface="Arial" pitchFamily="34" charset="0"/>
              </a:rPr>
              <a:t>Орны дэргэдэх ширээ </a:t>
            </a:r>
          </a:p>
          <a:p>
            <a:pPr algn="just"/>
            <a:r>
              <a:rPr lang="mn-MN" sz="1600" dirty="0" smtClean="0">
                <a:latin typeface="Arial" pitchFamily="34" charset="0"/>
                <a:cs typeface="Arial" pitchFamily="34" charset="0"/>
              </a:rPr>
              <a:t>  </a:t>
            </a:r>
            <a:r>
              <a:rPr lang="en-US" sz="1600" dirty="0" smtClean="0">
                <a:latin typeface="Arial" pitchFamily="34" charset="0"/>
                <a:cs typeface="Arial" pitchFamily="34" charset="0"/>
              </a:rPr>
              <a:t>     </a:t>
            </a:r>
            <a:r>
              <a:rPr lang="mn-MN" sz="1600" dirty="0" smtClean="0">
                <a:latin typeface="Arial" pitchFamily="34" charset="0"/>
                <a:cs typeface="Arial" pitchFamily="34" charset="0"/>
              </a:rPr>
              <a:t> өмнө          </a:t>
            </a:r>
            <a:r>
              <a:rPr lang="en-US" sz="1600" dirty="0" smtClean="0">
                <a:latin typeface="Arial" pitchFamily="34" charset="0"/>
                <a:cs typeface="Arial" pitchFamily="34" charset="0"/>
              </a:rPr>
              <a:t>             </a:t>
            </a:r>
            <a:r>
              <a:rPr lang="mn-MN" sz="1600" dirty="0" smtClean="0">
                <a:latin typeface="Arial" pitchFamily="34" charset="0"/>
                <a:cs typeface="Arial" pitchFamily="34" charset="0"/>
              </a:rPr>
              <a:t>хойно</a:t>
            </a:r>
            <a:endParaRPr lang="en-US" sz="1600" dirty="0">
              <a:latin typeface="Arial" pitchFamily="34" charset="0"/>
              <a:cs typeface="Arial" pitchFamily="34" charset="0"/>
            </a:endParaRPr>
          </a:p>
        </p:txBody>
      </p:sp>
      <p:sp>
        <p:nvSpPr>
          <p:cNvPr id="10" name="Text Placeholder 5"/>
          <p:cNvSpPr>
            <a:spLocks noGrp="1"/>
          </p:cNvSpPr>
          <p:nvPr>
            <p:ph type="body" sz="half" idx="3"/>
          </p:nvPr>
        </p:nvSpPr>
        <p:spPr>
          <a:xfrm>
            <a:off x="4724400" y="5943600"/>
            <a:ext cx="4052094" cy="533400"/>
          </a:xfrm>
        </p:spPr>
        <p:txBody>
          <a:bodyPr>
            <a:noAutofit/>
          </a:bodyPr>
          <a:lstStyle/>
          <a:p>
            <a:pPr algn="ctr"/>
            <a:r>
              <a:rPr lang="mn-MN" sz="1400" dirty="0" smtClean="0">
                <a:latin typeface="Arial" pitchFamily="34" charset="0"/>
                <a:cs typeface="Arial" pitchFamily="34" charset="0"/>
              </a:rPr>
              <a:t>Дуудлагын товчлуур дээрх ВТЭ цэвэрлэгээний дараа </a:t>
            </a:r>
            <a:endParaRPr lang="en-US" sz="1400" dirty="0">
              <a:latin typeface="Arial" pitchFamily="34" charset="0"/>
              <a:cs typeface="Arial" pitchFamily="34" charset="0"/>
            </a:endParaRPr>
          </a:p>
        </p:txBody>
      </p:sp>
      <p:sp>
        <p:nvSpPr>
          <p:cNvPr id="8" name="Content Placeholder 7"/>
          <p:cNvSpPr>
            <a:spLocks noGrp="1"/>
          </p:cNvSpPr>
          <p:nvPr>
            <p:ph sz="quarter" idx="2"/>
          </p:nvPr>
        </p:nvSpPr>
        <p:spPr>
          <a:xfrm>
            <a:off x="304800" y="990600"/>
            <a:ext cx="4419600" cy="3951288"/>
          </a:xfrm>
        </p:spPr>
        <p:txBody>
          <a:bodyPr>
            <a:noAutofit/>
          </a:bodyPr>
          <a:lstStyle/>
          <a:p>
            <a:r>
              <a:rPr lang="mn-MN" sz="2800" dirty="0">
                <a:latin typeface="Arial" pitchFamily="34" charset="0"/>
                <a:cs typeface="Arial" pitchFamily="34" charset="0"/>
              </a:rPr>
              <a:t>Ө</a:t>
            </a:r>
            <a:r>
              <a:rPr lang="mn-MN" sz="2800" dirty="0" smtClean="0">
                <a:latin typeface="Arial" pitchFamily="34" charset="0"/>
                <a:cs typeface="Arial" pitchFamily="34" charset="0"/>
              </a:rPr>
              <a:t>вчтөний  эргэн тойрны   эд зүйлсийн гадаргууг  өдөр тутам муу цэвэрлэдэг</a:t>
            </a:r>
          </a:p>
          <a:p>
            <a:r>
              <a:rPr lang="mn-MN" sz="2800" dirty="0" smtClean="0">
                <a:latin typeface="Arial" pitchFamily="34" charset="0"/>
                <a:cs typeface="Arial" pitchFamily="34" charset="0"/>
              </a:rPr>
              <a:t>Өвчтөн эмнэлгээс дараа гарсаны дараа  цэвэрлэгээ  хангалтгүй байна</a:t>
            </a:r>
            <a:endParaRPr lang="en-US" sz="2800" dirty="0" smtClean="0">
              <a:latin typeface="Arial" pitchFamily="34" charset="0"/>
              <a:cs typeface="Arial" pitchFamily="34" charset="0"/>
            </a:endParaRPr>
          </a:p>
          <a:p>
            <a:endParaRPr lang="en-US" sz="2800" dirty="0"/>
          </a:p>
        </p:txBody>
      </p:sp>
      <p:sp>
        <p:nvSpPr>
          <p:cNvPr id="11" name="Text Placeholder 5"/>
          <p:cNvSpPr>
            <a:spLocks noGrp="1"/>
          </p:cNvSpPr>
          <p:nvPr>
            <p:ph sz="quarter" idx="4"/>
          </p:nvPr>
        </p:nvSpPr>
        <p:spPr>
          <a:xfrm>
            <a:off x="152400" y="5586413"/>
            <a:ext cx="4356894" cy="738186"/>
          </a:xfrm>
        </p:spPr>
        <p:txBody>
          <a:bodyPr>
            <a:noAutofit/>
          </a:bodyPr>
          <a:lstStyle/>
          <a:p>
            <a:pPr marL="109728" indent="0">
              <a:buNone/>
            </a:pPr>
            <a:r>
              <a:rPr lang="mn-MN" sz="2000" dirty="0" smtClean="0"/>
              <a:t>Карлинг нарын судалгаагаар: </a:t>
            </a:r>
            <a:endParaRPr lang="en-US" sz="2000" dirty="0"/>
          </a:p>
        </p:txBody>
      </p:sp>
      <p:pic>
        <p:nvPicPr>
          <p:cNvPr id="4" name="Picture 8" descr="Overbedtable B_A"/>
          <p:cNvPicPr>
            <a:picLocks noChangeAspect="1" noChangeArrowheads="1"/>
          </p:cNvPicPr>
          <p:nvPr/>
        </p:nvPicPr>
        <p:blipFill>
          <a:blip r:embed="rId2">
            <a:extLst>
              <a:ext uri="{28A0092B-C50C-407E-A947-70E740481C1C}">
                <a14:useLocalDpi xmlns:a14="http://schemas.microsoft.com/office/drawing/2010/main" xmlns="" val="0"/>
              </a:ext>
            </a:extLst>
          </a:blip>
          <a:srcRect t="10715" b="14285"/>
          <a:stretch>
            <a:fillRect/>
          </a:stretch>
        </p:blipFill>
        <p:spPr bwMode="auto">
          <a:xfrm>
            <a:off x="5181600" y="533400"/>
            <a:ext cx="3149600"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9" descr="Eckstain BC BMC ID VRE surface contamination"/>
          <p:cNvPicPr>
            <a:picLocks noChangeAspect="1" noChangeArrowheads="1"/>
          </p:cNvPicPr>
          <p:nvPr/>
        </p:nvPicPr>
        <p:blipFill>
          <a:blip r:embed="rId3">
            <a:lum bright="30000"/>
            <a:extLst>
              <a:ext uri="{28A0092B-C50C-407E-A947-70E740481C1C}">
                <a14:useLocalDpi xmlns:a14="http://schemas.microsoft.com/office/drawing/2010/main" xmlns="" val="0"/>
              </a:ext>
            </a:extLst>
          </a:blip>
          <a:srcRect/>
          <a:stretch>
            <a:fillRect/>
          </a:stretch>
        </p:blipFill>
        <p:spPr bwMode="auto">
          <a:xfrm>
            <a:off x="5181600" y="3886200"/>
            <a:ext cx="3149600"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312027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786</TotalTime>
  <Words>944</Words>
  <Application>Microsoft Office PowerPoint</Application>
  <PresentationFormat>On-screen Show (4:3)</PresentationFormat>
  <Paragraphs>105</Paragraphs>
  <Slides>22</Slides>
  <Notes>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Concourse</vt:lpstr>
      <vt:lpstr>Цэвэрлэгээ, халдваргүйжүүлэлт, ариутгалын  тухай ойлголт  </vt:lpstr>
      <vt:lpstr>Цэвэрлэгээ, халдваргүйжүүлэлт,  ариутгал</vt:lpstr>
      <vt:lpstr>Slide 3</vt:lpstr>
      <vt:lpstr>Халдвар эсэргүүцэх дэглэмд цэвэрлэгээний гүйцэтгэх үүрэг.</vt:lpstr>
      <vt:lpstr>Халдвар эсэргүүцэх дэглэмд цэвэрлэгээний гүйцэтгэх үүрэг.</vt:lpstr>
      <vt:lpstr>Орчны бохирдол</vt:lpstr>
      <vt:lpstr>Slide 7</vt:lpstr>
      <vt:lpstr>Slide 8</vt:lpstr>
      <vt:lpstr>Slide 9</vt:lpstr>
      <vt:lpstr>Халдварыг дамжуулахад....</vt:lpstr>
      <vt:lpstr>Slide 11</vt:lpstr>
      <vt:lpstr>Цэвэрлэгээ, халдваргүйжүүлэлт нь халдварыг багасгахад туслах уу?</vt:lpstr>
      <vt:lpstr>Slide 13</vt:lpstr>
      <vt:lpstr>Slide 14</vt:lpstr>
      <vt:lpstr>Slide 15</vt:lpstr>
      <vt:lpstr>Slide 16</vt:lpstr>
      <vt:lpstr>Slide 17</vt:lpstr>
      <vt:lpstr>Багаж, хэрэгслийн эрсдлийн ангилал</vt:lpstr>
      <vt:lpstr>Slide 19</vt:lpstr>
      <vt:lpstr>Slide 20</vt:lpstr>
      <vt:lpstr>АРИУТГАЛ</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user1</dc:creator>
  <cp:lastModifiedBy>User</cp:lastModifiedBy>
  <cp:revision>10</cp:revision>
  <dcterms:created xsi:type="dcterms:W3CDTF">2021-01-07T01:22:53Z</dcterms:created>
  <dcterms:modified xsi:type="dcterms:W3CDTF">2021-01-13T01:56:23Z</dcterms:modified>
</cp:coreProperties>
</file>