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8"/>
  </p:notesMasterIdLst>
  <p:sldIdLst>
    <p:sldId id="256" r:id="rId2"/>
    <p:sldId id="258" r:id="rId3"/>
    <p:sldId id="257" r:id="rId4"/>
    <p:sldId id="321" r:id="rId5"/>
    <p:sldId id="319" r:id="rId6"/>
    <p:sldId id="320" r:id="rId7"/>
    <p:sldId id="282" r:id="rId8"/>
    <p:sldId id="262" r:id="rId9"/>
    <p:sldId id="263" r:id="rId10"/>
    <p:sldId id="264" r:id="rId11"/>
    <p:sldId id="293" r:id="rId12"/>
    <p:sldId id="265" r:id="rId13"/>
    <p:sldId id="284" r:id="rId14"/>
    <p:sldId id="289" r:id="rId15"/>
    <p:sldId id="266" r:id="rId16"/>
    <p:sldId id="267" r:id="rId17"/>
    <p:sldId id="268" r:id="rId18"/>
    <p:sldId id="269" r:id="rId19"/>
    <p:sldId id="287" r:id="rId20"/>
    <p:sldId id="270" r:id="rId21"/>
    <p:sldId id="271" r:id="rId22"/>
    <p:sldId id="285" r:id="rId23"/>
    <p:sldId id="272" r:id="rId24"/>
    <p:sldId id="273" r:id="rId25"/>
    <p:sldId id="274" r:id="rId26"/>
    <p:sldId id="286" r:id="rId27"/>
    <p:sldId id="275" r:id="rId28"/>
    <p:sldId id="276" r:id="rId29"/>
    <p:sldId id="283" r:id="rId30"/>
    <p:sldId id="288" r:id="rId31"/>
    <p:sldId id="292" r:id="rId32"/>
    <p:sldId id="277" r:id="rId33"/>
    <p:sldId id="295" r:id="rId34"/>
    <p:sldId id="296" r:id="rId35"/>
    <p:sldId id="297" r:id="rId36"/>
    <p:sldId id="300" r:id="rId37"/>
    <p:sldId id="299" r:id="rId38"/>
    <p:sldId id="310" r:id="rId39"/>
    <p:sldId id="301" r:id="rId40"/>
    <p:sldId id="309" r:id="rId41"/>
    <p:sldId id="314" r:id="rId42"/>
    <p:sldId id="302" r:id="rId43"/>
    <p:sldId id="303" r:id="rId44"/>
    <p:sldId id="304" r:id="rId45"/>
    <p:sldId id="305" r:id="rId46"/>
    <p:sldId id="306" r:id="rId47"/>
    <p:sldId id="307" r:id="rId48"/>
    <p:sldId id="311" r:id="rId49"/>
    <p:sldId id="318" r:id="rId50"/>
    <p:sldId id="317" r:id="rId51"/>
    <p:sldId id="308" r:id="rId52"/>
    <p:sldId id="312" r:id="rId53"/>
    <p:sldId id="313" r:id="rId54"/>
    <p:sldId id="315" r:id="rId55"/>
    <p:sldId id="316" r:id="rId56"/>
    <p:sldId id="27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0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C17E-1301-4B16-9DA5-51C2E6429BA2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9F00E-FE0D-48FB-B7D4-FAF3F76BC3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6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023" y="1143549"/>
            <a:ext cx="6005955" cy="308553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Эмнэлгийн</a:t>
            </a:r>
            <a:r>
              <a:rPr lang="mn-MN" baseline="0" dirty="0" smtClean="0"/>
              <a:t> тусламж үйлчилгээ авч байгаа хүний тоо</a:t>
            </a:r>
          </a:p>
          <a:p>
            <a:r>
              <a:rPr lang="mn-MN" baseline="0" dirty="0" smtClean="0"/>
              <a:t>1 хүнийг 60 кг жинтэй гэж үзвэл дунджаар 1 кг нян биед хуримтлагддаг. Тэгэхээр хичнээн кг нян эмнэлгийн хаалгаар орж гардаг болохыг сануулах</a:t>
            </a:r>
          </a:p>
          <a:p>
            <a:r>
              <a:rPr lang="mn-MN" baseline="0" dirty="0" smtClean="0"/>
              <a:t>Үйлчлүүлэгчийг олноор 1 дор бөөгнөрүүлж байгаа гэдэг нь эрсдэл болох талаар ярих</a:t>
            </a:r>
          </a:p>
          <a:p>
            <a:r>
              <a:rPr lang="mn-MN" baseline="0" dirty="0" smtClean="0"/>
              <a:t>Стандарт сэргийлэлт дотор эрүүл мэндийн ажилтны гарын эрүүл ахуй чухал болохыг тайлбарлах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968C-F5FF-450A-A8C3-4AACF903FFF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65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Many of the listed diseases can spread by more than one route. The figure shows only a few of the many diseases that may be transmitted within a health-care facility. Source: Blue Book</a:t>
            </a:r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D8E65C-50F0-4F33-9196-4A60327E8E09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59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Гар ариутгах гэж ярихгүй байх талаар сануулах Ариутгал гэдэг нь</a:t>
            </a:r>
            <a:r>
              <a:rPr lang="mn-MN" baseline="0" dirty="0" smtClean="0"/>
              <a:t> ямар аргаар яаж явагддаг болохыг сануулах</a:t>
            </a:r>
          </a:p>
          <a:p>
            <a:r>
              <a:rPr lang="mn-MN" baseline="0" dirty="0" smtClean="0"/>
              <a:t>Халдваргүйтгэл гэж ву болохыг тайлбарлах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968C-F5FF-450A-A8C3-4AACF903FFF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21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Бүх бичиг баримт</a:t>
            </a:r>
            <a:r>
              <a:rPr lang="mn-MN" baseline="0" dirty="0" smtClean="0"/>
              <a:t> тоног төхөөрөмжийн гадаргуу халдвартай</a:t>
            </a:r>
          </a:p>
          <a:p>
            <a:r>
              <a:rPr lang="mn-MN" baseline="0" dirty="0" smtClean="0"/>
              <a:t>Гар утасны гадаргуугийн нянгийн бохирдол 00 өрөөний суултуураас 400 дахин их нянгийн бохирдолтой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968C-F5FF-450A-A8C3-4AACF903FFF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41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8181" y="1143549"/>
            <a:ext cx="4881640" cy="308553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Улсын</a:t>
            </a:r>
            <a:r>
              <a:rPr lang="mn-MN" baseline="0" dirty="0" smtClean="0"/>
              <a:t> 2-р төв эмнэлэг дээр 2018 онд 100 эрүүл мэндийн ажилтны гараас арчдасны шинжилгээ авсан 24% нь нянгийн бохирдолтой гарсан.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8968C-F5FF-450A-A8C3-4AACF903FFF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84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8181" y="1143549"/>
            <a:ext cx="4881640" cy="3085533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2E1478-4B95-4BBE-B71A-9A33D1BDCBC4}" type="slidenum">
              <a:rPr lang="zh-TW" altLang="en-US" sz="1200" smtClean="0"/>
              <a:pPr eaLnBrk="1" hangingPunct="1"/>
              <a:t>47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1DC924-D28E-4BEB-B4D0-856CE530086F}" type="slidenum">
              <a:rPr lang="zh-TW" altLang="en-US" sz="1200" smtClean="0"/>
              <a:pPr eaLnBrk="1" hangingPunct="1"/>
              <a:t>52</a:t>
            </a:fld>
            <a:endParaRPr lang="en-US" altLang="zh-TW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6E1F71-48B7-480D-ACFB-488C5769D3D3}" type="slidenum">
              <a:rPr lang="zh-TW" altLang="en-US" sz="1200" smtClean="0"/>
              <a:pPr eaLnBrk="1" hangingPunct="1"/>
              <a:t>53</a:t>
            </a:fld>
            <a:endParaRPr lang="en-US" altLang="zh-TW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8F5B5-5C5E-45D8-9D8A-C18F772555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24868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6684B-FA90-4586-A90E-292A6E1C58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5617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16723BE-9CCC-4617-94C3-5846D3EE5566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E9F3CC-8C0E-40A0-871A-C474444C9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343400"/>
          </a:xfrm>
        </p:spPr>
        <p:txBody>
          <a:bodyPr>
            <a:normAutofit/>
          </a:bodyPr>
          <a:lstStyle/>
          <a:p>
            <a:r>
              <a:rPr lang="mn-MN" sz="3600" dirty="0" smtClean="0">
                <a:latin typeface="Arial" pitchFamily="34" charset="0"/>
                <a:cs typeface="Arial" pitchFamily="34" charset="0"/>
              </a:rPr>
              <a:t>КОВИД-19 халдварын үед хэрэглэх  </a:t>
            </a:r>
            <a:r>
              <a:rPr lang="mn-MN" sz="3600" dirty="0">
                <a:latin typeface="Arial" pitchFamily="34" charset="0"/>
                <a:cs typeface="Arial" pitchFamily="34" charset="0"/>
              </a:rPr>
              <a:t>хамгаалах хувцас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хэрэгсэл болон</a:t>
            </a:r>
            <a:br>
              <a:rPr lang="mn-MN" sz="3600" dirty="0" smtClean="0">
                <a:latin typeface="Arial" pitchFamily="34" charset="0"/>
                <a:cs typeface="Arial" pitchFamily="34" charset="0"/>
              </a:rPr>
            </a:br>
            <a:r>
              <a:rPr lang="mn-MN" sz="3600" dirty="0" smtClean="0">
                <a:latin typeface="Arial" pitchFamily="34" charset="0"/>
                <a:cs typeface="Arial" pitchFamily="34" charset="0"/>
              </a:rPr>
              <a:t>Гарын эрүүл ахуй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803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Амны хаалт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mn-MN" sz="3200" dirty="0">
                <a:latin typeface="Arial" pitchFamily="34" charset="0"/>
                <a:cs typeface="Arial" pitchFamily="34" charset="0"/>
              </a:rPr>
              <a:t>Амны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хаалт зүүх нь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агаар дуслын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замаар дамжих халдвараас хамгаалах ба ажилтан ажлын байранд дээр, олон нийтийн газар,  хог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хаягдалтай харьцаж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ажиллахад  өмсөхөөс гадна амьсгалын замын халдвараар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өвчилсөн, эрүүл мэндийн ажилтан өмсөнө.</a:t>
            </a:r>
          </a:p>
          <a:p>
            <a:pPr marL="0" indent="0">
              <a:buNone/>
            </a:pPr>
            <a:endParaRPr lang="mn-MN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42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Нэг удаагийн амны хаалт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Коронавируст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(covid19)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халдварын үед аерозол үүсгэх ажилбаруудаас бусад үед зүүж хэрэглэнэ.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Нян, вирус, бичилт биетийг бүрэн шүүх чадвартай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10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Амны хаалт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n-MN" sz="2400" dirty="0">
                <a:latin typeface="Arial" pitchFamily="34" charset="0"/>
                <a:cs typeface="Arial" pitchFamily="34" charset="0"/>
              </a:rPr>
              <a:t>Дараах тохиолдолд өндөр шүүлтүүртэй амны хаалт хэрэглэнэ.</a:t>
            </a:r>
          </a:p>
          <a:p>
            <a:pPr marL="514350" indent="-514350">
              <a:buFont typeface="+mj-lt"/>
              <a:buAutoNum type="arabicPeriod"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Боом</a:t>
            </a:r>
          </a:p>
          <a:p>
            <a:pPr marL="514350" indent="-514350">
              <a:buFont typeface="+mj-lt"/>
              <a:buAutoNum type="arabicPeriod"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Улаанбурхан</a:t>
            </a: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Тарваган тахал</a:t>
            </a:r>
          </a:p>
          <a:p>
            <a:pPr marL="514350" indent="-514350">
              <a:buFont typeface="+mj-lt"/>
              <a:buAutoNum type="arabicPeriod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Шувууны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томуу      </a:t>
            </a: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АЦХаХ</a:t>
            </a:r>
          </a:p>
          <a:p>
            <a:pPr marL="514350" indent="-514350">
              <a:buFont typeface="+mj-lt"/>
              <a:buAutoNum type="arabicPeriod"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Хорт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бодис найруулах</a:t>
            </a:r>
          </a:p>
          <a:p>
            <a:pPr marL="514350" indent="-514350">
              <a:buFont typeface="+mj-lt"/>
              <a:buAutoNum type="arabicPeriod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Халдваргүйтгэлийн бодис найруулах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399"/>
            <a:ext cx="2819400" cy="325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49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Шүүлтүүртэй амны хаалт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Эмнэлгийн зориулалтын 95 хувийн шүүлтүүртэй амны хаалтны хэлбэр, загвар өөр өөр байдаг. </a:t>
            </a:r>
          </a:p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Энэ нь хүний нүүрний хэлбэрт  таарах, таарахгүй олон янз байдаг тул өөрт тохирох амны хаалтаа тааруулж сонгох нь чухал.  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marL="274320" lvl="1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mn-M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Шүүлтүүрийн тэмдэглэгээ-  </a:t>
            </a:r>
            <a:r>
              <a:rPr lang="x-none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N95</a:t>
            </a:r>
            <a:r>
              <a:rPr lang="mn-M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x-none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FFP2</a:t>
            </a:r>
            <a:r>
              <a:rPr lang="mn-M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x-none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</a:t>
            </a:r>
            <a:r>
              <a:rPr lang="mn-M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mn-MN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mn-MN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00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>
                <a:latin typeface="Arial" pitchFamily="34" charset="0"/>
                <a:cs typeface="Arial" pitchFamily="34" charset="0"/>
              </a:rPr>
              <a:t>А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мны хаалтыг солих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spcAft>
                <a:spcPts val="1200"/>
              </a:spcAft>
            </a:pPr>
            <a:r>
              <a:rPr lang="mn-MN" dirty="0">
                <a:latin typeface="Arial" pitchFamily="34" charset="0"/>
                <a:cs typeface="Arial" pitchFamily="34" charset="0"/>
              </a:rPr>
              <a:t>Норсон, бохирдсон, гэмтсэн, амьсгалахад хэцүү бол </a:t>
            </a:r>
          </a:p>
          <a:p>
            <a:pPr lvl="0" algn="just">
              <a:spcAft>
                <a:spcPts val="1200"/>
              </a:spcAft>
            </a:pPr>
            <a:r>
              <a:rPr lang="mn-MN" dirty="0">
                <a:latin typeface="Arial" pitchFamily="34" charset="0"/>
                <a:cs typeface="Arial" pitchFamily="34" charset="0"/>
              </a:rPr>
              <a:t>Биологийн шингэн, халдвартай материал, химийн бодис цацагдсан </a:t>
            </a:r>
          </a:p>
          <a:p>
            <a:pPr lvl="0" algn="just">
              <a:spcAft>
                <a:spcPts val="1200"/>
              </a:spcAft>
            </a:pPr>
            <a:r>
              <a:rPr lang="mn-MN" dirty="0">
                <a:latin typeface="Arial" pitchFamily="34" charset="0"/>
                <a:cs typeface="Arial" pitchFamily="34" charset="0"/>
              </a:rPr>
              <a:t>Нүүрний өөр хэсэгт шилжсэн, урд талд хүрсэн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032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Шүүлтүүртэй амны хаалт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mn-MN" sz="3200" dirty="0">
                <a:latin typeface="Arial" pitchFamily="34" charset="0"/>
                <a:cs typeface="Arial" pitchFamily="34" charset="0"/>
              </a:rPr>
              <a:t>Шүүлтүүртэй амны хаалтыг зүүх дараалал</a:t>
            </a:r>
          </a:p>
          <a:p>
            <a:pPr algn="just">
              <a:buFont typeface="Arial" pitchFamily="34" charset="0"/>
              <a:buChar char="•"/>
            </a:pPr>
            <a:r>
              <a:rPr lang="mn-MN" sz="3200" dirty="0">
                <a:latin typeface="Arial" pitchFamily="34" charset="0"/>
                <a:cs typeface="Arial" pitchFamily="34" charset="0"/>
              </a:rPr>
              <a:t>Аяга хэсгийг гар дотроо, хамрын хэсгийг хуруунуудын үзүүрт, толгойн уяаг гарт сул унжуулж  байрлуулана.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C:\Users\user\Documents\Dust-Mask-Without-Valve-HG616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0"/>
            <a:ext cx="5334000" cy="2646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1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Шүүлтүүртэй амны хаалт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mn-MN" sz="2800" dirty="0">
                <a:latin typeface="Arial" pitchFamily="34" charset="0"/>
                <a:cs typeface="Arial" pitchFamily="34" charset="0"/>
              </a:rPr>
              <a:t>Эрүүний доод хэсгээс хамрын дээд хэсэг хүрэхээр байрлалд аваачин дээд талын уяаг нь чангалж татаад толгойны ар талд дээд хэсэгт хөдөлгөөнгүй тогтооно.</a:t>
            </a:r>
          </a:p>
          <a:p>
            <a:pPr algn="just"/>
            <a:r>
              <a:rPr lang="mn-MN" sz="2800" dirty="0">
                <a:latin typeface="Arial" pitchFamily="34" charset="0"/>
                <a:cs typeface="Arial" pitchFamily="34" charset="0"/>
              </a:rPr>
              <a:t>Доод уяаг нь чихний доод хэсэгт хүзүүний орчимд тогтооно.</a:t>
            </a:r>
          </a:p>
          <a:p>
            <a:pPr algn="just"/>
            <a:r>
              <a:rPr lang="mn-MN" sz="2800" dirty="0">
                <a:latin typeface="Arial" pitchFamily="34" charset="0"/>
                <a:cs typeface="Arial" pitchFamily="34" charset="0"/>
              </a:rPr>
              <a:t>Хоёр гарынхаа хурууны үзүүрүүд дээр хамрын хэсэгт байгаа метал дээр байрлуулж, хамрынхаа хэлбэрт тохируулж байрлуулана.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3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>
                <a:latin typeface="Arial" pitchFamily="34" charset="0"/>
                <a:cs typeface="Arial" pitchFamily="34" charset="0"/>
              </a:rPr>
              <a:t>Амны хаалтны тохироо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mn-MN" sz="2800" dirty="0">
                <a:latin typeface="Arial" pitchFamily="34" charset="0"/>
                <a:cs typeface="Arial" pitchFamily="34" charset="0"/>
              </a:rPr>
              <a:t>Амны хаалтны өмнө хэсгээс барьж огцом амьсгаа гаргахад хамгаалалт дотор нэмэлт даралт үүсч хий гарахгүй байх.</a:t>
            </a:r>
          </a:p>
          <a:p>
            <a:pPr algn="just"/>
            <a:r>
              <a:rPr lang="mn-MN" sz="2800" dirty="0">
                <a:latin typeface="Arial" pitchFamily="34" charset="0"/>
                <a:cs typeface="Arial" pitchFamily="34" charset="0"/>
              </a:rPr>
              <a:t>Гүнзгий амьсгаа авахад сөрөг даралт үүсч  хамгаалалт нүүрэнд наалдана. Хэрвээ нүх гарсан, зөв байрлаагүй, эсвэл бүч сул бол дахин шалгана.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71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>
                <a:latin typeface="Arial" pitchFamily="34" charset="0"/>
                <a:cs typeface="Arial" pitchFamily="34" charset="0"/>
              </a:rPr>
              <a:t>Нүдний шил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mn-MN" sz="3200" dirty="0" smtClean="0">
                <a:latin typeface="Arial" pitchFamily="34" charset="0"/>
                <a:cs typeface="Arial" pitchFamily="34" charset="0"/>
              </a:rPr>
              <a:t>Нүдний шил нь халдвартай хүний шүлс болон найтаах, ярих үед амнаас гарч байгаа дусалууд, цус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болон биологийн шингэн, хорт бодис эмнэлгийн ажилтаны нүд рүү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орохоос хамгаална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47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>
                <a:latin typeface="Arial" pitchFamily="34" charset="0"/>
                <a:cs typeface="Arial" pitchFamily="34" charset="0"/>
              </a:rPr>
              <a:t>Нүдний шил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n-MN" sz="2400" dirty="0">
                <a:latin typeface="Arial" pitchFamily="34" charset="0"/>
                <a:cs typeface="Arial" pitchFamily="34" charset="0"/>
              </a:rPr>
              <a:t>Өндөр эрсдэлтэй ажилбарын үед нүдний шил, нүүрний хамгаалах хэрэгслийг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хэрэглэх шаардлагатай.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Нүдний шилний цанталтаас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сэргийлж зориулалтын бодисоор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(Anti fog)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 арчих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, шүрших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mn-M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Нүдний шилний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цанталтаас сэргийлж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дотор хүрээг савангаар тойруулж зурах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5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>
                <a:latin typeface="Arial" pitchFamily="34" charset="0"/>
                <a:cs typeface="Arial" pitchFamily="34" charset="0"/>
              </a:rPr>
              <a:t>Хувийн хамгаалах хувцас хэрэгсэл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mn-MN" sz="3600" dirty="0">
                <a:latin typeface="Arial" pitchFamily="34" charset="0"/>
                <a:cs typeface="Arial" pitchFamily="34" charset="0"/>
              </a:rPr>
              <a:t>Хувийн хамгаалах хувцас хэрэгсэл нь эмнэлгийн ажилтан, эмнэлгийн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ажилтнаас үйлчлүүлэгчийн халдварт өртөх эрсдлийг бууруулах бичил </a:t>
            </a:r>
            <a:r>
              <a:rPr lang="mn-MN" sz="3600" dirty="0">
                <a:latin typeface="Arial" pitchFamily="34" charset="0"/>
                <a:cs typeface="Arial" pitchFamily="34" charset="0"/>
              </a:rPr>
              <a:t>биетэн дамжин тархахаас хамгаалах үүрэгтэй.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 smtClean="0">
                <a:latin typeface="Arial" pitchFamily="34" charset="0"/>
                <a:cs typeface="Arial" pitchFamily="34" charset="0"/>
              </a:rPr>
              <a:t>Нүдний шил</a:t>
            </a:r>
            <a:r>
              <a:rPr lang="mn-MN" sz="3600" dirty="0">
                <a:latin typeface="Arial" pitchFamily="34" charset="0"/>
                <a:cs typeface="Arial" pitchFamily="34" charset="0"/>
              </a:rPr>
              <a:t>, нүүрний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хамгаалалт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Нүдний шил, нүүрний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хамгаалалтыг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хэрэглэсний дараа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70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 хувийн этилийн спиртийн уусмалаар арчих буюу дүрж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халдваргүйтгэж болно.</a:t>
            </a:r>
            <a:endParaRPr lang="mn-MN" sz="3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C:\Users\user\Documents\sh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86200"/>
            <a:ext cx="5181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84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sz="4400" dirty="0">
                <a:latin typeface="Arial" pitchFamily="34" charset="0"/>
                <a:cs typeface="Arial" pitchFamily="34" charset="0"/>
              </a:rPr>
              <a:t>Бээлий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mn-MN" sz="3600" dirty="0">
                <a:latin typeface="Arial" pitchFamily="34" charset="0"/>
                <a:cs typeface="Arial" pitchFamily="34" charset="0"/>
              </a:rPr>
              <a:t>Бээлий нь эмнэлгийн ажилтаны гар бохирдохоос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хамгаалхаас гадна халдвар авах эрсдлийг бууруулдаг. </a:t>
            </a:r>
            <a:r>
              <a:rPr lang="mn-MN" sz="3600" dirty="0">
                <a:latin typeface="Arial" pitchFamily="34" charset="0"/>
                <a:cs typeface="Arial" pitchFamily="34" charset="0"/>
              </a:rPr>
              <a:t>Бээлийг өмсөхийн өмнө, тайлсны дараа нянгийн эсрэг үйлчилгээтэй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шингэн савангаар угаана. </a:t>
            </a:r>
            <a:r>
              <a:rPr lang="mn-MN" sz="3600" dirty="0">
                <a:latin typeface="Arial" pitchFamily="34" charset="0"/>
                <a:cs typeface="Arial" pitchFamily="34" charset="0"/>
              </a:rPr>
              <a:t>Нэг удаагийн бээлийг дахин хэрэглэхгүй.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812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>
                <a:latin typeface="Arial" pitchFamily="34" charset="0"/>
                <a:cs typeface="Arial" pitchFamily="34" charset="0"/>
              </a:rPr>
              <a:t>Бээлий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endParaRPr lang="mn-MN" dirty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Бээлий том </a:t>
            </a:r>
            <a:r>
              <a:rPr lang="mn-MN" dirty="0">
                <a:latin typeface="Arial" pitchFamily="34" charset="0"/>
                <a:cs typeface="Arial" pitchFamily="34" charset="0"/>
              </a:rPr>
              <a:t>бол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ажил  </a:t>
            </a:r>
            <a:r>
              <a:rPr lang="mn-MN" dirty="0">
                <a:latin typeface="Arial" pitchFamily="34" charset="0"/>
                <a:cs typeface="Arial" pitchFamily="34" charset="0"/>
              </a:rPr>
              <a:t>хийх явцад гараас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тайлагдах, сугарах эрсдлүүд гардаг. 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Жижиг </a:t>
            </a:r>
            <a:r>
              <a:rPr lang="mn-MN" dirty="0">
                <a:latin typeface="Arial" pitchFamily="34" charset="0"/>
                <a:cs typeface="Arial" pitchFamily="34" charset="0"/>
              </a:rPr>
              <a:t>бол урагдаж цоорох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эрсдэлтэй байдаг.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Бээлийтэй гарыг гар халдваргүйжүүлэх бодисоор халдваргүйжүүлэхгүй.</a:t>
            </a:r>
            <a:endParaRPr lang="mn-MN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993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600" dirty="0">
                <a:latin typeface="Arial" pitchFamily="34" charset="0"/>
                <a:cs typeface="Arial" pitchFamily="34" charset="0"/>
              </a:rPr>
              <a:t>Бээлий тайлах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mn-MN" sz="2800" dirty="0">
                <a:latin typeface="Arial" pitchFamily="34" charset="0"/>
                <a:cs typeface="Arial" pitchFamily="34" charset="0"/>
              </a:rPr>
              <a:t>Нэг талын бээлийтэй хурууны үзүүрээр нөгөө гарын бээлийний гадна талаас татаж дотор талыг гадагш эргүүлэн тайлна.</a:t>
            </a:r>
          </a:p>
          <a:p>
            <a:pPr algn="just"/>
            <a:r>
              <a:rPr lang="mn-MN" sz="2800" dirty="0">
                <a:latin typeface="Arial" pitchFamily="34" charset="0"/>
                <a:cs typeface="Arial" pitchFamily="34" charset="0"/>
              </a:rPr>
              <a:t>Бээлийгүй гарын хурууг нөгөө гарт байгаа бээлийний дотор талаар оруулж урагш татан дотор талыг нь гадагш эргүүлэн тайлна.</a:t>
            </a:r>
          </a:p>
          <a:p>
            <a:pPr algn="just"/>
            <a:r>
              <a:rPr lang="mn-MN" sz="2800" dirty="0">
                <a:latin typeface="Arial" pitchFamily="34" charset="0"/>
                <a:cs typeface="Arial" pitchFamily="34" charset="0"/>
              </a:rPr>
              <a:t>Бээлийг тайлахад нэг бээлий нь нөгөө бээлийний дотор орсон байна.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7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>
                <a:latin typeface="Arial" pitchFamily="34" charset="0"/>
                <a:cs typeface="Arial" pitchFamily="34" charset="0"/>
              </a:rPr>
              <a:t>Бээлий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Зузаан резинэн бээлийг бохир багаж, хог хаягдал , цагаан хэрэглэлтэй хүрэлцэх, орчны гадаргууг цэвэрлэхэд өмсөнө. Энэ төрлийн бээлийг хэрэглэсний дараа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угааж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халдваргүйжүүлэн, хуурайгаар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нь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хадгалана..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C:\Users\user\Desktop\bb life\бээл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343400"/>
            <a:ext cx="3276601" cy="2305050"/>
          </a:xfrm>
          <a:prstGeom prst="rect">
            <a:avLst/>
          </a:prstGeom>
          <a:noFill/>
        </p:spPr>
      </p:pic>
      <p:pic>
        <p:nvPicPr>
          <p:cNvPr id="5" name="Picture 3" descr="C:\Users\user\Desktop\bb life\бээл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343400"/>
            <a:ext cx="3047999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80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Халад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Халад нь хөвөн даавуун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материалтай, </a:t>
            </a:r>
            <a:r>
              <a:rPr lang="mn-MN" dirty="0">
                <a:latin typeface="Arial" pitchFamily="34" charset="0"/>
                <a:cs typeface="Arial" pitchFamily="34" charset="0"/>
              </a:rPr>
              <a:t>бариу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биш, өөрт  таарсан, </a:t>
            </a:r>
            <a:r>
              <a:rPr lang="mn-MN" dirty="0">
                <a:latin typeface="Arial" pitchFamily="34" charset="0"/>
                <a:cs typeface="Arial" pitchFamily="34" charset="0"/>
              </a:rPr>
              <a:t>нэвт гэрэлтэдгүй,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хүзүү хэсэг нь </a:t>
            </a:r>
            <a:r>
              <a:rPr lang="mn-MN" dirty="0">
                <a:latin typeface="Arial" pitchFamily="34" charset="0"/>
                <a:cs typeface="Arial" pitchFamily="34" charset="0"/>
              </a:rPr>
              <a:t>эгэмнээс доошгүй, өвдөгнөөс доош </a:t>
            </a:r>
            <a:r>
              <a:rPr lang="en-US" dirty="0">
                <a:latin typeface="Arial" pitchFamily="34" charset="0"/>
                <a:cs typeface="Arial" pitchFamily="34" charset="0"/>
              </a:rPr>
              <a:t>1-2</a:t>
            </a:r>
            <a:r>
              <a:rPr lang="mn-MN" dirty="0">
                <a:latin typeface="Arial" pitchFamily="34" charset="0"/>
                <a:cs typeface="Arial" pitchFamily="34" charset="0"/>
              </a:rPr>
              <a:t> см урттай байна. Халадны дотуур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>
                <a:latin typeface="Arial" pitchFamily="34" charset="0"/>
                <a:cs typeface="Arial" pitchFamily="34" charset="0"/>
              </a:rPr>
              <a:t>цамц, өмд өмсөж болно.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user\Documents\hal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5200"/>
            <a:ext cx="66294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71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Комбинзон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Комбинзоны хэмжээг биеийн хэмжээнд тааруулж хөдөлгөөн хийхэд чөлөөтэй байхаар сонгох хэрэгтэй.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Комбинзон нь ус , чийг нэвтрэхгүй 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Бариу биш байх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Халад болон комбинзоны аль нэгийг өмсөж болно.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265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>
                <a:latin typeface="Arial" pitchFamily="34" charset="0"/>
                <a:cs typeface="Arial" pitchFamily="34" charset="0"/>
              </a:rPr>
              <a:t>Резинэн болон пластик хормогч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Цус болон биеийн бусад шингэнээр бохирдохоос хамгаалах бөгөөд дээрх зүйлстэй харьцах үед өмсөнө.</a:t>
            </a:r>
          </a:p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Шингэн нэвтрэхээргүй материалаар хийгдсэн байна. Хэрэглэсний дараа халдваргүйжүүлэх уусмалд дүрэх буюу арчиж халдваргүйтгэнэ.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1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Гутал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Гутал нь хүнд болон хурц үзүүртэй зүйлс унах, цус биеийн шингэнээр бохирлогдох, халуун зүйл асгарч түлэгдэхээс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хамгаалах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бөгөөд урдуураа битүү намхан өсгийтэй, зөөлөн ултай, чийг татдаггүй байна.</a:t>
            </a:r>
          </a:p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Гутлын гадуур нэг удаагаар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хэрэглэгдэх углааш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хэрэглэж болно.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09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Гутал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n-MN" dirty="0" smtClean="0"/>
              <a:t>Усны гутал : </a:t>
            </a:r>
          </a:p>
          <a:p>
            <a:r>
              <a:rPr lang="mn-MN" dirty="0" smtClean="0"/>
              <a:t>Ус чийг нэвтрэхгүй</a:t>
            </a:r>
          </a:p>
          <a:p>
            <a:r>
              <a:rPr lang="mn-MN" dirty="0" smtClean="0"/>
              <a:t>Резинэн гадаргуутай</a:t>
            </a:r>
          </a:p>
          <a:p>
            <a:r>
              <a:rPr lang="mn-MN" dirty="0" smtClean="0"/>
              <a:t>Урт түрийтэй</a:t>
            </a:r>
          </a:p>
          <a:p>
            <a:r>
              <a:rPr lang="mn-MN" dirty="0" smtClean="0"/>
              <a:t>Бариу биш</a:t>
            </a:r>
          </a:p>
          <a:p>
            <a:r>
              <a:rPr lang="mn-MN" dirty="0" smtClean="0"/>
              <a:t>Өөрт таарсан</a:t>
            </a:r>
          </a:p>
          <a:p>
            <a:r>
              <a:rPr lang="mn-MN" dirty="0" smtClean="0"/>
              <a:t>Угааж, халдваргүйжүүлэх  боломжтой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40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>
                <a:latin typeface="Arial" pitchFamily="34" charset="0"/>
                <a:cs typeface="Arial" pitchFamily="34" charset="0"/>
              </a:rPr>
              <a:t>Хувийн хамгаалах хувцас хэрэгсэл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Эрүүл мэндийн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ажилтан </a:t>
            </a:r>
            <a:r>
              <a:rPr lang="mn-MN" sz="3200" dirty="0">
                <a:latin typeface="Arial" pitchFamily="34" charset="0"/>
                <a:cs typeface="Arial" pitchFamily="34" charset="0"/>
              </a:rPr>
              <a:t>хамгаалах хувцас хэрэглэлтэй эмнэлгийн орчноос бусад газар сэлгүүцэх, хурал зөвөлгөөн, бие засах газар орох, гэртээ аваачиж угаахыг хориглоно.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0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Хувийн хамгаалах хувцас хэрэгсэл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Тусламж үйлчилгээ үзүүлсэний дараа нэн даруй тайлах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Толинд харж тайлах,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дарааллын дагуу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тайлах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Шар бүс жижиг зай талбайтай бол нэг нэгээрээ ээлжилж тайлах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Сэгсрэх хөдөлгөөн хийхгүй, хувцасаа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биеийн арьс болон дотор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хувцасдаа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хүргэхгүй тайлах</a:t>
            </a:r>
            <a:endParaRPr lang="mn-M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Гадна талын урд хэсэгт хүрэхгүйгээр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тайлах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533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sz="2800" dirty="0" smtClean="0">
                <a:latin typeface="Arial" pitchFamily="34" charset="0"/>
                <a:cs typeface="Arial" pitchFamily="34" charset="0"/>
              </a:rPr>
              <a:t>Хамгаалах хувцасны  хэрэглээтэй холбоотой хориглох зүйлс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Нэг удаагийн хамгалах хэрэгслийг давтан хэрэглэхгүй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Тоосонцор шүүх зориулалттай шүүлтүүртэй амны хаалтыг эмнэлэгт хэрэглэхгүй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Халдвартай орчинд хэрэглэсэн хувцас хэрэгслийг тайлахгүйгээр эд зүйлс хүрэх болон өрөө тасалгаагаар сэлгүүцэхийг хориглоно.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Хамгаалах хувцас өмссөн үедээ гадна талруу нь халдваргүйжүүлэх бодис цацаж халдваргүйжүүлэхгүй.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410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Хувийн хамгаалах хувцас хэрэгсэл</a:t>
            </a:r>
            <a:endParaRPr lang="en-US" dirty="0"/>
          </a:p>
        </p:txBody>
      </p:sp>
      <p:pic>
        <p:nvPicPr>
          <p:cNvPr id="5" name="Content Placeholder 3" descr="C:\Users\user\Documents\ulawc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504238" cy="4252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51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343400"/>
          </a:xfrm>
        </p:spPr>
        <p:txBody>
          <a:bodyPr>
            <a:normAutofit/>
          </a:bodyPr>
          <a:lstStyle/>
          <a:p>
            <a:r>
              <a:rPr lang="mn-MN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ЭРҮҮЛ МЭНДИЙН АЖИЛТНЫ ГАРЫН АРИУН ЦЭВЭР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24887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98" y="204539"/>
            <a:ext cx="3660335" cy="489117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Эмнэлгийн орчин</a:t>
            </a:r>
            <a:endParaRPr lang="en-US" dirty="0"/>
          </a:p>
        </p:txBody>
      </p:sp>
      <p:pic>
        <p:nvPicPr>
          <p:cNvPr id="4" name="Picture 2" descr="b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97" y="693654"/>
            <a:ext cx="3880184" cy="59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kit stand pre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41132" y="204537"/>
            <a:ext cx="4728410" cy="6460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46824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2228850" y="5943600"/>
            <a:ext cx="462915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971800" y="1589088"/>
            <a:ext cx="85725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71800" y="2046288"/>
            <a:ext cx="914400" cy="609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086350" y="1512888"/>
            <a:ext cx="51435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257800" y="1905000"/>
            <a:ext cx="3429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58000" y="1436688"/>
            <a:ext cx="4572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86550" y="1893888"/>
            <a:ext cx="51435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543550" y="2285999"/>
            <a:ext cx="1143000" cy="457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00250" y="1741488"/>
            <a:ext cx="6858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67" name="Title 1"/>
          <p:cNvSpPr>
            <a:spLocks noGrp="1"/>
          </p:cNvSpPr>
          <p:nvPr>
            <p:ph type="title"/>
          </p:nvPr>
        </p:nvSpPr>
        <p:spPr>
          <a:xfrm>
            <a:off x="1143000" y="380999"/>
            <a:ext cx="6858000" cy="691358"/>
          </a:xfrm>
        </p:spPr>
        <p:txBody>
          <a:bodyPr>
            <a:normAutofit/>
          </a:bodyPr>
          <a:lstStyle/>
          <a:p>
            <a:r>
              <a:rPr alt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Халдвар</a:t>
            </a:r>
            <a:r>
              <a:rPr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alt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дамжих</a:t>
            </a:r>
            <a:r>
              <a:rPr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alt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</a:t>
            </a:r>
            <a:endParaRPr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8" name="TextBox 2"/>
          <p:cNvSpPr txBox="1">
            <a:spLocks noChangeArrowheads="1"/>
          </p:cNvSpPr>
          <p:nvPr/>
        </p:nvSpPr>
        <p:spPr bwMode="auto">
          <a:xfrm rot="-5400000">
            <a:off x="740937" y="1739078"/>
            <a:ext cx="1532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sz="2000" b="1"/>
              <a:t>Эх уурхай</a:t>
            </a:r>
            <a:endParaRPr lang="en-US" altLang="en-US" sz="2000" b="1"/>
          </a:p>
        </p:txBody>
      </p:sp>
      <p:sp>
        <p:nvSpPr>
          <p:cNvPr id="19469" name="TextBox 3"/>
          <p:cNvSpPr txBox="1">
            <a:spLocks noChangeArrowheads="1"/>
          </p:cNvSpPr>
          <p:nvPr/>
        </p:nvSpPr>
        <p:spPr bwMode="auto">
          <a:xfrm rot="-5400000">
            <a:off x="571016" y="4069528"/>
            <a:ext cx="1872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sz="2000" b="1"/>
              <a:t>Дамжих зам</a:t>
            </a:r>
            <a:endParaRPr lang="en-US" altLang="en-US" sz="2000" b="1"/>
          </a:p>
        </p:txBody>
      </p:sp>
      <p:sp>
        <p:nvSpPr>
          <p:cNvPr id="19470" name="TextBox 4"/>
          <p:cNvSpPr txBox="1">
            <a:spLocks noChangeArrowheads="1"/>
          </p:cNvSpPr>
          <p:nvPr/>
        </p:nvSpPr>
        <p:spPr bwMode="auto">
          <a:xfrm>
            <a:off x="2450350" y="1108077"/>
            <a:ext cx="1603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dirty="0">
                <a:solidFill>
                  <a:srgbClr val="00B050"/>
                </a:solidFill>
              </a:rPr>
              <a:t>Ү</a:t>
            </a:r>
            <a:r>
              <a:rPr lang="mn-MN" altLang="en-US" dirty="0" smtClean="0">
                <a:solidFill>
                  <a:srgbClr val="00B050"/>
                </a:solidFill>
              </a:rPr>
              <a:t>йлчлүүлэгч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19471" name="TextBox 5"/>
          <p:cNvSpPr txBox="1">
            <a:spLocks noChangeArrowheads="1"/>
          </p:cNvSpPr>
          <p:nvPr/>
        </p:nvSpPr>
        <p:spPr bwMode="auto">
          <a:xfrm>
            <a:off x="5843821" y="1072357"/>
            <a:ext cx="901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dirty="0">
                <a:solidFill>
                  <a:srgbClr val="00B050"/>
                </a:solidFill>
              </a:rPr>
              <a:t>О</a:t>
            </a:r>
            <a:r>
              <a:rPr lang="mn-MN" altLang="en-US" dirty="0" smtClean="0">
                <a:solidFill>
                  <a:srgbClr val="00B050"/>
                </a:solidFill>
              </a:rPr>
              <a:t>рчин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19472" name="TextBox 6"/>
          <p:cNvSpPr txBox="1">
            <a:spLocks noChangeArrowheads="1"/>
          </p:cNvSpPr>
          <p:nvPr/>
        </p:nvSpPr>
        <p:spPr bwMode="auto">
          <a:xfrm>
            <a:off x="2000251" y="1741491"/>
            <a:ext cx="12875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sz="1400" dirty="0" smtClean="0"/>
              <a:t>Үйлчлүүлэгч</a:t>
            </a:r>
            <a:endParaRPr lang="en-US" altLang="en-US" sz="1400" dirty="0"/>
          </a:p>
        </p:txBody>
      </p:sp>
      <p:sp>
        <p:nvSpPr>
          <p:cNvPr id="19473" name="TextBox 7"/>
          <p:cNvSpPr txBox="1">
            <a:spLocks noChangeArrowheads="1"/>
          </p:cNvSpPr>
          <p:nvPr/>
        </p:nvSpPr>
        <p:spPr bwMode="auto">
          <a:xfrm>
            <a:off x="3054041" y="1456879"/>
            <a:ext cx="7652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400" dirty="0"/>
              <a:t>Эмнэлгийн</a:t>
            </a:r>
            <a:r>
              <a:rPr lang="mn-MN" altLang="en-US" sz="1400" dirty="0">
                <a:solidFill>
                  <a:schemeClr val="bg1"/>
                </a:solidFill>
              </a:rPr>
              <a:t> </a:t>
            </a:r>
            <a:r>
              <a:rPr lang="mn-MN" altLang="en-US" sz="1400" dirty="0"/>
              <a:t>ажилтан </a:t>
            </a:r>
            <a:endParaRPr lang="en-US" altLang="en-US" sz="1400" dirty="0"/>
          </a:p>
        </p:txBody>
      </p:sp>
      <p:sp>
        <p:nvSpPr>
          <p:cNvPr id="19474" name="TextBox 8"/>
          <p:cNvSpPr txBox="1">
            <a:spLocks noChangeArrowheads="1"/>
          </p:cNvSpPr>
          <p:nvPr/>
        </p:nvSpPr>
        <p:spPr bwMode="auto">
          <a:xfrm>
            <a:off x="3007502" y="2122491"/>
            <a:ext cx="8739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mn-MN" altLang="en-US" sz="1400" dirty="0"/>
              <a:t>Сахиур, </a:t>
            </a:r>
            <a:endParaRPr lang="en-US" altLang="en-US" sz="1400" dirty="0"/>
          </a:p>
        </p:txBody>
      </p:sp>
      <p:sp>
        <p:nvSpPr>
          <p:cNvPr id="19475" name="TextBox 9"/>
          <p:cNvSpPr txBox="1">
            <a:spLocks noChangeArrowheads="1"/>
          </p:cNvSpPr>
          <p:nvPr/>
        </p:nvSpPr>
        <p:spPr bwMode="auto">
          <a:xfrm>
            <a:off x="5086350" y="1512891"/>
            <a:ext cx="530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sz="1400" dirty="0"/>
              <a:t>Хог</a:t>
            </a:r>
            <a:r>
              <a:rPr lang="mn-MN" altLang="en-US" sz="1400" dirty="0">
                <a:solidFill>
                  <a:schemeClr val="bg1"/>
                </a:solidFill>
              </a:rPr>
              <a:t> 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9476" name="TextBox 10"/>
          <p:cNvSpPr txBox="1">
            <a:spLocks noChangeArrowheads="1"/>
          </p:cNvSpPr>
          <p:nvPr/>
        </p:nvSpPr>
        <p:spPr bwMode="auto">
          <a:xfrm>
            <a:off x="6686550" y="1893889"/>
            <a:ext cx="428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sz="1400" dirty="0"/>
              <a:t>Ус </a:t>
            </a:r>
            <a:endParaRPr lang="en-US" altLang="en-US" sz="1400" dirty="0"/>
          </a:p>
        </p:txBody>
      </p:sp>
      <p:sp>
        <p:nvSpPr>
          <p:cNvPr id="19477" name="TextBox 11"/>
          <p:cNvSpPr txBox="1">
            <a:spLocks noChangeArrowheads="1"/>
          </p:cNvSpPr>
          <p:nvPr/>
        </p:nvSpPr>
        <p:spPr bwMode="auto">
          <a:xfrm>
            <a:off x="6858000" y="1327479"/>
            <a:ext cx="4714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400" dirty="0"/>
              <a:t>Хоол, хүнс</a:t>
            </a:r>
            <a:endParaRPr lang="en-US" altLang="en-US" sz="1400" dirty="0"/>
          </a:p>
        </p:txBody>
      </p:sp>
      <p:sp>
        <p:nvSpPr>
          <p:cNvPr id="19478" name="TextBox 12"/>
          <p:cNvSpPr txBox="1">
            <a:spLocks noChangeArrowheads="1"/>
          </p:cNvSpPr>
          <p:nvPr/>
        </p:nvSpPr>
        <p:spPr bwMode="auto">
          <a:xfrm>
            <a:off x="5257802" y="1905003"/>
            <a:ext cx="635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sz="1400" dirty="0"/>
              <a:t>агаар</a:t>
            </a:r>
            <a:endParaRPr lang="en-US" altLang="en-US" sz="1400" dirty="0"/>
          </a:p>
        </p:txBody>
      </p:sp>
      <p:sp>
        <p:nvSpPr>
          <p:cNvPr id="19479" name="TextBox 13"/>
          <p:cNvSpPr txBox="1">
            <a:spLocks noChangeArrowheads="1"/>
          </p:cNvSpPr>
          <p:nvPr/>
        </p:nvSpPr>
        <p:spPr bwMode="auto">
          <a:xfrm>
            <a:off x="5608012" y="2327376"/>
            <a:ext cx="12843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sz="1400" dirty="0"/>
              <a:t>Эм, хэрэгсэл </a:t>
            </a:r>
            <a:endParaRPr lang="en-US" alt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714500" y="3124200"/>
            <a:ext cx="8001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mn-MN" sz="1000" dirty="0" smtClean="0">
                <a:solidFill>
                  <a:schemeClr val="bg1"/>
                </a:solidFill>
                <a:cs typeface="Arial" charset="0"/>
              </a:rPr>
              <a:t>Эрүүл мэндийн  </a:t>
            </a:r>
            <a:r>
              <a:rPr lang="mn-MN" sz="1000" dirty="0">
                <a:solidFill>
                  <a:schemeClr val="bg1"/>
                </a:solidFill>
                <a:cs typeface="Arial" charset="0"/>
              </a:rPr>
              <a:t>ажилтны бохир гар </a:t>
            </a:r>
            <a:endParaRPr lang="en-US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71751" y="3124200"/>
            <a:ext cx="8001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mn-MN" sz="1000" dirty="0">
                <a:solidFill>
                  <a:schemeClr val="bg1"/>
                </a:solidFill>
                <a:cs typeface="Arial" charset="0"/>
              </a:rPr>
              <a:t>Халдварлагдсан цус, биеийн шингэн, шүүрэл </a:t>
            </a:r>
            <a:endParaRPr lang="en-US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29000" y="3124200"/>
            <a:ext cx="8001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mn-MN" sz="1000">
                <a:solidFill>
                  <a:schemeClr val="bg1"/>
                </a:solidFill>
                <a:cs typeface="Arial" charset="0"/>
              </a:rPr>
              <a:t>Ханиалга, найтаалгын үед бохирлогдсон агаар </a:t>
            </a:r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14851" y="3124200"/>
            <a:ext cx="8001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mn-MN" sz="1000">
                <a:solidFill>
                  <a:schemeClr val="bg1"/>
                </a:solidFill>
                <a:cs typeface="Arial" charset="0"/>
              </a:rPr>
              <a:t>Ялаа,  шумуул, хорхой зэрэг амьтдын ялгадасаар бохирлогдох  </a:t>
            </a:r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72100" y="3124200"/>
            <a:ext cx="8001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mn-MN" sz="1000" dirty="0">
                <a:solidFill>
                  <a:schemeClr val="bg1"/>
                </a:solidFill>
                <a:cs typeface="Arial" charset="0"/>
              </a:rPr>
              <a:t>Эмнэлгийн агаарын урсгал</a:t>
            </a:r>
            <a:endParaRPr lang="en-US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29351" y="3124200"/>
            <a:ext cx="8001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mn-MN" sz="1000">
                <a:solidFill>
                  <a:schemeClr val="bg1"/>
                </a:solidFill>
                <a:cs typeface="Arial" charset="0"/>
              </a:rPr>
              <a:t>Эмнэлгийн хоол хүнс, эмийн бодис </a:t>
            </a:r>
            <a:endParaRPr lang="en-US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86600" y="3124200"/>
            <a:ext cx="8001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mn-MN" sz="1000" dirty="0">
                <a:solidFill>
                  <a:schemeClr val="bg1"/>
                </a:solidFill>
                <a:cs typeface="Arial" charset="0"/>
              </a:rPr>
              <a:t>Ундны ус, усны шугам хоолой бохирдол </a:t>
            </a:r>
            <a:endParaRPr lang="en-US" sz="1000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85900" y="2895600"/>
            <a:ext cx="63436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114550" y="2895600"/>
            <a:ext cx="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71800" y="2895600"/>
            <a:ext cx="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29050" y="2895600"/>
            <a:ext cx="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14900" y="2895600"/>
            <a:ext cx="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72150" y="2895600"/>
            <a:ext cx="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29400" y="2895600"/>
            <a:ext cx="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486650" y="2895600"/>
            <a:ext cx="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5" name="TextBox 53"/>
          <p:cNvSpPr txBox="1">
            <a:spLocks noChangeArrowheads="1"/>
          </p:cNvSpPr>
          <p:nvPr/>
        </p:nvSpPr>
        <p:spPr bwMode="auto">
          <a:xfrm>
            <a:off x="4124558" y="4267858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sz="1600" b="1"/>
              <a:t>жишээ</a:t>
            </a:r>
            <a:endParaRPr lang="en-US" sz="1600" b="1"/>
          </a:p>
        </p:txBody>
      </p:sp>
      <p:sp>
        <p:nvSpPr>
          <p:cNvPr id="55" name="TextBox 54"/>
          <p:cNvSpPr txBox="1"/>
          <p:nvPr/>
        </p:nvSpPr>
        <p:spPr>
          <a:xfrm>
            <a:off x="1602582" y="4572003"/>
            <a:ext cx="1083469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/>
              <a:t>influenza,</a:t>
            </a:r>
          </a:p>
          <a:p>
            <a:pPr algn="ctr">
              <a:defRPr/>
            </a:pPr>
            <a:r>
              <a:rPr lang="en-US" sz="1050" dirty="0"/>
              <a:t>salmonellosis,</a:t>
            </a:r>
          </a:p>
          <a:p>
            <a:pPr algn="ctr">
              <a:defRPr/>
            </a:pPr>
            <a:r>
              <a:rPr lang="en-US" sz="1050" dirty="0"/>
              <a:t>staphylococcal infections,</a:t>
            </a:r>
          </a:p>
          <a:p>
            <a:pPr algn="ctr">
              <a:defRPr/>
            </a:pPr>
            <a:r>
              <a:rPr lang="en-US" sz="1050" dirty="0"/>
              <a:t>helminthiasis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14601" y="4572000"/>
            <a:ext cx="971550" cy="1223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i="1" dirty="0"/>
              <a:t>Excreta:</a:t>
            </a:r>
          </a:p>
          <a:p>
            <a:pPr algn="ctr">
              <a:defRPr/>
            </a:pPr>
            <a:r>
              <a:rPr lang="en-US" sz="1050" dirty="0"/>
              <a:t>typhoid, salmonellosis, hepatitis A</a:t>
            </a:r>
          </a:p>
          <a:p>
            <a:pPr algn="ctr">
              <a:defRPr/>
            </a:pPr>
            <a:r>
              <a:rPr lang="en-US" sz="1050" i="1" dirty="0"/>
              <a:t>Blood:</a:t>
            </a:r>
          </a:p>
          <a:p>
            <a:pPr algn="ctr">
              <a:defRPr/>
            </a:pPr>
            <a:r>
              <a:rPr lang="en-US" sz="1050" dirty="0"/>
              <a:t>viral hepatitis B, 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71850" y="4572003"/>
            <a:ext cx="971550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/>
              <a:t>measles, meningococcal meningitis, pertussis, tuberculosis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57701" y="4572000"/>
            <a:ext cx="97155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/>
              <a:t>malaria, leishmaniasis, typhus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14950" y="4572000"/>
            <a:ext cx="97155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/>
              <a:t>Legionnaires disease,</a:t>
            </a:r>
            <a:br>
              <a:rPr lang="en-US" sz="1050" dirty="0"/>
            </a:br>
            <a:r>
              <a:rPr lang="en-US" sz="1050" dirty="0"/>
              <a:t>Q fever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72201" y="4572003"/>
            <a:ext cx="9715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/>
              <a:t>brucellosis, tuberculosis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29450" y="4572003"/>
            <a:ext cx="971550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/>
              <a:t>giardiasis, cryptosporidiosis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1507330" y="5633832"/>
            <a:ext cx="63436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4" name="TextBox 66"/>
          <p:cNvSpPr txBox="1">
            <a:spLocks noChangeArrowheads="1"/>
          </p:cNvSpPr>
          <p:nvPr/>
        </p:nvSpPr>
        <p:spPr bwMode="auto">
          <a:xfrm>
            <a:off x="2787486" y="5986465"/>
            <a:ext cx="46172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altLang="en-US" sz="1400" dirty="0"/>
              <a:t>Бохирлогдсон ус, агаар, хоол, хүнс, эд зүйлтэй өвчтөн хавьтал болох </a:t>
            </a:r>
            <a:endParaRPr lang="en-US" altLang="en-US" sz="1400" dirty="0"/>
          </a:p>
        </p:txBody>
      </p:sp>
      <p:sp>
        <p:nvSpPr>
          <p:cNvPr id="19505" name="TextBox 67"/>
          <p:cNvSpPr txBox="1">
            <a:spLocks noChangeArrowheads="1"/>
          </p:cNvSpPr>
          <p:nvPr/>
        </p:nvSpPr>
        <p:spPr bwMode="auto">
          <a:xfrm>
            <a:off x="4171950" y="6519863"/>
            <a:ext cx="9557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sz="1600" b="1">
                <a:solidFill>
                  <a:srgbClr val="FF0000"/>
                </a:solidFill>
              </a:rPr>
              <a:t>ЭТҮХХ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72200" y="5715000"/>
            <a:ext cx="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028950" y="5715000"/>
            <a:ext cx="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40974" y="6188076"/>
            <a:ext cx="0" cy="228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11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304800"/>
            <a:ext cx="8460685" cy="553998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Нян үржих хугацаа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735" y="1359570"/>
            <a:ext cx="3669710" cy="517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 descr="top_01"/>
          <p:cNvPicPr>
            <a:picLocks noChangeAspect="1" noChangeArrowheads="1"/>
          </p:cNvPicPr>
          <p:nvPr/>
        </p:nvPicPr>
        <p:blipFill>
          <a:blip r:embed="rId3"/>
          <a:srcRect r="7411" b="8643"/>
          <a:stretch>
            <a:fillRect/>
          </a:stretch>
        </p:blipFill>
        <p:spPr bwMode="auto">
          <a:xfrm>
            <a:off x="3949446" y="1027908"/>
            <a:ext cx="2723750" cy="2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Dell\Desktop\microbiolog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5396" y="3951312"/>
            <a:ext cx="3104146" cy="2748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1726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76201"/>
            <a:ext cx="8530138" cy="1143000"/>
          </a:xfrm>
        </p:spPr>
        <p:txBody>
          <a:bodyPr>
            <a:normAutofit/>
          </a:bodyPr>
          <a:lstStyle/>
          <a:p>
            <a:r>
              <a:rPr lang="mn-MN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 ариутгал биш </a:t>
            </a:r>
            <a:r>
              <a:rPr lang="mn-MN" sz="2800" b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 халдваргүйтгэл </a:t>
            </a:r>
            <a:r>
              <a:rPr lang="mn-MN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гэж яагаад хэлэх ёстой вэ?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520" y="1958181"/>
            <a:ext cx="8195830" cy="464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161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857500"/>
            <a:ext cx="7812087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mn-MN" sz="2400" b="1" i="1" dirty="0" smtClean="0">
                <a:solidFill>
                  <a:schemeClr val="tx1"/>
                </a:solidFill>
                <a:latin typeface="Arial Mon" pitchFamily="34" charset="0"/>
              </a:rPr>
              <a:t>Гараар халдвар дамжих</a:t>
            </a:r>
            <a:r>
              <a:rPr lang="it-IT" sz="2400" b="1" i="1" dirty="0" smtClean="0">
                <a:solidFill>
                  <a:schemeClr val="bg1"/>
                </a:solidFill>
                <a:latin typeface="Arial Mon" pitchFamily="34" charset="0"/>
              </a:rPr>
              <a:t>:</a:t>
            </a:r>
            <a:r>
              <a:rPr lang="it-IT" b="1" i="1" dirty="0" smtClean="0">
                <a:solidFill>
                  <a:schemeClr val="accent2"/>
                </a:solidFill>
                <a:latin typeface="Arial Mon" pitchFamily="34" charset="0"/>
              </a:rPr>
              <a:t/>
            </a:r>
            <a:br>
              <a:rPr lang="it-IT" b="1" i="1" dirty="0" smtClean="0">
                <a:solidFill>
                  <a:schemeClr val="accent2"/>
                </a:solidFill>
                <a:latin typeface="Arial Mon" pitchFamily="34" charset="0"/>
              </a:rPr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3071813"/>
            <a:ext cx="8540750" cy="34290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kumimoji="1" lang="mn-MN" b="1" i="1" dirty="0" smtClean="0">
                <a:solidFill>
                  <a:schemeClr val="accent2"/>
                </a:solidFill>
                <a:latin typeface="Arial Mon" pitchFamily="34" charset="0"/>
              </a:rPr>
              <a:t>	</a:t>
            </a:r>
            <a:r>
              <a:rPr kumimoji="1" lang="mn-MN" sz="2800" b="1" i="1" dirty="0" smtClean="0">
                <a:solidFill>
                  <a:schemeClr val="accent2"/>
                </a:solidFill>
                <a:latin typeface="Arial Mon" pitchFamily="34" charset="0"/>
              </a:rPr>
              <a:t>Үүсгэгч гарын арьсанд суурьших</a:t>
            </a:r>
            <a:r>
              <a:rPr kumimoji="1" lang="it-IT" sz="2800" b="1" i="1" dirty="0" smtClean="0">
                <a:solidFill>
                  <a:schemeClr val="accent2"/>
                </a:solidFill>
                <a:latin typeface="Arial Mon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kumimoji="1" lang="mn-MN" sz="2800" dirty="0" smtClean="0">
                <a:latin typeface="Arial Mon" pitchFamily="34" charset="0"/>
              </a:rPr>
              <a:t>Өвчтөнтэй эсвэл халдварлагдсан орчны эд зүйлсэд хүрэлцсэний дараа эмнэлгийн ажилтны гарт үүсгэгчид янз бүрийн хугацаанд оршин тогтнож чаддаг </a:t>
            </a:r>
            <a:r>
              <a:rPr kumimoji="1" lang="en-GB" sz="2800" dirty="0" smtClean="0">
                <a:latin typeface="Arial Mon" pitchFamily="34" charset="0"/>
              </a:rPr>
              <a:t>(2-60 </a:t>
            </a:r>
            <a:r>
              <a:rPr kumimoji="1" lang="mn-MN" sz="2800" dirty="0" smtClean="0">
                <a:latin typeface="Arial Mon" pitchFamily="34" charset="0"/>
              </a:rPr>
              <a:t>мин</a:t>
            </a:r>
            <a:r>
              <a:rPr kumimoji="1" lang="en-GB" sz="2800" dirty="0" smtClean="0">
                <a:latin typeface="Arial Mon" pitchFamily="34" charset="0"/>
              </a:rPr>
              <a:t>)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kumimoji="1" lang="mn-MN" sz="2800" dirty="0" smtClean="0">
                <a:latin typeface="Arial Mon" pitchFamily="34" charset="0"/>
              </a:rPr>
              <a:t>Гарыг халдваргүйжүүлэхгүйгээр удах тусам нянгийн  тоо   ихсэнэ</a:t>
            </a:r>
            <a:r>
              <a:rPr kumimoji="1" lang="mn-MN" sz="2800" dirty="0" smtClean="0">
                <a:solidFill>
                  <a:schemeClr val="bg1"/>
                </a:solidFill>
                <a:latin typeface="Arial Mon" pitchFamily="34" charset="0"/>
              </a:rPr>
              <a:t>. </a:t>
            </a:r>
            <a:endParaRPr lang="it-IT" sz="2800" i="1" dirty="0" smtClean="0">
              <a:solidFill>
                <a:schemeClr val="bg1"/>
              </a:solidFill>
              <a:latin typeface="Arial Mon" pitchFamily="34" charset="0"/>
            </a:endParaRPr>
          </a:p>
          <a:p>
            <a:pPr>
              <a:defRPr/>
            </a:pPr>
            <a:endParaRPr lang="en-US" sz="2800" dirty="0"/>
          </a:p>
        </p:txBody>
      </p:sp>
      <p:pic>
        <p:nvPicPr>
          <p:cNvPr id="4" name="Picture 3" descr="figure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88" cy="2571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500438" y="1000125"/>
            <a:ext cx="1223962" cy="720725"/>
          </a:xfrm>
          <a:prstGeom prst="rightArrow">
            <a:avLst>
              <a:gd name="adj1" fmla="val 50000"/>
              <a:gd name="adj2" fmla="val 42456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" name="Picture 4" descr="figure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0"/>
            <a:ext cx="4357687" cy="2643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079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503" y="84222"/>
            <a:ext cx="8680784" cy="601579"/>
          </a:xfrm>
        </p:spPr>
        <p:txBody>
          <a:bodyPr>
            <a:normAutofit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Нян, вирусны байрлал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111" y="2743200"/>
            <a:ext cx="3539289" cy="1804736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1" y="914399"/>
            <a:ext cx="1905000" cy="168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fig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32" y="1034716"/>
            <a:ext cx="3699206" cy="24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253\Desktop\468ba28108e712a19ac97fd274d05019_w6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3657600" cy="177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253\Desktop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2971799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253\Desktop\download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538" y="85793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0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КОВИД-19-ын тусламж үйлчилгээнд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Эмнэлгийн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нэг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удаагийн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амны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хаалт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Халад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эсвэл комбинзон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Малгай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Бээлий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2 давхар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Нүдний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шил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эсвэл нүүрний хаалт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Гутлын гадуур улавч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718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mn-M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Гарын эрүүл ахуйг сахихад анхаарах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Бөгжгүй байх</a:t>
            </a:r>
          </a:p>
          <a:p>
            <a:pPr>
              <a:defRPr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Хиймэл хумсгүй байх</a:t>
            </a:r>
          </a:p>
          <a:p>
            <a:pPr>
              <a:defRPr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Хумсаа хэт  ургуулахгүй</a:t>
            </a:r>
          </a:p>
          <a:p>
            <a:pPr>
              <a:defRPr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Хумс будахгүй</a:t>
            </a:r>
          </a:p>
          <a:p>
            <a:pPr>
              <a:defRPr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Цаг зүүхгүй</a:t>
            </a:r>
          </a:p>
          <a:p>
            <a:pPr>
              <a:defRPr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Бугуйвч зүүхгүй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033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Гарын эрүүл ахуйг сахихад анхаарах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mn-M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Дараах тохиолдолд эрүүл мэндийн ажилтан </a:t>
            </a:r>
            <a:r>
              <a:rPr lang="mn-MN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ус, шингэн саван ашиглан </a:t>
            </a:r>
            <a:r>
              <a:rPr lang="mn-M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 угаана.</a:t>
            </a:r>
            <a:r>
              <a:rPr lang="mn-MN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mn-MN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0"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mn-MN" sz="3200" dirty="0">
                <a:latin typeface="Arial" pitchFamily="34" charset="0"/>
                <a:cs typeface="Arial" pitchFamily="34" charset="0"/>
              </a:rPr>
              <a:t>Нүдэнд харагдахуйц бохир</a:t>
            </a:r>
            <a:r>
              <a:rPr lang="x-none" sz="3200">
                <a:latin typeface="Arial" pitchFamily="34" charset="0"/>
                <a:cs typeface="Arial" pitchFamily="34" charset="0"/>
              </a:rPr>
              <a:t>;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mn-MN" sz="3200" dirty="0">
                <a:latin typeface="Arial" pitchFamily="34" charset="0"/>
                <a:cs typeface="Arial" pitchFamily="34" charset="0"/>
              </a:rPr>
              <a:t>Биологийн шингэнээр бохирлогдсон</a:t>
            </a:r>
            <a:r>
              <a:rPr lang="x-none" sz="3200">
                <a:latin typeface="Arial" pitchFamily="34" charset="0"/>
                <a:cs typeface="Arial" pitchFamily="34" charset="0"/>
              </a:rPr>
              <a:t>;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mn-MN" sz="3200" dirty="0">
                <a:latin typeface="Arial" pitchFamily="34" charset="0"/>
                <a:cs typeface="Arial" pitchFamily="34" charset="0"/>
              </a:rPr>
              <a:t>Бээлий тайлсны дараа</a:t>
            </a:r>
            <a:r>
              <a:rPr lang="x-none" sz="3200">
                <a:latin typeface="Arial" pitchFamily="34" charset="0"/>
                <a:cs typeface="Arial" pitchFamily="34" charset="0"/>
              </a:rPr>
              <a:t>; 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4316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55" y="168443"/>
            <a:ext cx="3531270" cy="529389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Орчин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55" y="818150"/>
            <a:ext cx="3982453" cy="2370219"/>
          </a:xfrm>
        </p:spPr>
      </p:pic>
      <p:graphicFrame>
        <p:nvGraphicFramePr>
          <p:cNvPr id="5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547146"/>
              </p:ext>
            </p:extLst>
          </p:nvPr>
        </p:nvGraphicFramePr>
        <p:xfrm>
          <a:off x="4400552" y="168443"/>
          <a:ext cx="4596062" cy="6509084"/>
        </p:xfrm>
        <a:graphic>
          <a:graphicData uri="http://schemas.openxmlformats.org/presentationml/2006/ole">
            <p:oleObj spid="_x0000_s1054" name="Acrobat Document" r:id="rId4" imgW="8184240" imgH="11242800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877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1" y="457200"/>
            <a:ext cx="613791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Гарын завсрын бичил биетэн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63" y="1219200"/>
            <a:ext cx="8536406" cy="5029200"/>
          </a:xfrm>
        </p:spPr>
        <p:txBody>
          <a:bodyPr>
            <a:norm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E.coli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К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lebsiella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Pseudomonas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spp,Acinetobacteria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spp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Salmonella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S.aureus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Candida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albicans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 Р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отавирус</a:t>
            </a: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Тур зуурын болон завсрын бичил биетнүүд нь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эмнэлгийн тусламж үйлчилгээтэй холбоотой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халдвар үүсгэгчийн омог болдог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Ердийн гар угаах, халдваргүйтгэлийн бодис хэрэглэх үед хялбар арилна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Харин гарын арьс гэмтсэн үед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удна.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156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1" y="457200"/>
            <a:ext cx="6137910" cy="685800"/>
          </a:xfrm>
        </p:spPr>
        <p:txBody>
          <a:bodyPr>
            <a:normAutofit/>
          </a:bodyPr>
          <a:lstStyle/>
          <a:p>
            <a:pPr algn="ctr"/>
            <a:r>
              <a:rPr lang="mn-M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Гарын хэвийн бичил биетэн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2" y="1371600"/>
            <a:ext cx="8166434" cy="5029200"/>
          </a:xfrm>
        </p:spPr>
        <p:txBody>
          <a:bodyPr>
            <a:norm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mn-M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Гарын 1см арьсанд 10²-10³, хумсны дор, эргэн тойрон,хурууны салаанд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Staphylococcus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epidermidis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orine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-bacterium</a:t>
            </a:r>
            <a:r>
              <a:rPr lang="mn-M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давамгайлдаг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mn-M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Хэвийн </a:t>
            </a:r>
            <a:r>
              <a:rPr lang="mn-M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бичил биетнүүд нь грам сөрөг нянгуудын өсөлт үржилтэнд саад </a:t>
            </a:r>
            <a:r>
              <a:rPr lang="mn-M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хийдэг</a:t>
            </a:r>
            <a:r>
              <a:rPr lang="mn-M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mn-M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Ердийн </a:t>
            </a:r>
            <a:r>
              <a:rPr lang="mn-M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 угаалга, халдваргүйтгэл нь тэдгээрийн тоог цөөрүүлэх </a:t>
            </a:r>
            <a:r>
              <a:rPr lang="mn-M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нөлөөтэй.</a:t>
            </a:r>
            <a:endParaRPr lang="mn-M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53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45" y="365126"/>
            <a:ext cx="8662737" cy="705686"/>
          </a:xfrm>
        </p:spPr>
        <p:txBody>
          <a:bodyPr>
            <a:norm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Нян судлалын шинжилгээ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-100/24(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24%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2707" y="1066800"/>
            <a:ext cx="3587262" cy="50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4743" y="1263318"/>
            <a:ext cx="3753852" cy="514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342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18330"/>
            <a:ext cx="2602523" cy="658743"/>
          </a:xfrm>
        </p:spPr>
        <p:txBody>
          <a:bodyPr>
            <a:normAutofit fontScale="90000"/>
          </a:bodyPr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Халуун усаар угаасны дараа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354" y="1174671"/>
            <a:ext cx="2603595" cy="27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893" y="304801"/>
            <a:ext cx="168145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3877" y="1060787"/>
            <a:ext cx="2890283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9446" y="457200"/>
            <a:ext cx="2954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Дахин халуун ус, савангаар угаасны дараа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446" y="1165087"/>
            <a:ext cx="2593170" cy="279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45722" y="4343400"/>
            <a:ext cx="3366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Угаагаад гар халдваргүйтгэлийн уусмал хэрэглэсний дараа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329" y="3733801"/>
            <a:ext cx="2992588" cy="297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19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795963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813" y="285753"/>
            <a:ext cx="7715250" cy="5789613"/>
          </a:xfrm>
        </p:spPr>
      </p:pic>
    </p:spTree>
    <p:extLst>
      <p:ext uri="{BB962C8B-B14F-4D97-AF65-F5344CB8AC3E}">
        <p14:creationId xmlns:p14="http://schemas.microsoft.com/office/powerpoint/2010/main" xmlns="" val="21656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0" y="1600201"/>
            <a:ext cx="41529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mn-MN" sz="2400" b="1" i="1" dirty="0" smtClean="0">
                <a:solidFill>
                  <a:schemeClr val="tx1"/>
                </a:solidFill>
                <a:latin typeface="Arial Mon" pitchFamily="34" charset="0"/>
              </a:rPr>
              <a:t>Гараар халдвар дамжих</a:t>
            </a:r>
            <a:r>
              <a:rPr lang="it-IT" sz="2400" b="1" i="1" dirty="0" smtClean="0">
                <a:solidFill>
                  <a:schemeClr val="tx1"/>
                </a:solidFill>
                <a:latin typeface="Arial Mon" pitchFamily="34" charset="0"/>
              </a:rPr>
              <a:t>:</a:t>
            </a:r>
            <a:r>
              <a:rPr lang="it-IT" sz="2400" dirty="0" smtClean="0">
                <a:solidFill>
                  <a:schemeClr val="tx1"/>
                </a:solidFill>
                <a:latin typeface="Arial Mon" pitchFamily="34" charset="0"/>
              </a:rPr>
              <a:t/>
            </a:r>
            <a:br>
              <a:rPr lang="it-IT" sz="2400" dirty="0" smtClean="0">
                <a:solidFill>
                  <a:schemeClr val="tx1"/>
                </a:solidFill>
                <a:latin typeface="Arial Mon" pitchFamily="34" charset="0"/>
              </a:rPr>
            </a:br>
            <a:r>
              <a:rPr lang="it-IT" sz="2400" dirty="0" smtClean="0">
                <a:solidFill>
                  <a:schemeClr val="tx1"/>
                </a:solidFill>
                <a:latin typeface="Arial Mon" pitchFamily="34" charset="0"/>
              </a:rPr>
              <a:t/>
            </a:r>
            <a:br>
              <a:rPr lang="it-IT" sz="2400" dirty="0" smtClean="0">
                <a:solidFill>
                  <a:schemeClr val="tx1"/>
                </a:solidFill>
                <a:latin typeface="Arial Mon" pitchFamily="34" charset="0"/>
              </a:rPr>
            </a:br>
            <a:r>
              <a:rPr lang="it-IT" dirty="0" smtClean="0">
                <a:solidFill>
                  <a:schemeClr val="accent2"/>
                </a:solidFill>
                <a:latin typeface="Arial Mon" pitchFamily="34" charset="0"/>
              </a:rPr>
              <a:t/>
            </a:r>
            <a:br>
              <a:rPr lang="it-IT" dirty="0" smtClean="0">
                <a:solidFill>
                  <a:schemeClr val="accent2"/>
                </a:solidFill>
                <a:latin typeface="Arial Mon" pitchFamily="34" charset="0"/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2928938"/>
            <a:ext cx="8540750" cy="3170237"/>
          </a:xfrm>
        </p:spPr>
        <p:txBody>
          <a:bodyPr/>
          <a:lstStyle/>
          <a:p>
            <a:pPr marL="355600" indent="-355600" algn="just">
              <a:buFont typeface="Wingdings" pitchFamily="2" charset="2"/>
              <a:buNone/>
              <a:defRPr/>
            </a:pPr>
            <a:r>
              <a:rPr kumimoji="1" lang="mn-MN" sz="2000" i="1" dirty="0" smtClean="0">
                <a:solidFill>
                  <a:schemeClr val="accent2"/>
                </a:solidFill>
                <a:latin typeface="Arial Mon" pitchFamily="34" charset="0"/>
              </a:rPr>
              <a:t>	</a:t>
            </a:r>
            <a:r>
              <a:rPr kumimoji="1" lang="mn-MN" sz="2000" i="1" dirty="0" smtClean="0">
                <a:latin typeface="Arial Mon" pitchFamily="34" charset="0"/>
              </a:rPr>
              <a:t>Гарыг дутуу халдваргүйжүүлэх нь гарын бохирдлыг хэвээр үлдээдэг</a:t>
            </a:r>
            <a:endParaRPr kumimoji="1" lang="en-GB" sz="2000" i="1" dirty="0" smtClean="0">
              <a:latin typeface="Arial Mon" pitchFamily="34" charset="0"/>
            </a:endParaRPr>
          </a:p>
          <a:p>
            <a:pPr marL="355600" indent="-355600" algn="just">
              <a:defRPr/>
            </a:pPr>
            <a:endParaRPr kumimoji="1" lang="en-GB" sz="2000" dirty="0" smtClean="0">
              <a:latin typeface="Arial Mon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  <a:defRPr/>
            </a:pPr>
            <a:r>
              <a:rPr kumimoji="1" lang="mn-MN" sz="2000" dirty="0" smtClean="0">
                <a:latin typeface="Arial Mon" pitchFamily="34" charset="0"/>
              </a:rPr>
              <a:t>Гарыг хэт богино хугацаанд  халдваргүйжүүлэх нь гарын халдваргүйжүүлэлт дутуу хангалтгүй болгодог. </a:t>
            </a:r>
            <a:endParaRPr kumimoji="1" lang="en-GB" sz="2000" dirty="0" smtClean="0">
              <a:latin typeface="Arial Mon" pitchFamily="34" charset="0"/>
            </a:endParaRPr>
          </a:p>
          <a:p>
            <a:pPr marL="355600" indent="-355600" algn="just">
              <a:buFont typeface="Wingdings" pitchFamily="2" charset="2"/>
              <a:buChar char="Ø"/>
              <a:defRPr/>
            </a:pPr>
            <a:r>
              <a:rPr kumimoji="1" lang="mn-MN" sz="2000" dirty="0" smtClean="0">
                <a:latin typeface="Arial Mon" pitchFamily="34" charset="0"/>
              </a:rPr>
              <a:t>Саван болон усаар гараа угаасны дараа гарын арьсанд түр зуур сууж байсан үүсгэгч бүрэн арилдаггүй бөгөөд харин спиртэнд суурилсан бодисоор гараа халдваргүйжүүлэх нь дээрх үүсгэгчийг арилгах</a:t>
            </a:r>
            <a:r>
              <a:rPr kumimoji="1" lang="en-US" sz="2000" dirty="0" smtClean="0">
                <a:latin typeface="Arial Mon" pitchFamily="34" charset="0"/>
              </a:rPr>
              <a:t>à</a:t>
            </a:r>
            <a:r>
              <a:rPr kumimoji="1" lang="mn-MN" sz="2000" dirty="0" smtClean="0">
                <a:latin typeface="Arial Mon" pitchFamily="34" charset="0"/>
              </a:rPr>
              <a:t>д илүү үр дүнтэй. </a:t>
            </a:r>
            <a:r>
              <a:rPr kumimoji="1" lang="en-GB" sz="2000" dirty="0" smtClean="0">
                <a:latin typeface="Arial Mon" pitchFamily="34" charset="0"/>
              </a:rPr>
              <a:t> </a:t>
            </a:r>
            <a:endParaRPr lang="it-IT" sz="2000" i="1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8436" name="Picture 5" descr="ste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90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altLang="en-US" sz="3600" b="1" dirty="0">
                <a:latin typeface="Tahoma" pitchFamily="34" charset="0"/>
                <a:cs typeface="Tahoma" pitchFamily="34" charset="0"/>
              </a:rPr>
              <a:t>Гар угаах, халдваргүйжүүлэх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"/>
          </p:nvPr>
        </p:nvSpPr>
        <p:spPr>
          <a:xfrm>
            <a:off x="301752" y="1447800"/>
            <a:ext cx="4041648" cy="4841987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Гар угаах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mn-M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ус, шингэн саван, цаасан алчуур, 1 мин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  <a:endParaRPr lang="mn-M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mn-MN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Гар халдваргүйжүүлэх 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mn-M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70% -80 % спиртийн агууламж, 20-30 сек, тусламж үйлчилгээ үзүүлэх цэгт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mn-MN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mn-MN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Хэзээ? </a:t>
            </a:r>
          </a:p>
          <a:p>
            <a:pPr algn="just">
              <a:buFont typeface="Arial" charset="0"/>
              <a:buNone/>
            </a:pPr>
            <a:r>
              <a:rPr lang="mn-MN" altLang="zh-CN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altLang="zh-CN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mn-MN" altLang="zh-CN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Гар</a:t>
            </a:r>
            <a:r>
              <a:rPr lang="mn-MN" altLang="zh-CN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ын</a:t>
            </a:r>
            <a:r>
              <a:rPr lang="mn-MN" altLang="zh-CN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ариун цэвэр сахих 5 заалт</a:t>
            </a:r>
          </a:p>
          <a:p>
            <a:r>
              <a:rPr lang="mn-M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 бохирдсон бол ам, хамар, нүдний салстад </a:t>
            </a:r>
            <a:r>
              <a:rPr lang="mn-M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хүргэхгүй байх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38600" cy="476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841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КОВИД-19 +Ариун ажилбарын үед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Эмнэлгийн нэг удаагийн амны хаалт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Шингэн нэвчихгүй, ариун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халад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, ханцуйтай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Малгай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Ариун 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ээлий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2 давхар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Нүдний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шил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эсвэл нүүрний хаалт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Гутлын гадуур улавч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Шингэн нэвчих эрсдэл  их бол нэг удаагийн хормогч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86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Гар угаах, халдваргүйжүүлэх дараалал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Саван болон халдваргүйжүүлэх бодисыг гарын гадаргууд жигд тараана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2 гарын алга болон хурууны завсар хооронд үрэх</a:t>
            </a:r>
            <a:r>
              <a:rPr lang="en-US" dirty="0">
                <a:latin typeface="Arial" pitchFamily="34" charset="0"/>
                <a:cs typeface="Arial" pitchFamily="34" charset="0"/>
              </a:rPr>
              <a:t>; </a:t>
            </a: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Нэг гарын алгаар нөгөө гарын ар талыг үрэх</a:t>
            </a:r>
            <a:r>
              <a:rPr lang="en-US" dirty="0">
                <a:latin typeface="Arial" pitchFamily="34" charset="0"/>
                <a:cs typeface="Arial" pitchFamily="34" charset="0"/>
              </a:rPr>
              <a:t>;  </a:t>
            </a: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Хурууг үеэр нугалж нөгөө гарын алган дотор хурууны үзүүр, хумс, үений хэсгийг  үрэх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  <a:r>
              <a:rPr lang="mn-MN" dirty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Алганы хонхорыг  нөгөө гарын хурууны үзүүр хэсэгтэй хооронд нь үрэх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Эрхий хурууг нөгөө гарын алган дотроо эргэлдүүлэх хөдөлгөөнөөр  үрэх</a:t>
            </a:r>
            <a:r>
              <a:rPr lang="en-US" dirty="0">
                <a:latin typeface="Arial" pitchFamily="34" charset="0"/>
                <a:cs typeface="Arial" pitchFamily="34" charset="0"/>
              </a:rPr>
              <a:t>; </a:t>
            </a:r>
          </a:p>
          <a:p>
            <a:pPr lvl="0"/>
            <a:r>
              <a:rPr lang="mn-MN" dirty="0">
                <a:latin typeface="Arial" pitchFamily="34" charset="0"/>
                <a:cs typeface="Arial" pitchFamily="34" charset="0"/>
              </a:rPr>
              <a:t>Гарын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бугуйг үрэх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357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585913" y="857250"/>
            <a:ext cx="6415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99"/>
                </a:solidFill>
                <a:ea typeface="SimSun" panose="02010600030101010101" pitchFamily="2" charset="-122"/>
              </a:rPr>
              <a:t>Ш</a:t>
            </a:r>
            <a:r>
              <a:rPr lang="mn-MN" altLang="zh-CN" sz="3200" b="1" dirty="0" smtClean="0">
                <a:solidFill>
                  <a:srgbClr val="000099"/>
                </a:solidFill>
                <a:ea typeface="SimSun" panose="02010600030101010101" pitchFamily="2" charset="-122"/>
              </a:rPr>
              <a:t>аардагдах хугацаа</a:t>
            </a:r>
            <a:endParaRPr lang="fr-FR" altLang="en-US" sz="3200" b="1" dirty="0">
              <a:solidFill>
                <a:srgbClr val="000099"/>
              </a:solidFill>
              <a:ea typeface="SimSun" panose="02010600030101010101" pitchFamily="2" charset="-122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 flipH="1">
            <a:off x="2686050" y="2636838"/>
            <a:ext cx="1885950" cy="6858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392107" y="3402236"/>
            <a:ext cx="2587888" cy="646331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mn-MN" altLang="zh-CN" sz="3600" b="1" dirty="0" smtClean="0">
                <a:solidFill>
                  <a:srgbClr val="0066FF"/>
                </a:solidFill>
                <a:ea typeface="SimSun" panose="02010600030101010101" pitchFamily="2" charset="-122"/>
              </a:rPr>
              <a:t>Гар угаалт</a:t>
            </a:r>
            <a:endParaRPr lang="fr-FR" altLang="zh-CN" sz="3600" b="1" dirty="0">
              <a:solidFill>
                <a:srgbClr val="0066FF"/>
              </a:solidFill>
              <a:ea typeface="SimSun" panose="02010600030101010101" pitchFamily="2" charset="-122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714501" y="4586289"/>
            <a:ext cx="2343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mn-MN" altLang="zh-CN" sz="3600" i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40 сек</a:t>
            </a:r>
            <a:r>
              <a:rPr lang="zh-CN" altLang="fr-CH" sz="3600" i="1" dirty="0" smtClean="0">
                <a:solidFill>
                  <a:srgbClr val="00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－ </a:t>
            </a:r>
            <a:r>
              <a:rPr lang="mn-MN" altLang="zh-CN" sz="36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1</a:t>
            </a:r>
            <a:r>
              <a:rPr lang="fr-CH" altLang="en-US" sz="3600" i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mn-MN" altLang="en-US" sz="3600" i="1" dirty="0" smtClean="0">
                <a:solidFill>
                  <a:srgbClr val="0066FF"/>
                </a:solidFill>
                <a:ea typeface="SimSun" panose="02010600030101010101" pitchFamily="2" charset="-122"/>
              </a:rPr>
              <a:t>мин</a:t>
            </a:r>
            <a:endParaRPr lang="fr-FR" altLang="zh-CN" sz="3600" i="1" dirty="0">
              <a:solidFill>
                <a:srgbClr val="0066FF"/>
              </a:solidFill>
              <a:ea typeface="SimSun" panose="02010600030101010101" pitchFamily="2" charset="-122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577976" y="3417889"/>
            <a:ext cx="1712328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mn-MN" altLang="zh-CN" sz="3600" dirty="0" smtClean="0">
                <a:solidFill>
                  <a:srgbClr val="FF0000"/>
                </a:solidFill>
                <a:ea typeface="SimSun" panose="02010600030101010101" pitchFamily="2" charset="-122"/>
              </a:rPr>
              <a:t>ССГХБ</a:t>
            </a:r>
            <a:endParaRPr lang="fr-FR" altLang="zh-CN" sz="3600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5475208" y="4586289"/>
            <a:ext cx="20990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mn-MN" altLang="zh-CN" sz="3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</a:t>
            </a:r>
            <a:r>
              <a:rPr lang="zh-CN" altLang="fr-CH" sz="3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－ </a:t>
            </a:r>
            <a:r>
              <a:rPr lang="mn-MN" altLang="zh-CN" sz="3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fr-CH" alt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mn-MN" alt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mn-MN" altLang="en-US" sz="3600" i="1" dirty="0" smtClean="0">
                <a:solidFill>
                  <a:srgbClr val="FF0000"/>
                </a:solidFill>
              </a:rPr>
              <a:t>сек</a:t>
            </a:r>
            <a:endParaRPr lang="fr-FR" altLang="zh-CN" sz="3600" i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4572000" y="2636838"/>
            <a:ext cx="17145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7322" y="5795963"/>
            <a:ext cx="800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50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00213"/>
            <a:ext cx="4464050" cy="5157787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  <a:spcBef>
                <a:spcPct val="10000"/>
              </a:spcBef>
            </a:pPr>
            <a:r>
              <a:rPr lang="mn-MN" altLang="zh-TW" sz="2800" b="1" dirty="0" smtClean="0">
                <a:solidFill>
                  <a:srgbClr val="006600"/>
                </a:solidFill>
                <a:ea typeface="新細明體" pitchFamily="18" charset="-120"/>
                <a:cs typeface="Arial" charset="0"/>
              </a:rPr>
              <a:t>ССГХ-ийн уусмалыг хатах хүртэл нь хооронд нь үрнэ </a:t>
            </a:r>
          </a:p>
          <a:p>
            <a:pPr algn="just"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2800" b="1" dirty="0" smtClean="0">
              <a:solidFill>
                <a:srgbClr val="006600"/>
              </a:solidFill>
              <a:ea typeface="新細明體" pitchFamily="18" charset="-120"/>
              <a:cs typeface="Arial" charset="0"/>
            </a:endParaRPr>
          </a:p>
          <a:p>
            <a:pPr algn="just" eaLnBrk="1" hangingPunct="1">
              <a:lnSpc>
                <a:spcPct val="85000"/>
              </a:lnSpc>
            </a:pPr>
            <a:r>
              <a:rPr lang="mn-MN" altLang="zh-TW" sz="2800" b="1" dirty="0" smtClean="0">
                <a:solidFill>
                  <a:srgbClr val="006600"/>
                </a:solidFill>
                <a:ea typeface="新細明體" pitchFamily="18" charset="-120"/>
                <a:cs typeface="Arial" charset="0"/>
              </a:rPr>
              <a:t>ССГХ-ийн уусмалыг хүрэлцээтэй хэмжээгээр авч 20 секунд хуурай болтол нь үрнэ</a:t>
            </a:r>
            <a:r>
              <a:rPr lang="mn-MN" altLang="zh-TW" sz="2800" b="1" dirty="0" smtClean="0">
                <a:solidFill>
                  <a:srgbClr val="006600"/>
                </a:solidFill>
                <a:ea typeface="新細明體" pitchFamily="18" charset="-120"/>
                <a:cs typeface="Arial" charset="0"/>
                <a:sym typeface="Monotype Sorts" pitchFamily="2" charset="2"/>
              </a:rPr>
              <a:t>.</a:t>
            </a:r>
          </a:p>
          <a:p>
            <a:pPr eaLnBrk="1" hangingPunct="1">
              <a:lnSpc>
                <a:spcPct val="85000"/>
              </a:lnSpc>
            </a:pPr>
            <a:endParaRPr lang="mn-MN" altLang="zh-TW" sz="2400" b="1" dirty="0" smtClean="0">
              <a:solidFill>
                <a:srgbClr val="006600"/>
              </a:solidFill>
              <a:latin typeface="Arial Mon" pitchFamily="34" charset="0"/>
              <a:ea typeface="新細明體" pitchFamily="18" charset="-120"/>
              <a:cs typeface="Arial" charset="0"/>
              <a:sym typeface="Monotype Sorts" pitchFamily="2" charset="2"/>
            </a:endParaRPr>
          </a:p>
          <a:p>
            <a:pPr eaLnBrk="1" hangingPunct="1">
              <a:lnSpc>
                <a:spcPct val="85000"/>
              </a:lnSpc>
            </a:pPr>
            <a:endParaRPr lang="en-US" altLang="zh-TW" sz="2400" b="1" dirty="0" smtClean="0">
              <a:solidFill>
                <a:srgbClr val="006600"/>
              </a:solidFill>
              <a:ea typeface="新細明體" pitchFamily="18" charset="-120"/>
              <a:cs typeface="Arial" charset="0"/>
              <a:sym typeface="Monotype Sorts" pitchFamily="2" charset="2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zh-TW" altLang="en-US" sz="2400" b="1" dirty="0" smtClean="0">
                <a:solidFill>
                  <a:srgbClr val="FF3300"/>
                </a:solidFill>
                <a:ea typeface="新細明體" pitchFamily="18" charset="-120"/>
                <a:cs typeface="Arial" charset="0"/>
                <a:sym typeface="Monotype Sorts" pitchFamily="2" charset="2"/>
              </a:rPr>
              <a:t>    </a:t>
            </a:r>
          </a:p>
          <a:p>
            <a:pPr eaLnBrk="1" hangingPunct="1">
              <a:lnSpc>
                <a:spcPct val="85000"/>
              </a:lnSpc>
            </a:pPr>
            <a:endParaRPr lang="en-US" altLang="zh-TW" sz="2400" b="1" dirty="0" smtClean="0">
              <a:solidFill>
                <a:srgbClr val="FF3300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1028" name="WordArt 3"/>
          <p:cNvSpPr>
            <a:spLocks noChangeArrowheads="1" noChangeShapeType="1" noTextEdit="1"/>
          </p:cNvSpPr>
          <p:nvPr/>
        </p:nvSpPr>
        <p:spPr bwMode="auto">
          <a:xfrm>
            <a:off x="684213" y="490538"/>
            <a:ext cx="7559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CC"/>
              </a:solidFill>
              <a:latin typeface="Arial"/>
              <a:cs typeface="Arial"/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32363" y="1700213"/>
          <a:ext cx="3895725" cy="4921250"/>
        </p:xfrm>
        <a:graphic>
          <a:graphicData uri="http://schemas.openxmlformats.org/presentationml/2006/ole">
            <p:oleObj spid="_x0000_s2075" name="PaperPort Document" r:id="rId4" imgW="7416800" imgH="8420100" progId="">
              <p:embed/>
            </p:oleObj>
          </a:graphicData>
        </a:graphic>
      </p:graphicFrame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7596188" y="5734050"/>
            <a:ext cx="10795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3 mls</a:t>
            </a:r>
            <a:endParaRPr lang="en-US" altLang="zh-TW" b="1"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571480"/>
            <a:ext cx="828680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ССГХ-ийг хэрхэн хэрглэх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17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G_44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66456">
            <a:off x="469900" y="890588"/>
            <a:ext cx="20320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600200"/>
            <a:ext cx="5905500" cy="4400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3000" b="1" dirty="0" smtClean="0">
              <a:solidFill>
                <a:srgbClr val="000000"/>
              </a:solidFill>
              <a:ea typeface="新細明體" pitchFamily="18" charset="-12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mn-MN" altLang="zh-TW" sz="3200" dirty="0" smtClean="0">
                <a:solidFill>
                  <a:srgbClr val="0066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Халаасанд  </a:t>
            </a:r>
            <a:r>
              <a:rPr lang="en-US" altLang="zh-TW" sz="3200" dirty="0" smtClean="0">
                <a:solidFill>
                  <a:srgbClr val="0066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     </a:t>
            </a:r>
          </a:p>
          <a:p>
            <a:pPr eaLnBrk="1" hangingPunct="1">
              <a:lnSpc>
                <a:spcPct val="90000"/>
              </a:lnSpc>
            </a:pPr>
            <a:r>
              <a:rPr lang="mn-MN" altLang="zh-TW" sz="3200" dirty="0" smtClean="0">
                <a:solidFill>
                  <a:srgbClr val="0066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Эрүүл мэндийн ажилтаны тусламж үзүүлдэг тэргэнцэрт</a:t>
            </a:r>
          </a:p>
          <a:p>
            <a:pPr eaLnBrk="1" hangingPunct="1">
              <a:lnSpc>
                <a:spcPct val="90000"/>
              </a:lnSpc>
            </a:pPr>
            <a:r>
              <a:rPr lang="mn-MN" altLang="zh-TW" sz="3200" dirty="0" smtClean="0">
                <a:solidFill>
                  <a:srgbClr val="0066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Коридорт</a:t>
            </a:r>
          </a:p>
          <a:p>
            <a:pPr eaLnBrk="1" hangingPunct="1">
              <a:lnSpc>
                <a:spcPct val="90000"/>
              </a:lnSpc>
            </a:pPr>
            <a:r>
              <a:rPr lang="mn-MN" altLang="zh-TW" sz="3200" dirty="0" smtClean="0">
                <a:solidFill>
                  <a:srgbClr val="0066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Хэвтрийн өвчтөний дэргэд</a:t>
            </a:r>
            <a:endParaRPr lang="zh-TW" altLang="en-US" sz="3200" dirty="0" smtClean="0">
              <a:solidFill>
                <a:srgbClr val="FF33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23556" name="Picture 4" descr="CIMG10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98620">
            <a:off x="911225" y="4327525"/>
            <a:ext cx="166528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43188" y="285750"/>
            <a:ext cx="5559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mn-MN" altLang="zh-TW" sz="3600" b="1">
                <a:solidFill>
                  <a:srgbClr val="000000"/>
                </a:solidFill>
                <a:latin typeface="Arial Mon" pitchFamily="34" charset="0"/>
                <a:ea typeface="新細明體" pitchFamily="18" charset="-120"/>
              </a:rPr>
              <a:t>ССГХ уусмалыг хаана байрлуулах вэ? </a:t>
            </a:r>
            <a:endParaRPr lang="en-US" altLang="zh-TW" sz="3600" b="1">
              <a:solidFill>
                <a:srgbClr val="000000"/>
              </a:solidFill>
              <a:latin typeface="Arial Mon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8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Гарын шингэн саван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lvl="1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 халдваргүйжүүлэх бодис арьсыг хэт хуурайшуулах, харшил өгч байгаа нь тогтоогдвол бодисыг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солиж тохирох саванг хэрэглэнэ.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74320" lvl="1" algn="just">
              <a:buClr>
                <a:schemeClr val="accent1"/>
              </a:buClr>
              <a:buSzPct val="85000"/>
              <a:buFont typeface="Wingdings 2"/>
              <a:buChar char=""/>
            </a:pPr>
            <a:endParaRPr lang="mn-M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1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 </a:t>
            </a:r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нойтон байхад спиртэн суурьтай гар халдваргүйжүүлэх бодисыг хэрэглэхгүй.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3444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Гарын эрүүл ахуй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mn-MN" dirty="0" smtClean="0"/>
          </a:p>
          <a:p>
            <a:pPr algn="just"/>
            <a:endParaRPr lang="mn-MN" dirty="0"/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Эрүүл мэндийн ажилтан гарыг тогтмол угааж, халдваргүйжүүлж байвал коронавируст халдвар болон бусад хавьтлын замаар дамжин халдварладаг халдварт өвчнөөр  өвчлөхгүй.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895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mn-MN" sz="4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mn-MN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mn-MN" sz="4400" dirty="0" smtClean="0">
                <a:latin typeface="Arial" pitchFamily="34" charset="0"/>
                <a:cs typeface="Arial" pitchFamily="34" charset="0"/>
              </a:rPr>
              <a:t>Анхаарал тавьсанд баярлалаа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3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43000"/>
          </a:xfrm>
        </p:spPr>
        <p:txBody>
          <a:bodyPr>
            <a:norm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КОВИД-19+ Аерозол үүсгэх ажилбар + Хамар залгиураас сорьц авах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үүл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үү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ртэй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амны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хаалт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(N95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эсвэл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FFP2)</a:t>
            </a:r>
          </a:p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Комбинзон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эсвэл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халад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Малгай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Бээлий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2 давхар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Нүдний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шил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эсвэл нүүрний хаалт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Гутлын гадуур 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улавч эсвэл усны гутал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75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253\Desktop\138045729_1513545108835590_2728934076391139660_o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5" r="9857"/>
          <a:stretch/>
        </p:blipFill>
        <p:spPr bwMode="auto">
          <a:xfrm>
            <a:off x="762000" y="152400"/>
            <a:ext cx="7848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70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Хувийн хамгаалах хувцас хэрэгсэл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mn-MN" sz="3600" dirty="0">
                <a:latin typeface="Arial" pitchFamily="34" charset="0"/>
                <a:cs typeface="Arial" pitchFamily="34" charset="0"/>
              </a:rPr>
              <a:t>Хамгаалах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хэрэгслийн дотор  </a:t>
            </a:r>
            <a:r>
              <a:rPr lang="mn-MN" sz="3600" dirty="0">
                <a:latin typeface="Arial" pitchFamily="34" charset="0"/>
                <a:cs typeface="Arial" pitchFamily="34" charset="0"/>
              </a:rPr>
              <a:t>нь </a:t>
            </a:r>
            <a:r>
              <a:rPr lang="mn-MN" sz="3600" dirty="0" smtClean="0">
                <a:latin typeface="Arial" pitchFamily="34" charset="0"/>
                <a:cs typeface="Arial" pitchFamily="34" charset="0"/>
              </a:rPr>
              <a:t>ажлын өмд цамц өмсөх</a:t>
            </a:r>
          </a:p>
          <a:p>
            <a:pPr algn="just"/>
            <a:r>
              <a:rPr lang="mn-MN" sz="3600" dirty="0" smtClean="0">
                <a:latin typeface="Arial" pitchFamily="34" charset="0"/>
                <a:cs typeface="Arial" pitchFamily="34" charset="0"/>
              </a:rPr>
              <a:t>Хэрэглэсний дараа угаах,  халдваргүйжүүлэх .</a:t>
            </a:r>
            <a:endParaRPr lang="mn-MN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3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sz="4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Малгай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mn-MN" sz="3200" dirty="0">
                <a:latin typeface="Arial" pitchFamily="34" charset="0"/>
                <a:cs typeface="Arial" pitchFamily="34" charset="0"/>
              </a:rPr>
              <a:t>Малгай нь үс бохирдох, үсэнд агуулагдах нянгаар халдварлагдахаас хамгаалах  бөгөөд битүү далдалсан хөвөн даавуун материалаар хийсэн байна.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C:\Users\user\Documents\-SPP malg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962400"/>
            <a:ext cx="49530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50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352</TotalTime>
  <Words>1727</Words>
  <Application>Microsoft Office PowerPoint</Application>
  <PresentationFormat>On-screen Show (4:3)</PresentationFormat>
  <Paragraphs>267</Paragraphs>
  <Slides>56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Civic</vt:lpstr>
      <vt:lpstr>Acrobat Document</vt:lpstr>
      <vt:lpstr>PaperPort Document</vt:lpstr>
      <vt:lpstr>КОВИД-19 халдварын үед хэрэглэх  хамгаалах хувцас хэрэгсэл болон Гарын эрүүл ахуй</vt:lpstr>
      <vt:lpstr>Хувийн хамгаалах хувцас хэрэгсэл</vt:lpstr>
      <vt:lpstr>Хувийн хамгаалах хувцас хэрэгсэл</vt:lpstr>
      <vt:lpstr>КОВИД-19-ын тусламж үйлчилгээнд</vt:lpstr>
      <vt:lpstr>КОВИД-19 +Ариун ажилбарын үед</vt:lpstr>
      <vt:lpstr>КОВИД-19+ Аерозол үүсгэх ажилбар + Хамар залгиураас сорьц авах</vt:lpstr>
      <vt:lpstr>Slide 7</vt:lpstr>
      <vt:lpstr>Хувийн хамгаалах хувцас хэрэгсэл</vt:lpstr>
      <vt:lpstr>Малгай </vt:lpstr>
      <vt:lpstr>Амны хаалт</vt:lpstr>
      <vt:lpstr>Нэг удаагийн амны хаалт</vt:lpstr>
      <vt:lpstr>Амны хаалт</vt:lpstr>
      <vt:lpstr>Шүүлтүүртэй амны хаалт</vt:lpstr>
      <vt:lpstr> Амны хаалтыг солих</vt:lpstr>
      <vt:lpstr>Шүүлтүүртэй амны хаалт</vt:lpstr>
      <vt:lpstr>Шүүлтүүртэй амны хаалт</vt:lpstr>
      <vt:lpstr>Амны хаалтны тохироо</vt:lpstr>
      <vt:lpstr>Нүдний шил</vt:lpstr>
      <vt:lpstr>Нүдний шил</vt:lpstr>
      <vt:lpstr>Нүдний шил, нүүрний хамгаалалт</vt:lpstr>
      <vt:lpstr>Бээлий</vt:lpstr>
      <vt:lpstr>Бээлий</vt:lpstr>
      <vt:lpstr>Бээлий тайлах </vt:lpstr>
      <vt:lpstr>Бээлий </vt:lpstr>
      <vt:lpstr>Халад </vt:lpstr>
      <vt:lpstr>Комбинзон</vt:lpstr>
      <vt:lpstr>Резинэн болон пластик хормогч</vt:lpstr>
      <vt:lpstr>Гутал</vt:lpstr>
      <vt:lpstr>Гутал</vt:lpstr>
      <vt:lpstr>Хувийн хамгаалах хувцас хэрэгсэл</vt:lpstr>
      <vt:lpstr>Хамгаалах хувцасны  хэрэглээтэй холбоотой хориглох зүйлс</vt:lpstr>
      <vt:lpstr>Хувийн хамгаалах хувцас хэрэгсэл</vt:lpstr>
      <vt:lpstr>ЭРҮҮЛ МЭНДИЙН АЖИЛТНЫ ГАРЫН АРИУН ЦЭВЭР </vt:lpstr>
      <vt:lpstr>Эмнэлгийн орчин</vt:lpstr>
      <vt:lpstr>Халдвар дамжих зам</vt:lpstr>
      <vt:lpstr>Нян үржих хугацаа</vt:lpstr>
      <vt:lpstr>Гар ариутгал биш гар халдваргүйтгэл гэж яагаад хэлэх ёстой вэ?</vt:lpstr>
      <vt:lpstr>Гараар халдвар дамжих: </vt:lpstr>
      <vt:lpstr>Нян, вирусны байрлал</vt:lpstr>
      <vt:lpstr>Гарын эрүүл ахуйг сахихад анхаарах </vt:lpstr>
      <vt:lpstr>Гарын эрүүл ахуйг сахихад анхаарах </vt:lpstr>
      <vt:lpstr>Орчин</vt:lpstr>
      <vt:lpstr>Гарын завсрын бичил биетэн</vt:lpstr>
      <vt:lpstr>Гарын хэвийн бичил биетэн</vt:lpstr>
      <vt:lpstr>Нян судлалын шинжилгээ-100/24(24%)</vt:lpstr>
      <vt:lpstr>Халуун усаар угаасны дараа</vt:lpstr>
      <vt:lpstr>Slide 47</vt:lpstr>
      <vt:lpstr>Гараар халдвар дамжих:   </vt:lpstr>
      <vt:lpstr>Гар угаах, халдваргүйжүүлэх</vt:lpstr>
      <vt:lpstr>Гар угаах, халдваргүйжүүлэх дараалал</vt:lpstr>
      <vt:lpstr>Slide 51</vt:lpstr>
      <vt:lpstr>Slide 52</vt:lpstr>
      <vt:lpstr>Slide 53</vt:lpstr>
      <vt:lpstr>Гарын шингэн саван</vt:lpstr>
      <vt:lpstr>Гарын эрүүл ахуй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User253</dc:creator>
  <cp:lastModifiedBy>User</cp:lastModifiedBy>
  <cp:revision>55</cp:revision>
  <dcterms:created xsi:type="dcterms:W3CDTF">2019-01-07T06:34:17Z</dcterms:created>
  <dcterms:modified xsi:type="dcterms:W3CDTF">2021-01-13T02:02:09Z</dcterms:modified>
</cp:coreProperties>
</file>