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2" r:id="rId1"/>
  </p:sldMasterIdLst>
  <p:notesMasterIdLst>
    <p:notesMasterId r:id="rId22"/>
  </p:notesMasterIdLst>
  <p:sldIdLst>
    <p:sldId id="256" r:id="rId2"/>
    <p:sldId id="395" r:id="rId3"/>
    <p:sldId id="396" r:id="rId4"/>
    <p:sldId id="265" r:id="rId5"/>
    <p:sldId id="268" r:id="rId6"/>
    <p:sldId id="259" r:id="rId7"/>
    <p:sldId id="260" r:id="rId8"/>
    <p:sldId id="263" r:id="rId9"/>
    <p:sldId id="386" r:id="rId10"/>
    <p:sldId id="401" r:id="rId11"/>
    <p:sldId id="387" r:id="rId12"/>
    <p:sldId id="398" r:id="rId13"/>
    <p:sldId id="388" r:id="rId14"/>
    <p:sldId id="399" r:id="rId15"/>
    <p:sldId id="389" r:id="rId16"/>
    <p:sldId id="270" r:id="rId17"/>
    <p:sldId id="261" r:id="rId18"/>
    <p:sldId id="384" r:id="rId19"/>
    <p:sldId id="269" r:id="rId20"/>
    <p:sldId id="402"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後 信" initials="" lastIdx="0" clrIdx="0"/>
  <p:cmAuthor id="2" name="Dell" initials="D" lastIdx="1" clrIdx="1">
    <p:extLst>
      <p:ext uri="{19B8F6BF-5375-455C-9EA6-DF929625EA0E}">
        <p15:presenceInfo xmlns:p15="http://schemas.microsoft.com/office/powerpoint/2012/main" xmlns="" userId="d739ff8eb8e5bf0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C8CEEA-B07B-484E-AF31-A7BF230E42A2}" v="1" dt="2021-03-15T15:46:50.9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75730" autoAdjust="0"/>
  </p:normalViewPr>
  <p:slideViewPr>
    <p:cSldViewPr snapToGrid="0">
      <p:cViewPr>
        <p:scale>
          <a:sx n="57" d="100"/>
          <a:sy n="57" d="100"/>
        </p:scale>
        <p:origin x="-1536" y="-5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JIWARA, Maki" userId="414ceed3-e0b2-4bdc-b6aa-891a21e73e0c" providerId="ADAL" clId="{7EC8CEEA-B07B-484E-AF31-A7BF230E42A2}"/>
    <pc:docChg chg="custSel modSld">
      <pc:chgData name="KAJIWARA, Maki" userId="414ceed3-e0b2-4bdc-b6aa-891a21e73e0c" providerId="ADAL" clId="{7EC8CEEA-B07B-484E-AF31-A7BF230E42A2}" dt="2021-03-15T15:46:57.177" v="2" actId="1076"/>
      <pc:docMkLst>
        <pc:docMk/>
      </pc:docMkLst>
      <pc:sldChg chg="addSp delSp modSp mod">
        <pc:chgData name="KAJIWARA, Maki" userId="414ceed3-e0b2-4bdc-b6aa-891a21e73e0c" providerId="ADAL" clId="{7EC8CEEA-B07B-484E-AF31-A7BF230E42A2}" dt="2021-03-15T15:46:57.177" v="2" actId="1076"/>
        <pc:sldMkLst>
          <pc:docMk/>
          <pc:sldMk cId="1916549358" sldId="257"/>
        </pc:sldMkLst>
        <pc:picChg chg="del">
          <ac:chgData name="KAJIWARA, Maki" userId="414ceed3-e0b2-4bdc-b6aa-891a21e73e0c" providerId="ADAL" clId="{7EC8CEEA-B07B-484E-AF31-A7BF230E42A2}" dt="2021-03-15T15:46:50.577" v="0" actId="478"/>
          <ac:picMkLst>
            <pc:docMk/>
            <pc:sldMk cId="1916549358" sldId="257"/>
            <ac:picMk id="2" creationId="{E64C8AF8-06B2-4E6A-97C1-7B7681E8E521}"/>
          </ac:picMkLst>
        </pc:picChg>
        <pc:picChg chg="add mod">
          <ac:chgData name="KAJIWARA, Maki" userId="414ceed3-e0b2-4bdc-b6aa-891a21e73e0c" providerId="ADAL" clId="{7EC8CEEA-B07B-484E-AF31-A7BF230E42A2}" dt="2021-03-15T15:46:57.177" v="2" actId="1076"/>
          <ac:picMkLst>
            <pc:docMk/>
            <pc:sldMk cId="1916549358" sldId="257"/>
            <ac:picMk id="3" creationId="{73FE4179-2728-4DAE-9CA7-AB27DEAB01EC}"/>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2" dt="2021-03-22T19:43:43.126" idx="1">
    <p:pos x="2359" y="3231"/>
    <p:text/>
    <p:extLst>
      <p:ext uri="{C676402C-5697-4E1C-873F-D02D1690AC5C}">
        <p15:threadingInfo xmlns:p15="http://schemas.microsoft.com/office/powerpoint/2012/main" xmlns="" timeZoneBias="-48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09D6F4-2558-4970-B9BC-6EF37B09D9E4}" type="doc">
      <dgm:prSet loTypeId="urn:microsoft.com/office/officeart/2005/8/layout/venn1" loCatId="relationship" qsTypeId="urn:microsoft.com/office/officeart/2005/8/quickstyle/simple1" qsCatId="simple" csTypeId="urn:microsoft.com/office/officeart/2005/8/colors/accent1_2" csCatId="accent1" phldr="1"/>
      <dgm:spPr/>
    </dgm:pt>
    <dgm:pt modelId="{297C485F-BB45-417E-923C-78BF81EC170E}">
      <dgm:prSet phldrT="[Text]" custT="1"/>
      <dgm:spPr>
        <a:ln w="31750"/>
      </dgm:spPr>
      <dgm:t>
        <a:bodyPr/>
        <a:lstStyle/>
        <a:p>
          <a:r>
            <a:rPr lang="mn-MN" sz="2000" b="1" dirty="0">
              <a:latin typeface="Arial" panose="020B0604020202020204" pitchFamily="34" charset="0"/>
              <a:cs typeface="Arial" panose="020B0604020202020204" pitchFamily="34" charset="0"/>
            </a:rPr>
            <a:t>Сөрөг үр дагаврыг бууруулах</a:t>
          </a:r>
          <a:endParaRPr lang="en-GB" sz="2000" b="1" dirty="0">
            <a:latin typeface="Arial" panose="020B0604020202020204" pitchFamily="34" charset="0"/>
            <a:cs typeface="Arial" panose="020B0604020202020204" pitchFamily="34" charset="0"/>
          </a:endParaRPr>
        </a:p>
      </dgm:t>
    </dgm:pt>
    <dgm:pt modelId="{12A56734-1E55-4074-8FE3-33D0B590F595}" type="parTrans" cxnId="{A0082B6A-95EB-45AF-906C-1C1FF18FB29E}">
      <dgm:prSet/>
      <dgm:spPr/>
      <dgm:t>
        <a:bodyPr/>
        <a:lstStyle/>
        <a:p>
          <a:endParaRPr lang="en-GB"/>
        </a:p>
      </dgm:t>
    </dgm:pt>
    <dgm:pt modelId="{EA45D71B-506A-4679-A91D-BABE2B6F7B24}" type="sibTrans" cxnId="{A0082B6A-95EB-45AF-906C-1C1FF18FB29E}">
      <dgm:prSet/>
      <dgm:spPr/>
      <dgm:t>
        <a:bodyPr/>
        <a:lstStyle/>
        <a:p>
          <a:endParaRPr lang="en-GB"/>
        </a:p>
      </dgm:t>
    </dgm:pt>
    <dgm:pt modelId="{325B2012-BCC9-48FF-A713-9A838BB24E30}">
      <dgm:prSet phldrT="[Text]" custT="1"/>
      <dgm:spPr>
        <a:ln w="31750"/>
      </dgm:spPr>
      <dgm:t>
        <a:bodyPr/>
        <a:lstStyle/>
        <a:p>
          <a:r>
            <a:rPr lang="mn-MN" sz="2000" b="1" dirty="0">
              <a:latin typeface="Arial" panose="020B0604020202020204" pitchFamily="34" charset="0"/>
              <a:cs typeface="Arial" panose="020B0604020202020204" pitchFamily="34" charset="0"/>
            </a:rPr>
            <a:t>Тохиолдлын дата мэдээлэл</a:t>
          </a:r>
          <a:endParaRPr lang="en-GB" sz="2000" b="1" dirty="0">
            <a:latin typeface="Arial" panose="020B0604020202020204" pitchFamily="34" charset="0"/>
            <a:cs typeface="Arial" panose="020B0604020202020204" pitchFamily="34" charset="0"/>
          </a:endParaRPr>
        </a:p>
      </dgm:t>
    </dgm:pt>
    <dgm:pt modelId="{A0C751A5-82BA-4244-A066-E1BF1FB3497B}" type="parTrans" cxnId="{EC76A4D4-1FB9-488D-AE91-18573499BF0D}">
      <dgm:prSet/>
      <dgm:spPr/>
      <dgm:t>
        <a:bodyPr/>
        <a:lstStyle/>
        <a:p>
          <a:endParaRPr lang="en-GB"/>
        </a:p>
      </dgm:t>
    </dgm:pt>
    <dgm:pt modelId="{D35A7215-764D-446A-8B56-EECEFC4566E3}" type="sibTrans" cxnId="{EC76A4D4-1FB9-488D-AE91-18573499BF0D}">
      <dgm:prSet/>
      <dgm:spPr/>
      <dgm:t>
        <a:bodyPr/>
        <a:lstStyle/>
        <a:p>
          <a:endParaRPr lang="en-GB"/>
        </a:p>
      </dgm:t>
    </dgm:pt>
    <dgm:pt modelId="{A2B3060D-E7D4-490C-8E13-07FE1D41D11D}" type="pres">
      <dgm:prSet presAssocID="{ED09D6F4-2558-4970-B9BC-6EF37B09D9E4}" presName="compositeShape" presStyleCnt="0">
        <dgm:presLayoutVars>
          <dgm:chMax val="7"/>
          <dgm:dir/>
          <dgm:resizeHandles val="exact"/>
        </dgm:presLayoutVars>
      </dgm:prSet>
      <dgm:spPr/>
    </dgm:pt>
    <dgm:pt modelId="{270DBBAF-349D-4D46-8CA1-2CD7B9203565}" type="pres">
      <dgm:prSet presAssocID="{297C485F-BB45-417E-923C-78BF81EC170E}" presName="circ1" presStyleLbl="vennNode1" presStyleIdx="0" presStyleCnt="2" custLinFactNeighborX="3290" custLinFactNeighborY="253"/>
      <dgm:spPr/>
      <dgm:t>
        <a:bodyPr/>
        <a:lstStyle/>
        <a:p>
          <a:endParaRPr lang="en-US"/>
        </a:p>
      </dgm:t>
    </dgm:pt>
    <dgm:pt modelId="{51C2BA9A-D7CE-41BC-ACF0-FCAD51CABED6}" type="pres">
      <dgm:prSet presAssocID="{297C485F-BB45-417E-923C-78BF81EC170E}" presName="circ1Tx" presStyleLbl="revTx" presStyleIdx="0" presStyleCnt="0">
        <dgm:presLayoutVars>
          <dgm:chMax val="0"/>
          <dgm:chPref val="0"/>
          <dgm:bulletEnabled val="1"/>
        </dgm:presLayoutVars>
      </dgm:prSet>
      <dgm:spPr/>
      <dgm:t>
        <a:bodyPr/>
        <a:lstStyle/>
        <a:p>
          <a:endParaRPr lang="en-US"/>
        </a:p>
      </dgm:t>
    </dgm:pt>
    <dgm:pt modelId="{388FE17B-2FB6-4A93-86D9-6A35E9450F6C}" type="pres">
      <dgm:prSet presAssocID="{325B2012-BCC9-48FF-A713-9A838BB24E30}" presName="circ2" presStyleLbl="vennNode1" presStyleIdx="1" presStyleCnt="2" custLinFactNeighborX="290" custLinFactNeighborY="290"/>
      <dgm:spPr/>
      <dgm:t>
        <a:bodyPr/>
        <a:lstStyle/>
        <a:p>
          <a:endParaRPr lang="en-US"/>
        </a:p>
      </dgm:t>
    </dgm:pt>
    <dgm:pt modelId="{DEC0D2C8-9CC7-4882-BFEF-110C7746606A}" type="pres">
      <dgm:prSet presAssocID="{325B2012-BCC9-48FF-A713-9A838BB24E30}" presName="circ2Tx" presStyleLbl="revTx" presStyleIdx="0" presStyleCnt="0">
        <dgm:presLayoutVars>
          <dgm:chMax val="0"/>
          <dgm:chPref val="0"/>
          <dgm:bulletEnabled val="1"/>
        </dgm:presLayoutVars>
      </dgm:prSet>
      <dgm:spPr/>
      <dgm:t>
        <a:bodyPr/>
        <a:lstStyle/>
        <a:p>
          <a:endParaRPr lang="en-US"/>
        </a:p>
      </dgm:t>
    </dgm:pt>
  </dgm:ptLst>
  <dgm:cxnLst>
    <dgm:cxn modelId="{5DA5C35F-69D4-459D-98D0-75533DB70D75}" type="presOf" srcId="{297C485F-BB45-417E-923C-78BF81EC170E}" destId="{270DBBAF-349D-4D46-8CA1-2CD7B9203565}" srcOrd="0" destOrd="0" presId="urn:microsoft.com/office/officeart/2005/8/layout/venn1"/>
    <dgm:cxn modelId="{2E9296D5-22DC-4F0B-8D5B-563FBF8816C2}" type="presOf" srcId="{325B2012-BCC9-48FF-A713-9A838BB24E30}" destId="{388FE17B-2FB6-4A93-86D9-6A35E9450F6C}" srcOrd="0" destOrd="0" presId="urn:microsoft.com/office/officeart/2005/8/layout/venn1"/>
    <dgm:cxn modelId="{EC76A4D4-1FB9-488D-AE91-18573499BF0D}" srcId="{ED09D6F4-2558-4970-B9BC-6EF37B09D9E4}" destId="{325B2012-BCC9-48FF-A713-9A838BB24E30}" srcOrd="1" destOrd="0" parTransId="{A0C751A5-82BA-4244-A066-E1BF1FB3497B}" sibTransId="{D35A7215-764D-446A-8B56-EECEFC4566E3}"/>
    <dgm:cxn modelId="{6E208FE7-B8AD-4143-84FE-133FF2B2B483}" type="presOf" srcId="{297C485F-BB45-417E-923C-78BF81EC170E}" destId="{51C2BA9A-D7CE-41BC-ACF0-FCAD51CABED6}" srcOrd="1" destOrd="0" presId="urn:microsoft.com/office/officeart/2005/8/layout/venn1"/>
    <dgm:cxn modelId="{958DB862-3DC8-403C-8274-D9B46ADE6F26}" type="presOf" srcId="{ED09D6F4-2558-4970-B9BC-6EF37B09D9E4}" destId="{A2B3060D-E7D4-490C-8E13-07FE1D41D11D}" srcOrd="0" destOrd="0" presId="urn:microsoft.com/office/officeart/2005/8/layout/venn1"/>
    <dgm:cxn modelId="{B003E553-A176-44B4-BEE5-16CA43595305}" type="presOf" srcId="{325B2012-BCC9-48FF-A713-9A838BB24E30}" destId="{DEC0D2C8-9CC7-4882-BFEF-110C7746606A}" srcOrd="1" destOrd="0" presId="urn:microsoft.com/office/officeart/2005/8/layout/venn1"/>
    <dgm:cxn modelId="{A0082B6A-95EB-45AF-906C-1C1FF18FB29E}" srcId="{ED09D6F4-2558-4970-B9BC-6EF37B09D9E4}" destId="{297C485F-BB45-417E-923C-78BF81EC170E}" srcOrd="0" destOrd="0" parTransId="{12A56734-1E55-4074-8FE3-33D0B590F595}" sibTransId="{EA45D71B-506A-4679-A91D-BABE2B6F7B24}"/>
    <dgm:cxn modelId="{418AAE2A-4ABD-4065-A77B-B7C577D58DEE}" type="presParOf" srcId="{A2B3060D-E7D4-490C-8E13-07FE1D41D11D}" destId="{270DBBAF-349D-4D46-8CA1-2CD7B9203565}" srcOrd="0" destOrd="0" presId="urn:microsoft.com/office/officeart/2005/8/layout/venn1"/>
    <dgm:cxn modelId="{2245EF62-8BA7-46FD-80CB-A5BE126F888F}" type="presParOf" srcId="{A2B3060D-E7D4-490C-8E13-07FE1D41D11D}" destId="{51C2BA9A-D7CE-41BC-ACF0-FCAD51CABED6}" srcOrd="1" destOrd="0" presId="urn:microsoft.com/office/officeart/2005/8/layout/venn1"/>
    <dgm:cxn modelId="{AF8DCC34-B376-4E07-A145-BC4E5C69A841}" type="presParOf" srcId="{A2B3060D-E7D4-490C-8E13-07FE1D41D11D}" destId="{388FE17B-2FB6-4A93-86D9-6A35E9450F6C}" srcOrd="2" destOrd="0" presId="urn:microsoft.com/office/officeart/2005/8/layout/venn1"/>
    <dgm:cxn modelId="{340DF0B9-4719-43FC-AFC6-62A9DA135837}" type="presParOf" srcId="{A2B3060D-E7D4-490C-8E13-07FE1D41D11D}" destId="{DEC0D2C8-9CC7-4882-BFEF-110C7746606A}"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0DBBAF-349D-4D46-8CA1-2CD7B9203565}">
      <dsp:nvSpPr>
        <dsp:cNvPr id="0" name=""/>
        <dsp:cNvSpPr/>
      </dsp:nvSpPr>
      <dsp:spPr>
        <a:xfrm>
          <a:off x="268058" y="391306"/>
          <a:ext cx="3650012" cy="3650012"/>
        </a:xfrm>
        <a:prstGeom prst="ellipse">
          <a:avLst/>
        </a:prstGeom>
        <a:solidFill>
          <a:schemeClr val="accent1">
            <a:alpha val="50000"/>
            <a:hueOff val="0"/>
            <a:satOff val="0"/>
            <a:lumOff val="0"/>
            <a:alphaOff val="0"/>
          </a:schemeClr>
        </a:solidFill>
        <a:ln w="31750" cap="rnd" cmpd="sng" algn="ctr">
          <a:solidFill>
            <a:scrgbClr r="0" g="0" b="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mn-MN" sz="2000" b="1" kern="1200" dirty="0">
              <a:latin typeface="Arial" panose="020B0604020202020204" pitchFamily="34" charset="0"/>
              <a:cs typeface="Arial" panose="020B0604020202020204" pitchFamily="34" charset="0"/>
            </a:rPr>
            <a:t>Сөрөг үр дагаврыг бууруулах</a:t>
          </a:r>
          <a:endParaRPr lang="en-GB" sz="2000" b="1" kern="1200" dirty="0">
            <a:latin typeface="Arial" panose="020B0604020202020204" pitchFamily="34" charset="0"/>
            <a:cs typeface="Arial" panose="020B0604020202020204" pitchFamily="34" charset="0"/>
          </a:endParaRPr>
        </a:p>
      </dsp:txBody>
      <dsp:txXfrm>
        <a:off x="777745" y="821721"/>
        <a:ext cx="2104511" cy="2789182"/>
      </dsp:txXfrm>
    </dsp:sp>
    <dsp:sp modelId="{388FE17B-2FB6-4A93-86D9-6A35E9450F6C}">
      <dsp:nvSpPr>
        <dsp:cNvPr id="0" name=""/>
        <dsp:cNvSpPr/>
      </dsp:nvSpPr>
      <dsp:spPr>
        <a:xfrm>
          <a:off x="2789198" y="392657"/>
          <a:ext cx="3650012" cy="3650012"/>
        </a:xfrm>
        <a:prstGeom prst="ellipse">
          <a:avLst/>
        </a:prstGeom>
        <a:solidFill>
          <a:schemeClr val="accent1">
            <a:alpha val="50000"/>
            <a:hueOff val="0"/>
            <a:satOff val="0"/>
            <a:lumOff val="0"/>
            <a:alphaOff val="0"/>
          </a:schemeClr>
        </a:solidFill>
        <a:ln w="31750" cap="rnd" cmpd="sng" algn="ctr">
          <a:solidFill>
            <a:scrgbClr r="0" g="0" b="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mn-MN" sz="2000" b="1" kern="1200" dirty="0">
              <a:latin typeface="Arial" panose="020B0604020202020204" pitchFamily="34" charset="0"/>
              <a:cs typeface="Arial" panose="020B0604020202020204" pitchFamily="34" charset="0"/>
            </a:rPr>
            <a:t>Тохиолдлын дата мэдээлэл</a:t>
          </a:r>
          <a:endParaRPr lang="en-GB" sz="2000" b="1" kern="1200" dirty="0">
            <a:latin typeface="Arial" panose="020B0604020202020204" pitchFamily="34" charset="0"/>
            <a:cs typeface="Arial" panose="020B0604020202020204" pitchFamily="34" charset="0"/>
          </a:endParaRPr>
        </a:p>
      </dsp:txBody>
      <dsp:txXfrm>
        <a:off x="3825012" y="823072"/>
        <a:ext cx="2104511" cy="278918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39DAF2-CC89-A445-94D2-48CA371C0D59}" type="datetimeFigureOut">
              <a:rPr lang="en-US" smtClean="0"/>
              <a:t>3/30/2021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514A2D-C17C-2B49-AEB2-D667F5CD40CF}" type="slidenum">
              <a:rPr lang="en-US" smtClean="0"/>
              <a:t>‹#›</a:t>
            </a:fld>
            <a:endParaRPr lang="en-US"/>
          </a:p>
        </p:txBody>
      </p:sp>
    </p:spTree>
    <p:extLst>
      <p:ext uri="{BB962C8B-B14F-4D97-AF65-F5344CB8AC3E}">
        <p14:creationId xmlns:p14="http://schemas.microsoft.com/office/powerpoint/2010/main" val="3337773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n-MN" baseline="0" dirty="0">
                <a:latin typeface="Arial" panose="020B0604020202020204" pitchFamily="34" charset="0"/>
                <a:cs typeface="Arial" panose="020B0604020202020204" pitchFamily="34" charset="0"/>
              </a:rPr>
              <a:t>2021 оны 3 сарын 5-ны өдрийн сургалт ДЭМБ</a:t>
            </a:r>
            <a:r>
              <a:rPr lang="en-US" baseline="0" dirty="0">
                <a:latin typeface="Arial" panose="020B0604020202020204" pitchFamily="34" charset="0"/>
                <a:cs typeface="Arial" panose="020B0604020202020204" pitchFamily="34" charset="0"/>
              </a:rPr>
              <a:t> </a:t>
            </a:r>
            <a:endParaRPr lang="mn-MN" baseline="0" dirty="0">
              <a:latin typeface="Arial" panose="020B0604020202020204" pitchFamily="34" charset="0"/>
              <a:cs typeface="Arial" panose="020B0604020202020204" pitchFamily="34" charset="0"/>
            </a:endParaRPr>
          </a:p>
          <a:p>
            <a:r>
              <a:rPr lang="mn-MN" baseline="0">
                <a:latin typeface="Arial" panose="020B0604020202020204" pitchFamily="34" charset="0"/>
                <a:cs typeface="Arial" panose="020B0604020202020204" pitchFamily="34" charset="0"/>
              </a:rPr>
              <a:t>Орчуулга ЭМХТ, МИА</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F514A2D-C17C-2B49-AEB2-D667F5CD40CF}" type="slidenum">
              <a:rPr lang="en-US" smtClean="0"/>
              <a:t>1</a:t>
            </a:fld>
            <a:endParaRPr lang="en-US"/>
          </a:p>
        </p:txBody>
      </p:sp>
    </p:spTree>
    <p:extLst>
      <p:ext uri="{BB962C8B-B14F-4D97-AF65-F5344CB8AC3E}">
        <p14:creationId xmlns:p14="http://schemas.microsoft.com/office/powerpoint/2010/main" val="743791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n-MN" dirty="0" smtClean="0"/>
              <a:t>- Тохиолдлын</a:t>
            </a:r>
            <a:r>
              <a:rPr lang="mn-MN" baseline="0" dirty="0" smtClean="0"/>
              <a:t> </a:t>
            </a:r>
            <a:r>
              <a:rPr lang="mn-MN" baseline="0" dirty="0"/>
              <a:t>бүртгэлийг </a:t>
            </a:r>
            <a:r>
              <a:rPr lang="mn-MN" sz="1200" b="1" i="0" kern="1200" dirty="0" smtClean="0">
                <a:solidFill>
                  <a:schemeClr val="dk1"/>
                </a:solidFill>
                <a:effectLst/>
                <a:latin typeface="Arial" panose="020B0604020202020204" pitchFamily="34" charset="0"/>
                <a:ea typeface="+mn-ea"/>
                <a:cs typeface="Arial" panose="020B0604020202020204" pitchFamily="34" charset="0"/>
              </a:rPr>
              <a:t>Гүйцэтгэлийн </a:t>
            </a:r>
            <a:r>
              <a:rPr lang="mn-MN" sz="1200" b="1" i="0" kern="1200" dirty="0">
                <a:solidFill>
                  <a:schemeClr val="dk1"/>
                </a:solidFill>
                <a:effectLst/>
                <a:latin typeface="Arial" panose="020B0604020202020204" pitchFamily="34" charset="0"/>
                <a:ea typeface="+mn-ea"/>
                <a:cs typeface="Arial" panose="020B0604020202020204" pitchFamily="34" charset="0"/>
              </a:rPr>
              <a:t>үнэлгээ</a:t>
            </a:r>
            <a:r>
              <a:rPr lang="mn-MN" sz="1200" b="1" i="0" kern="1200" baseline="0" dirty="0">
                <a:solidFill>
                  <a:schemeClr val="dk1"/>
                </a:solidFill>
                <a:effectLst/>
                <a:latin typeface="Arial" panose="020B0604020202020204" pitchFamily="34" charset="0"/>
                <a:ea typeface="+mn-ea"/>
                <a:cs typeface="Arial" panose="020B0604020202020204" pitchFamily="34" charset="0"/>
              </a:rPr>
              <a:t>нд </a:t>
            </a:r>
            <a:r>
              <a:rPr lang="mn-MN" sz="1200" b="0" i="0" kern="1200" baseline="0" dirty="0">
                <a:solidFill>
                  <a:schemeClr val="dk1"/>
                </a:solidFill>
                <a:effectLst/>
                <a:latin typeface="Arial" panose="020B0604020202020204" pitchFamily="34" charset="0"/>
                <a:ea typeface="+mn-ea"/>
                <a:cs typeface="Arial" panose="020B0604020202020204" pitchFamily="34" charset="0"/>
              </a:rPr>
              <a:t>ашиглахад </a:t>
            </a:r>
            <a:r>
              <a:rPr lang="mn-MN" sz="1200" b="0" i="0" kern="1200" baseline="0" dirty="0" smtClean="0">
                <a:solidFill>
                  <a:schemeClr val="dk1"/>
                </a:solidFill>
                <a:effectLst/>
                <a:latin typeface="Arial" panose="020B0604020202020204" pitchFamily="34" charset="0"/>
                <a:ea typeface="+mn-ea"/>
                <a:cs typeface="Arial" panose="020B0604020202020204" pitchFamily="34" charset="0"/>
              </a:rPr>
              <a:t> жишээн дээр харцгаая</a:t>
            </a:r>
            <a:endParaRPr lang="en-US" dirty="0"/>
          </a:p>
        </p:txBody>
      </p:sp>
      <p:sp>
        <p:nvSpPr>
          <p:cNvPr id="4" name="Slide Number Placeholder 3"/>
          <p:cNvSpPr>
            <a:spLocks noGrp="1"/>
          </p:cNvSpPr>
          <p:nvPr>
            <p:ph type="sldNum" sz="quarter" idx="10"/>
          </p:nvPr>
        </p:nvSpPr>
        <p:spPr/>
        <p:txBody>
          <a:bodyPr/>
          <a:lstStyle/>
          <a:p>
            <a:fld id="{9F514A2D-C17C-2B49-AEB2-D667F5CD40CF}" type="slidenum">
              <a:rPr lang="en-US" smtClean="0"/>
              <a:t>10</a:t>
            </a:fld>
            <a:endParaRPr lang="en-US"/>
          </a:p>
        </p:txBody>
      </p:sp>
    </p:spTree>
    <p:extLst>
      <p:ext uri="{BB962C8B-B14F-4D97-AF65-F5344CB8AC3E}">
        <p14:creationId xmlns:p14="http://schemas.microsoft.com/office/powerpoint/2010/main" val="72552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n-MN" sz="1200" b="0" i="0" kern="1200" dirty="0">
                <a:solidFill>
                  <a:schemeClr val="dk1"/>
                </a:solidFill>
                <a:effectLst/>
                <a:latin typeface="Arial" panose="020B0604020202020204" pitchFamily="34" charset="0"/>
                <a:ea typeface="+mn-ea"/>
                <a:cs typeface="Arial" panose="020B0604020202020204" pitchFamily="34" charset="0"/>
              </a:rPr>
              <a:t>Английн</a:t>
            </a:r>
            <a:r>
              <a:rPr lang="mn-MN" sz="1200" b="0" i="0" kern="1200" baseline="0" dirty="0">
                <a:solidFill>
                  <a:schemeClr val="dk1"/>
                </a:solidFill>
                <a:effectLst/>
                <a:latin typeface="Arial" panose="020B0604020202020204" pitchFamily="34" charset="0"/>
                <a:ea typeface="+mn-ea"/>
                <a:cs typeface="Arial" panose="020B0604020202020204" pitchFamily="34" charset="0"/>
              </a:rPr>
              <a:t> хэмжээнд  </a:t>
            </a:r>
            <a:r>
              <a:rPr lang="mn-MN" sz="1200" b="1" i="0" kern="1200" baseline="0" dirty="0">
                <a:solidFill>
                  <a:schemeClr val="dk1"/>
                </a:solidFill>
                <a:effectLst/>
                <a:latin typeface="Arial" panose="020B0604020202020204" pitchFamily="34" charset="0"/>
                <a:ea typeface="+mn-ea"/>
                <a:cs typeface="Arial" panose="020B0604020202020204" pitchFamily="34" charset="0"/>
              </a:rPr>
              <a:t>2014-2019 хүртэлх хугацаанд адил тохиолдлын тоо жилд 10 с 29 хүртэл  нэмэгдсэн байна. Урьдчилан сэргийлэх арга </a:t>
            </a:r>
            <a:r>
              <a:rPr lang="mn-MN" sz="1200" b="0" i="0" kern="1200" baseline="0" dirty="0">
                <a:solidFill>
                  <a:schemeClr val="dk1"/>
                </a:solidFill>
                <a:effectLst/>
                <a:latin typeface="Arial" panose="020B0604020202020204" pitchFamily="34" charset="0"/>
                <a:ea typeface="+mn-ea"/>
                <a:cs typeface="Arial" panose="020B0604020202020204" pitchFamily="34" charset="0"/>
              </a:rPr>
              <a:t>хэмжээ авагдсан боловч олон хүн амтай улсад дээрх тохиолдлууд алга болоогүй энэ алдааны улмаас жил бүр </a:t>
            </a:r>
            <a:r>
              <a:rPr lang="mn-MN" sz="1200" b="1" i="0" kern="1200" baseline="0" dirty="0">
                <a:solidFill>
                  <a:schemeClr val="dk1"/>
                </a:solidFill>
                <a:effectLst/>
                <a:latin typeface="Arial" panose="020B0604020202020204" pitchFamily="34" charset="0"/>
                <a:ea typeface="+mn-ea"/>
                <a:cs typeface="Arial" panose="020B0604020202020204" pitchFamily="34" charset="0"/>
              </a:rPr>
              <a:t>үйлчлүүлэгчид нас барсаар </a:t>
            </a:r>
            <a:r>
              <a:rPr lang="mn-MN" sz="1200" b="0" i="0" kern="1200" baseline="0" dirty="0">
                <a:solidFill>
                  <a:schemeClr val="dk1"/>
                </a:solidFill>
                <a:effectLst/>
                <a:latin typeface="Arial" panose="020B0604020202020204" pitchFamily="34" charset="0"/>
                <a:ea typeface="+mn-ea"/>
                <a:cs typeface="Arial" panose="020B0604020202020204" pitchFamily="34" charset="0"/>
              </a:rPr>
              <a:t>байна</a:t>
            </a:r>
            <a:r>
              <a:rPr lang="mn-MN" sz="1200" b="0" i="0" kern="1200" baseline="0" dirty="0" smtClean="0">
                <a:solidFill>
                  <a:schemeClr val="dk1"/>
                </a:solidFill>
                <a:effectLst/>
                <a:latin typeface="Arial" panose="020B0604020202020204" pitchFamily="34" charset="0"/>
                <a:ea typeface="+mn-ea"/>
                <a:cs typeface="Arial" panose="020B0604020202020204" pitchFamily="34" charset="0"/>
              </a:rPr>
              <a:t>. Харамсалтай нь </a:t>
            </a:r>
            <a:r>
              <a:rPr lang="mn-MN" sz="1200" b="1" i="0" kern="1200" baseline="0" dirty="0" smtClean="0">
                <a:solidFill>
                  <a:schemeClr val="dk1"/>
                </a:solidFill>
                <a:effectLst/>
                <a:latin typeface="Arial" panose="020B0604020202020204" pitchFamily="34" charset="0"/>
                <a:ea typeface="+mn-ea"/>
                <a:cs typeface="Arial" panose="020B0604020202020204" pitchFamily="34" charset="0"/>
              </a:rPr>
              <a:t>цаашдаа ч нас барах болно </a:t>
            </a:r>
            <a:r>
              <a:rPr lang="mn-MN" sz="1200" b="0" i="0" kern="1200" baseline="0" dirty="0" smtClean="0">
                <a:solidFill>
                  <a:schemeClr val="dk1"/>
                </a:solidFill>
                <a:effectLst/>
                <a:latin typeface="Arial" panose="020B0604020202020204" pitchFamily="34" charset="0"/>
                <a:ea typeface="+mn-ea"/>
                <a:cs typeface="Arial" panose="020B0604020202020204" pitchFamily="34" charset="0"/>
              </a:rPr>
              <a:t>гэдгийг хэлж байна.  Эдгээр </a:t>
            </a:r>
            <a:r>
              <a:rPr lang="mn-MN" sz="1200" b="0" i="0" kern="1200" baseline="0" dirty="0">
                <a:solidFill>
                  <a:schemeClr val="dk1"/>
                </a:solidFill>
                <a:effectLst/>
                <a:latin typeface="Arial" panose="020B0604020202020204" pitchFamily="34" charset="0"/>
                <a:ea typeface="+mn-ea"/>
                <a:cs typeface="Arial" panose="020B0604020202020204" pitchFamily="34" charset="0"/>
              </a:rPr>
              <a:t>кластер тохиолдлууудыг бүртгэлээс </a:t>
            </a:r>
            <a:r>
              <a:rPr lang="mn-MN" sz="1200" b="0" i="0" kern="1200" baseline="0" dirty="0" smtClean="0">
                <a:solidFill>
                  <a:schemeClr val="dk1"/>
                </a:solidFill>
                <a:effectLst/>
                <a:latin typeface="Arial" panose="020B0604020202020204" pitchFamily="34" charset="0"/>
                <a:ea typeface="+mn-ea"/>
                <a:cs typeface="Arial" panose="020B0604020202020204" pitchFamily="34" charset="0"/>
              </a:rPr>
              <a:t>гаргаж ирж </a:t>
            </a:r>
            <a:r>
              <a:rPr lang="mn-MN" sz="1200" b="0" i="0" kern="1200" baseline="0" dirty="0">
                <a:solidFill>
                  <a:schemeClr val="dk1"/>
                </a:solidFill>
                <a:effectLst/>
                <a:latin typeface="Arial" panose="020B0604020202020204" pitchFamily="34" charset="0"/>
                <a:ea typeface="+mn-ea"/>
                <a:cs typeface="Arial" panose="020B0604020202020204" pitchFamily="34" charset="0"/>
              </a:rPr>
              <a:t>судлаад </a:t>
            </a:r>
            <a:r>
              <a:rPr lang="mn-MN" sz="1200" b="0" i="0" kern="1200" baseline="0" dirty="0" smtClean="0">
                <a:solidFill>
                  <a:schemeClr val="dk1"/>
                </a:solidFill>
                <a:effectLst/>
                <a:latin typeface="Arial" panose="020B0604020202020204" pitchFamily="34" charset="0"/>
                <a:ea typeface="+mn-ea"/>
                <a:cs typeface="Arial" panose="020B0604020202020204" pitchFamily="34" charset="0"/>
              </a:rPr>
              <a:t>ходоодонд гуурс байрлуулах гардан үйлдлийн </a:t>
            </a:r>
            <a:r>
              <a:rPr lang="mn-MN" sz="1200" b="1" i="0" kern="1200" baseline="0" dirty="0" smtClean="0">
                <a:solidFill>
                  <a:schemeClr val="dk1"/>
                </a:solidFill>
                <a:effectLst/>
                <a:latin typeface="Arial" panose="020B0604020202020204" pitchFamily="34" charset="0"/>
                <a:ea typeface="+mn-ea"/>
                <a:cs typeface="Arial" panose="020B0604020202020204" pitchFamily="34" charset="0"/>
              </a:rPr>
              <a:t>г</a:t>
            </a:r>
            <a:r>
              <a:rPr lang="mn-MN" sz="1200" b="1" i="0" kern="1200" dirty="0" smtClean="0">
                <a:solidFill>
                  <a:schemeClr val="dk1"/>
                </a:solidFill>
                <a:effectLst/>
                <a:latin typeface="Arial" panose="020B0604020202020204" pitchFamily="34" charset="0"/>
                <a:ea typeface="+mn-ea"/>
                <a:cs typeface="Arial" panose="020B0604020202020204" pitchFamily="34" charset="0"/>
              </a:rPr>
              <a:t>үйцэтгэлийн </a:t>
            </a:r>
            <a:r>
              <a:rPr lang="mn-MN" sz="1200" b="1" i="0" kern="1200" dirty="0">
                <a:solidFill>
                  <a:schemeClr val="dk1"/>
                </a:solidFill>
                <a:effectLst/>
                <a:latin typeface="Arial" panose="020B0604020202020204" pitchFamily="34" charset="0"/>
                <a:ea typeface="+mn-ea"/>
                <a:cs typeface="Arial" panose="020B0604020202020204" pitchFamily="34" charset="0"/>
              </a:rPr>
              <a:t>үнэлгээнд ашиглан</a:t>
            </a:r>
            <a:r>
              <a:rPr lang="mn-MN" sz="1200" b="1" i="0" kern="1200" baseline="0" dirty="0">
                <a:solidFill>
                  <a:schemeClr val="dk1"/>
                </a:solidFill>
                <a:effectLst/>
                <a:latin typeface="Arial" panose="020B0604020202020204" pitchFamily="34" charset="0"/>
                <a:ea typeface="+mn-ea"/>
                <a:cs typeface="Arial" panose="020B0604020202020204" pitchFamily="34" charset="0"/>
              </a:rPr>
              <a:t> </a:t>
            </a:r>
            <a:r>
              <a:rPr lang="mn-MN" sz="1200" b="0" i="0" kern="1200" dirty="0">
                <a:solidFill>
                  <a:schemeClr val="dk1"/>
                </a:solidFill>
                <a:effectLst/>
                <a:latin typeface="Arial" panose="020B0604020202020204" pitchFamily="34" charset="0"/>
                <a:ea typeface="+mn-ea"/>
                <a:cs typeface="Arial" panose="020B0604020202020204" pitchFamily="34" charset="0"/>
              </a:rPr>
              <a:t> тохиолдлоос сэргийлэх</a:t>
            </a:r>
            <a:r>
              <a:rPr lang="mn-MN" sz="1200" b="0" i="0" kern="1200" baseline="0" dirty="0">
                <a:solidFill>
                  <a:schemeClr val="dk1"/>
                </a:solidFill>
                <a:effectLst/>
                <a:latin typeface="Arial" panose="020B0604020202020204" pitchFamily="34" charset="0"/>
                <a:ea typeface="+mn-ea"/>
                <a:cs typeface="Arial" panose="020B0604020202020204" pitchFamily="34" charset="0"/>
              </a:rPr>
              <a:t> арга хэмжээг төлөвлөж болно. </a:t>
            </a:r>
            <a:endParaRPr lang="en-US" sz="1200" b="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9F514A2D-C17C-2B49-AEB2-D667F5CD40CF}" type="slidenum">
              <a:rPr lang="en-US" smtClean="0"/>
              <a:t>11</a:t>
            </a:fld>
            <a:endParaRPr lang="en-US"/>
          </a:p>
        </p:txBody>
      </p:sp>
    </p:spTree>
    <p:extLst>
      <p:ext uri="{BB962C8B-B14F-4D97-AF65-F5344CB8AC3E}">
        <p14:creationId xmlns:p14="http://schemas.microsoft.com/office/powerpoint/2010/main" val="2145529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n-MN" dirty="0"/>
              <a:t>Тохиолдлын</a:t>
            </a:r>
            <a:r>
              <a:rPr lang="mn-MN" baseline="0" dirty="0"/>
              <a:t> бүртгэлийг </a:t>
            </a:r>
            <a:r>
              <a:rPr lang="mn-MN" baseline="0" dirty="0" smtClean="0"/>
              <a:t>б</a:t>
            </a:r>
            <a:r>
              <a:rPr lang="mn-MN" sz="1200" b="1" dirty="0" smtClean="0">
                <a:latin typeface="Arial" panose="020B0604020202020204" pitchFamily="34" charset="0"/>
                <a:cs typeface="Arial" panose="020B0604020202020204" pitchFamily="34" charset="0"/>
              </a:rPr>
              <a:t>одлого</a:t>
            </a:r>
            <a:r>
              <a:rPr lang="mn-MN" sz="1200" b="1" baseline="0" dirty="0" smtClean="0">
                <a:latin typeface="Arial" panose="020B0604020202020204" pitchFamily="34" charset="0"/>
                <a:cs typeface="Arial" panose="020B0604020202020204" pitchFamily="34" charset="0"/>
              </a:rPr>
              <a:t> </a:t>
            </a:r>
            <a:r>
              <a:rPr lang="mn-MN" sz="1200" b="1" baseline="0" dirty="0">
                <a:latin typeface="Arial" panose="020B0604020202020204" pitchFamily="34" charset="0"/>
                <a:cs typeface="Arial" panose="020B0604020202020204" pitchFamily="34" charset="0"/>
              </a:rPr>
              <a:t>шийдвэрийн хэрэгжилтийг үнэлэхэд </a:t>
            </a:r>
            <a:r>
              <a:rPr lang="mn-MN" sz="1200" b="0" baseline="0" dirty="0" smtClean="0">
                <a:latin typeface="Arial" panose="020B0604020202020204" pitchFamily="34" charset="0"/>
                <a:cs typeface="Arial" panose="020B0604020202020204" pitchFamily="34" charset="0"/>
              </a:rPr>
              <a:t> ашиглах жишээг авч үзье.  </a:t>
            </a:r>
            <a:endParaRPr lang="en-US" sz="1200" b="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mn-MN" sz="1200" b="0" baseline="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9F514A2D-C17C-2B49-AEB2-D667F5CD40CF}" type="slidenum">
              <a:rPr lang="en-US" smtClean="0"/>
              <a:t>12</a:t>
            </a:fld>
            <a:endParaRPr lang="en-US"/>
          </a:p>
        </p:txBody>
      </p:sp>
    </p:spTree>
    <p:extLst>
      <p:ext uri="{BB962C8B-B14F-4D97-AF65-F5344CB8AC3E}">
        <p14:creationId xmlns:p14="http://schemas.microsoft.com/office/powerpoint/2010/main" val="72552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n-MN" dirty="0"/>
              <a:t>Үйлчлүүлэгчийн буруу хэсэгт мэс засал хийхгүй</a:t>
            </a:r>
            <a:r>
              <a:rPr lang="mn-MN" baseline="0" dirty="0"/>
              <a:t> байх </a:t>
            </a:r>
            <a:r>
              <a:rPr lang="mn-MN" b="1" baseline="0" dirty="0"/>
              <a:t>бодлого хэрэгжүүлэх зорилт тавьсан </a:t>
            </a:r>
            <a:r>
              <a:rPr lang="mn-MN" baseline="0" dirty="0"/>
              <a:t>байгаад дээрх тохиолдол бүртгэгдвэл энэ </a:t>
            </a:r>
            <a:r>
              <a:rPr lang="mn-MN" b="1" baseline="0" dirty="0"/>
              <a:t>бодлого </a:t>
            </a:r>
            <a:r>
              <a:rPr lang="mn-MN" b="1" baseline="0" dirty="0" smtClean="0"/>
              <a:t>аль нэг шатандаа хэрэгжихгүй </a:t>
            </a:r>
            <a:r>
              <a:rPr lang="mn-MN" b="1" baseline="0" dirty="0"/>
              <a:t>байгааг илтгэх </a:t>
            </a:r>
            <a:r>
              <a:rPr lang="mn-MN" baseline="0" dirty="0"/>
              <a:t>ба энэ нь т</a:t>
            </a:r>
            <a:r>
              <a:rPr lang="mn-MN" dirty="0"/>
              <a:t>охиолдлын бүртгэлийг </a:t>
            </a:r>
            <a:r>
              <a:rPr lang="mn-MN" sz="1200" b="1" dirty="0">
                <a:latin typeface="Arial" panose="020B0604020202020204" pitchFamily="34" charset="0"/>
                <a:cs typeface="Arial" panose="020B0604020202020204" pitchFamily="34" charset="0"/>
              </a:rPr>
              <a:t>Бодлого</a:t>
            </a:r>
            <a:r>
              <a:rPr lang="mn-MN" sz="1200" b="1" baseline="0" dirty="0">
                <a:latin typeface="Arial" panose="020B0604020202020204" pitchFamily="34" charset="0"/>
                <a:cs typeface="Arial" panose="020B0604020202020204" pitchFamily="34" charset="0"/>
              </a:rPr>
              <a:t> шийдвэрийн хэрэгжилтийг </a:t>
            </a:r>
            <a:r>
              <a:rPr lang="mn-MN" sz="1200" b="0" baseline="0" dirty="0">
                <a:latin typeface="Arial" panose="020B0604020202020204" pitchFamily="34" charset="0"/>
                <a:cs typeface="Arial" panose="020B0604020202020204" pitchFamily="34" charset="0"/>
              </a:rPr>
              <a:t>үнэлэхэд </a:t>
            </a:r>
            <a:r>
              <a:rPr lang="mn-MN" sz="1200" b="0" baseline="0" dirty="0" smtClean="0">
                <a:latin typeface="Arial" panose="020B0604020202020204" pitchFamily="34" charset="0"/>
                <a:cs typeface="Arial" panose="020B0604020202020204" pitchFamily="34" charset="0"/>
              </a:rPr>
              <a:t>ашигласны </a:t>
            </a:r>
            <a:r>
              <a:rPr lang="mn-MN" sz="1200" b="0" baseline="0" dirty="0">
                <a:latin typeface="Arial" panose="020B0604020202020204" pitchFamily="34" charset="0"/>
                <a:cs typeface="Arial" panose="020B0604020202020204" pitchFamily="34" charset="0"/>
              </a:rPr>
              <a:t>жишээ </a:t>
            </a:r>
            <a:r>
              <a:rPr lang="mn-MN" sz="1200" b="0" baseline="0" dirty="0" smtClean="0">
                <a:latin typeface="Arial" panose="020B0604020202020204" pitchFamily="34" charset="0"/>
                <a:cs typeface="Arial" panose="020B0604020202020204" pitchFamily="34" charset="0"/>
              </a:rPr>
              <a:t>юм.Энэ охинд тохиолдсон зүйл түүний насан туршид амьдралд нь нөлөөлөх магадлалтай. </a:t>
            </a:r>
            <a:endParaRPr lang="en-US" sz="1200" b="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9F514A2D-C17C-2B49-AEB2-D667F5CD40CF}" type="slidenum">
              <a:rPr lang="en-US" smtClean="0"/>
              <a:t>13</a:t>
            </a:fld>
            <a:endParaRPr lang="en-US"/>
          </a:p>
        </p:txBody>
      </p:sp>
    </p:spTree>
    <p:extLst>
      <p:ext uri="{BB962C8B-B14F-4D97-AF65-F5344CB8AC3E}">
        <p14:creationId xmlns:p14="http://schemas.microsoft.com/office/powerpoint/2010/main" val="3212931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n-MN" dirty="0"/>
              <a:t>Тохиолдлын</a:t>
            </a:r>
            <a:r>
              <a:rPr lang="mn-MN" baseline="0" dirty="0"/>
              <a:t> </a:t>
            </a:r>
            <a:r>
              <a:rPr lang="mn-MN" baseline="0" dirty="0" smtClean="0"/>
              <a:t>бүртгэлийг</a:t>
            </a:r>
            <a:r>
              <a:rPr lang="mn-MN" sz="1200" b="0" baseline="0" dirty="0" smtClean="0">
                <a:latin typeface="Arial" panose="020B0604020202020204" pitchFamily="34" charset="0"/>
                <a:cs typeface="Arial" panose="020B0604020202020204" pitchFamily="34" charset="0"/>
              </a:rPr>
              <a:t> </a:t>
            </a:r>
            <a:r>
              <a:rPr lang="mn-MN" sz="1200" b="1" dirty="0">
                <a:latin typeface="Arial" panose="020B0604020202020204" pitchFamily="34" charset="0"/>
                <a:cs typeface="Arial" panose="020B0604020202020204" pitchFamily="34" charset="0"/>
              </a:rPr>
              <a:t>Аюултай сөрөг үр дагавар бүхий шинэ болон ховор тохиолдлыг</a:t>
            </a:r>
            <a:r>
              <a:rPr lang="mn-MN" sz="1200" b="1" baseline="0" dirty="0">
                <a:latin typeface="Arial" panose="020B0604020202020204" pitchFamily="34" charset="0"/>
                <a:cs typeface="Arial" panose="020B0604020202020204" pitchFamily="34" charset="0"/>
              </a:rPr>
              <a:t> илрүүлэхэд </a:t>
            </a:r>
            <a:r>
              <a:rPr lang="mn-MN" sz="1200" b="0" baseline="0" dirty="0" smtClean="0">
                <a:latin typeface="Arial" panose="020B0604020202020204" pitchFamily="34" charset="0"/>
                <a:cs typeface="Arial" panose="020B0604020202020204" pitchFamily="34" charset="0"/>
              </a:rPr>
              <a:t>ашиглах жишээтэй танилцья.  </a:t>
            </a:r>
            <a:endParaRPr lang="en-US" sz="1200" b="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mn-MN" sz="1200" b="0" baseline="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9F514A2D-C17C-2B49-AEB2-D667F5CD40CF}" type="slidenum">
              <a:rPr lang="en-US" smtClean="0"/>
              <a:t>14</a:t>
            </a:fld>
            <a:endParaRPr lang="en-US"/>
          </a:p>
        </p:txBody>
      </p:sp>
    </p:spTree>
    <p:extLst>
      <p:ext uri="{BB962C8B-B14F-4D97-AF65-F5344CB8AC3E}">
        <p14:creationId xmlns:p14="http://schemas.microsoft.com/office/powerpoint/2010/main" val="72552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n-MN" dirty="0"/>
              <a:t>Үйлчлүүлэгчид</a:t>
            </a:r>
            <a:r>
              <a:rPr lang="mn-MN" baseline="0" dirty="0"/>
              <a:t> аюултай эрсдэлтэй байдал үүсгэсэн  боловч ганц нэг </a:t>
            </a:r>
            <a:r>
              <a:rPr lang="mn-MN" b="1" baseline="0" dirty="0"/>
              <a:t>ийм ховор тохиолдлыг үндэсний </a:t>
            </a:r>
            <a:r>
              <a:rPr lang="mn-MN" baseline="0" dirty="0"/>
              <a:t>хэмжээний бүртгэл дээр судлах нь бараг үгүй. </a:t>
            </a:r>
            <a:endParaRPr lang="en-US" dirty="0"/>
          </a:p>
        </p:txBody>
      </p:sp>
      <p:sp>
        <p:nvSpPr>
          <p:cNvPr id="4" name="Slide Number Placeholder 3"/>
          <p:cNvSpPr>
            <a:spLocks noGrp="1"/>
          </p:cNvSpPr>
          <p:nvPr>
            <p:ph type="sldNum" sz="quarter" idx="10"/>
          </p:nvPr>
        </p:nvSpPr>
        <p:spPr/>
        <p:txBody>
          <a:bodyPr/>
          <a:lstStyle/>
          <a:p>
            <a:fld id="{9F514A2D-C17C-2B49-AEB2-D667F5CD40CF}" type="slidenum">
              <a:rPr lang="en-US" smtClean="0"/>
              <a:t>15</a:t>
            </a:fld>
            <a:endParaRPr lang="en-US"/>
          </a:p>
        </p:txBody>
      </p:sp>
    </p:spTree>
    <p:extLst>
      <p:ext uri="{BB962C8B-B14F-4D97-AF65-F5344CB8AC3E}">
        <p14:creationId xmlns:p14="http://schemas.microsoft.com/office/powerpoint/2010/main" val="2619786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n-MN" dirty="0" smtClean="0"/>
              <a:t>-урт</a:t>
            </a:r>
            <a:r>
              <a:rPr lang="mn-MN" baseline="0" dirty="0" smtClean="0"/>
              <a:t> түлштэй </a:t>
            </a:r>
            <a:r>
              <a:rPr lang="mn-MN" dirty="0" smtClean="0"/>
              <a:t>трайн</a:t>
            </a:r>
            <a:r>
              <a:rPr lang="mn-MN" baseline="0" dirty="0" smtClean="0"/>
              <a:t> 1.4 км урт трайн, түлш ачсан, уруу газар гар болон хийн тормоз ашиглан байрлуулсан. Шөнө моторт гар гараад гал сөнөөгчид ирээд галыг сөнөөхдөө бүх юмыг унтраахад мотор унтарч хийн тормоз ажиллахгүй болж вагон уруудан дэлбэрэлт болсон. Судлаад үзэхэд өмнө нь моторт засвар хийхэд гагнасан гагнаас нь салж  моторт гал үүссэн байна.</a:t>
            </a:r>
            <a:endParaRPr lang="en-US" dirty="0"/>
          </a:p>
        </p:txBody>
      </p:sp>
      <p:sp>
        <p:nvSpPr>
          <p:cNvPr id="4" name="Slide Number Placeholder 3"/>
          <p:cNvSpPr>
            <a:spLocks noGrp="1"/>
          </p:cNvSpPr>
          <p:nvPr>
            <p:ph type="sldNum" sz="quarter" idx="10"/>
          </p:nvPr>
        </p:nvSpPr>
        <p:spPr/>
        <p:txBody>
          <a:bodyPr/>
          <a:lstStyle/>
          <a:p>
            <a:fld id="{9F514A2D-C17C-2B49-AEB2-D667F5CD40CF}" type="slidenum">
              <a:rPr lang="en-US" smtClean="0"/>
              <a:t>16</a:t>
            </a:fld>
            <a:endParaRPr lang="en-US"/>
          </a:p>
        </p:txBody>
      </p:sp>
    </p:spTree>
    <p:extLst>
      <p:ext uri="{BB962C8B-B14F-4D97-AF65-F5344CB8AC3E}">
        <p14:creationId xmlns:p14="http://schemas.microsoft.com/office/powerpoint/2010/main" val="3378317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n-MN" dirty="0"/>
              <a:t> </a:t>
            </a:r>
            <a:r>
              <a:rPr lang="mn-MN" dirty="0" smtClean="0"/>
              <a:t>Дүгнэж хэлэхэд</a:t>
            </a:r>
          </a:p>
          <a:p>
            <a:r>
              <a:rPr lang="mn-MN" dirty="0" smtClean="0"/>
              <a:t> </a:t>
            </a:r>
            <a:r>
              <a:rPr lang="mn-MN" dirty="0"/>
              <a:t>1-рт Тохиолдол</a:t>
            </a:r>
            <a:r>
              <a:rPr lang="mn-MN" baseline="0" dirty="0"/>
              <a:t> үүсэхэд </a:t>
            </a:r>
            <a:r>
              <a:rPr lang="mn-MN" b="1" baseline="0" dirty="0"/>
              <a:t>1 шалтгаан </a:t>
            </a:r>
            <a:r>
              <a:rPr lang="mn-MN" baseline="0" dirty="0"/>
              <a:t>биш </a:t>
            </a:r>
            <a:r>
              <a:rPr lang="mn-MN" baseline="0" dirty="0" smtClean="0"/>
              <a:t>дээрх шиг </a:t>
            </a:r>
            <a:r>
              <a:rPr lang="mn-MN" b="1" baseline="0" dirty="0" smtClean="0"/>
              <a:t>олон </a:t>
            </a:r>
            <a:r>
              <a:rPr lang="mn-MN" b="1" baseline="0" dirty="0"/>
              <a:t>хүчин зүйл </a:t>
            </a:r>
            <a:r>
              <a:rPr lang="mn-MN" baseline="0" dirty="0"/>
              <a:t>нөлөөлдөг ба аль  хүчин зүйл нь </a:t>
            </a:r>
            <a:r>
              <a:rPr lang="mn-MN" b="1" baseline="0" dirty="0"/>
              <a:t>илүү, аль нь бага </a:t>
            </a:r>
            <a:r>
              <a:rPr lang="mn-MN" baseline="0" dirty="0"/>
              <a:t>нөлөөлснийг тодорхойлоход бэрх байдаг. </a:t>
            </a:r>
            <a:endParaRPr lang="mn-MN" baseline="0" dirty="0" smtClean="0"/>
          </a:p>
          <a:p>
            <a:r>
              <a:rPr lang="mn-MN" baseline="0" dirty="0" smtClean="0"/>
              <a:t>2-рт </a:t>
            </a:r>
            <a:r>
              <a:rPr lang="mn-MN" baseline="0" dirty="0"/>
              <a:t>Тохиолдын шалтгаан, нөлөөлсөн хүчин зүйл гм бүх зүйл нь иж бүрэн судлагдаад бүх зүйл нь </a:t>
            </a:r>
            <a:r>
              <a:rPr lang="mn-MN" b="1" baseline="0" dirty="0"/>
              <a:t>тодорхой болчихно гэж байхгүй. </a:t>
            </a:r>
            <a:endParaRPr lang="mn-MN" b="1" baseline="0" dirty="0" smtClean="0"/>
          </a:p>
          <a:p>
            <a:r>
              <a:rPr lang="mn-MN" b="0" baseline="0" dirty="0" smtClean="0"/>
              <a:t>3-рт </a:t>
            </a:r>
            <a:r>
              <a:rPr lang="mn-MN" b="1" baseline="0" dirty="0" smtClean="0"/>
              <a:t> </a:t>
            </a:r>
            <a:r>
              <a:rPr lang="mn-MN" b="1" baseline="0" dirty="0"/>
              <a:t>өмнө нь нөлөөлсөн </a:t>
            </a:r>
            <a:r>
              <a:rPr lang="mn-MN" b="0" baseline="0" dirty="0"/>
              <a:t>ямар нэгэн </a:t>
            </a:r>
            <a:r>
              <a:rPr lang="mn-MN" b="1" baseline="0" dirty="0"/>
              <a:t>томоохон хүчин </a:t>
            </a:r>
            <a:r>
              <a:rPr lang="mn-MN" b="0" baseline="0" dirty="0"/>
              <a:t>зүйл </a:t>
            </a:r>
            <a:r>
              <a:rPr lang="mn-MN" b="0" baseline="0" dirty="0" smtClean="0"/>
              <a:t>байж л байдгийг санах хэрэгтэй.</a:t>
            </a:r>
            <a:endParaRPr lang="en-US" b="0" dirty="0"/>
          </a:p>
        </p:txBody>
      </p:sp>
      <p:sp>
        <p:nvSpPr>
          <p:cNvPr id="4" name="Slide Number Placeholder 3"/>
          <p:cNvSpPr>
            <a:spLocks noGrp="1"/>
          </p:cNvSpPr>
          <p:nvPr>
            <p:ph type="sldNum" sz="quarter" idx="10"/>
          </p:nvPr>
        </p:nvSpPr>
        <p:spPr/>
        <p:txBody>
          <a:bodyPr/>
          <a:lstStyle/>
          <a:p>
            <a:fld id="{9F514A2D-C17C-2B49-AEB2-D667F5CD40CF}" type="slidenum">
              <a:rPr lang="en-US" smtClean="0"/>
              <a:t>17</a:t>
            </a:fld>
            <a:endParaRPr lang="en-US"/>
          </a:p>
        </p:txBody>
      </p:sp>
    </p:spTree>
    <p:extLst>
      <p:ext uri="{BB962C8B-B14F-4D97-AF65-F5344CB8AC3E}">
        <p14:creationId xmlns:p14="http://schemas.microsoft.com/office/powerpoint/2010/main" val="3533573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n-MN" dirty="0"/>
              <a:t>Тохиолдыг </a:t>
            </a:r>
            <a:r>
              <a:rPr lang="mn-MN" b="1" dirty="0"/>
              <a:t>олон түвшинд харах </a:t>
            </a:r>
            <a:r>
              <a:rPr lang="mn-MN" dirty="0"/>
              <a:t>нь чухал:  </a:t>
            </a:r>
            <a:r>
              <a:rPr lang="mn-MN" b="1" dirty="0"/>
              <a:t>Жижиг </a:t>
            </a:r>
            <a:r>
              <a:rPr lang="mn-MN" dirty="0"/>
              <a:t>шувуу болжмор</a:t>
            </a:r>
            <a:r>
              <a:rPr lang="mn-MN" baseline="0" dirty="0"/>
              <a:t> </a:t>
            </a:r>
            <a:r>
              <a:rPr lang="mn-MN" dirty="0"/>
              <a:t> өөрийн</a:t>
            </a:r>
            <a:r>
              <a:rPr lang="mn-MN" baseline="0" dirty="0"/>
              <a:t> </a:t>
            </a:r>
            <a:r>
              <a:rPr lang="mn-MN" b="1" baseline="0" dirty="0"/>
              <a:t>нүдний өмнөх зүйлийг байгууллагын хэмжээнд  </a:t>
            </a:r>
            <a:r>
              <a:rPr lang="mn-MN" baseline="0" dirty="0"/>
              <a:t>харж чадаж байхад </a:t>
            </a:r>
            <a:r>
              <a:rPr lang="mn-MN" b="1" baseline="0" dirty="0"/>
              <a:t>бүргэд дээрээс бүх зүйлийг тогтолцооны хэмжээнд харж </a:t>
            </a:r>
            <a:r>
              <a:rPr lang="mn-MN" baseline="0" dirty="0"/>
              <a:t>чадах ба хүний амь насыг аврахад </a:t>
            </a:r>
            <a:r>
              <a:rPr lang="mn-MN" b="1" baseline="0" dirty="0"/>
              <a:t>энэ 2 түвшний дүн шинжилгээг хийх нь адил хэмжээнд чухал юм. </a:t>
            </a:r>
            <a:endParaRPr lang="en-US" b="1" dirty="0"/>
          </a:p>
        </p:txBody>
      </p:sp>
      <p:sp>
        <p:nvSpPr>
          <p:cNvPr id="4" name="Slide Number Placeholder 3"/>
          <p:cNvSpPr>
            <a:spLocks noGrp="1"/>
          </p:cNvSpPr>
          <p:nvPr>
            <p:ph type="sldNum" sz="quarter" idx="10"/>
          </p:nvPr>
        </p:nvSpPr>
        <p:spPr/>
        <p:txBody>
          <a:bodyPr/>
          <a:lstStyle/>
          <a:p>
            <a:fld id="{9F514A2D-C17C-2B49-AEB2-D667F5CD40CF}" type="slidenum">
              <a:rPr lang="en-US" smtClean="0"/>
              <a:t>18</a:t>
            </a:fld>
            <a:endParaRPr lang="en-US"/>
          </a:p>
        </p:txBody>
      </p:sp>
    </p:spTree>
    <p:extLst>
      <p:ext uri="{BB962C8B-B14F-4D97-AF65-F5344CB8AC3E}">
        <p14:creationId xmlns:p14="http://schemas.microsoft.com/office/powerpoint/2010/main" val="2254645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n-MN" dirty="0" smtClean="0"/>
              <a:t> Хүний эрдэнэт амь</a:t>
            </a:r>
            <a:r>
              <a:rPr lang="mn-MN" baseline="0" dirty="0" smtClean="0"/>
              <a:t> насыг аврахад н</a:t>
            </a:r>
            <a:r>
              <a:rPr lang="mn-MN" dirty="0" smtClean="0"/>
              <a:t>эгэн зэрэг болжмор бас бүргэд байх нь түүнээс ч илүү чухал гэдгээр хичээлээ төгсгөе.</a:t>
            </a:r>
            <a:endParaRPr lang="en-US" dirty="0"/>
          </a:p>
        </p:txBody>
      </p:sp>
      <p:sp>
        <p:nvSpPr>
          <p:cNvPr id="4" name="Slide Number Placeholder 3"/>
          <p:cNvSpPr>
            <a:spLocks noGrp="1"/>
          </p:cNvSpPr>
          <p:nvPr>
            <p:ph type="sldNum" sz="quarter" idx="10"/>
          </p:nvPr>
        </p:nvSpPr>
        <p:spPr/>
        <p:txBody>
          <a:bodyPr/>
          <a:lstStyle/>
          <a:p>
            <a:fld id="{9F514A2D-C17C-2B49-AEB2-D667F5CD40CF}" type="slidenum">
              <a:rPr lang="en-US" smtClean="0"/>
              <a:t>19</a:t>
            </a:fld>
            <a:endParaRPr lang="en-US"/>
          </a:p>
        </p:txBody>
      </p:sp>
    </p:spTree>
    <p:extLst>
      <p:ext uri="{BB962C8B-B14F-4D97-AF65-F5344CB8AC3E}">
        <p14:creationId xmlns:p14="http://schemas.microsoft.com/office/powerpoint/2010/main" val="4000858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n-MN" dirty="0"/>
              <a:t> </a:t>
            </a:r>
            <a:r>
              <a:rPr lang="mn-MN" dirty="0">
                <a:solidFill>
                  <a:srgbClr val="FF0000"/>
                </a:solidFill>
              </a:rPr>
              <a:t>Тохиолдлын </a:t>
            </a:r>
            <a:r>
              <a:rPr lang="mn-MN" b="1" dirty="0">
                <a:solidFill>
                  <a:srgbClr val="FF0000"/>
                </a:solidFill>
              </a:rPr>
              <a:t>бүртгэл</a:t>
            </a:r>
            <a:r>
              <a:rPr lang="mn-MN" b="1" baseline="0" dirty="0">
                <a:solidFill>
                  <a:srgbClr val="FF0000"/>
                </a:solidFill>
              </a:rPr>
              <a:t> нь  түүнээс гарах сөрөг үр дагаврыг бууруулахад амин чухал үүрэгтэй</a:t>
            </a:r>
            <a:r>
              <a:rPr lang="mn-MN" baseline="0" dirty="0">
                <a:solidFill>
                  <a:srgbClr val="FF0000"/>
                </a:solidFill>
              </a:rPr>
              <a:t>. Тохиолдыг бүртгэн  түүнээс гарах үр дагавраас сэргийлэх  </a:t>
            </a:r>
            <a:r>
              <a:rPr lang="mn-MN" b="1" baseline="0" dirty="0">
                <a:solidFill>
                  <a:srgbClr val="FF0000"/>
                </a:solidFill>
              </a:rPr>
              <a:t>гарын авлагыг ДЭМБ боловсруулсан байна</a:t>
            </a:r>
            <a:r>
              <a:rPr lang="mn-MN" baseline="0" dirty="0"/>
              <a:t>. Гарын авлагыг ДЭМБ-ын цахим хуудаснаас харж болно. Өнөөдрийн хичээлд гарын авлагын гол анхаарах зүйлсүүдийн талаар ярилцах </a:t>
            </a:r>
            <a:r>
              <a:rPr lang="mn-MN" baseline="0" dirty="0" smtClean="0"/>
              <a:t>болно. Тохиолдлын хамгийн гол субьект нь үйлчлүүлэгч байдаг. Тохиолдол үйлчлүүлэгчид хэрхэн нөлөөлсөн талаар т</a:t>
            </a:r>
            <a:r>
              <a:rPr lang="mn-MN" b="1" baseline="0" dirty="0" smtClean="0"/>
              <a:t>үүх </a:t>
            </a:r>
            <a:r>
              <a:rPr lang="mn-MN" baseline="0" dirty="0" smtClean="0"/>
              <a:t>ярих./ Ходоодны хавдаргүй хүнд ходоод тайрах мэс засал хийгдсэн тухай/</a:t>
            </a:r>
            <a:endParaRPr lang="en-US" dirty="0"/>
          </a:p>
        </p:txBody>
      </p:sp>
      <p:sp>
        <p:nvSpPr>
          <p:cNvPr id="4" name="Slide Number Placeholder 3"/>
          <p:cNvSpPr>
            <a:spLocks noGrp="1"/>
          </p:cNvSpPr>
          <p:nvPr>
            <p:ph type="sldNum" sz="quarter" idx="10"/>
          </p:nvPr>
        </p:nvSpPr>
        <p:spPr/>
        <p:txBody>
          <a:bodyPr/>
          <a:lstStyle/>
          <a:p>
            <a:fld id="{9F514A2D-C17C-2B49-AEB2-D667F5CD40CF}" type="slidenum">
              <a:rPr lang="en-US" smtClean="0"/>
              <a:t>2</a:t>
            </a:fld>
            <a:endParaRPr lang="en-US"/>
          </a:p>
        </p:txBody>
      </p:sp>
    </p:spTree>
    <p:extLst>
      <p:ext uri="{BB962C8B-B14F-4D97-AF65-F5344CB8AC3E}">
        <p14:creationId xmlns:p14="http://schemas.microsoft.com/office/powerpoint/2010/main" val="1900619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n-MN" dirty="0"/>
              <a:t>Тохиолдлыг</a:t>
            </a:r>
            <a:r>
              <a:rPr lang="mn-MN" baseline="0" dirty="0"/>
              <a:t> </a:t>
            </a:r>
            <a:r>
              <a:rPr lang="mn-MN" baseline="0" dirty="0" smtClean="0"/>
              <a:t>бүртгэснээс түүнээс үүсч болох </a:t>
            </a:r>
            <a:r>
              <a:rPr lang="mn-MN" baseline="0" dirty="0"/>
              <a:t>сөрөг үр дагавраас </a:t>
            </a:r>
            <a:r>
              <a:rPr lang="mn-MN" baseline="0" dirty="0" smtClean="0"/>
              <a:t>сэргийлэх хүртэлх үйл ажиллагаа </a:t>
            </a:r>
            <a:r>
              <a:rPr lang="mn-MN" b="1" baseline="0" dirty="0" smtClean="0"/>
              <a:t>нь </a:t>
            </a:r>
            <a:r>
              <a:rPr lang="mn-MN" b="1" baseline="0" dirty="0"/>
              <a:t>нарийн төвөгтэй үйл ажиллагаа ба 6 үе шаттай </a:t>
            </a:r>
            <a:r>
              <a:rPr lang="mn-MN" baseline="0" dirty="0"/>
              <a:t>ба эдгээр үе шатуудын талаар гарын авлагад бичсэн байгаа</a:t>
            </a:r>
            <a:endParaRPr lang="en-US" dirty="0"/>
          </a:p>
        </p:txBody>
      </p:sp>
      <p:sp>
        <p:nvSpPr>
          <p:cNvPr id="4" name="Slide Number Placeholder 3"/>
          <p:cNvSpPr>
            <a:spLocks noGrp="1"/>
          </p:cNvSpPr>
          <p:nvPr>
            <p:ph type="sldNum" sz="quarter" idx="10"/>
          </p:nvPr>
        </p:nvSpPr>
        <p:spPr/>
        <p:txBody>
          <a:bodyPr/>
          <a:lstStyle/>
          <a:p>
            <a:fld id="{9F514A2D-C17C-2B49-AEB2-D667F5CD40CF}" type="slidenum">
              <a:rPr lang="en-US" smtClean="0"/>
              <a:t>3</a:t>
            </a:fld>
            <a:endParaRPr lang="en-US"/>
          </a:p>
        </p:txBody>
      </p:sp>
    </p:spTree>
    <p:extLst>
      <p:ext uri="{BB962C8B-B14F-4D97-AF65-F5344CB8AC3E}">
        <p14:creationId xmlns:p14="http://schemas.microsoft.com/office/powerpoint/2010/main" val="2100906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n-MN" dirty="0"/>
              <a:t>Тохиолдын бүртгэл ба тохиолдлоос гарах сөрөг үр дагаврыг бууруулах үйл ажиллагаа </a:t>
            </a:r>
            <a:r>
              <a:rPr lang="mn-MN" b="1" dirty="0"/>
              <a:t>хоорондоо</a:t>
            </a:r>
            <a:r>
              <a:rPr lang="mn-MN" b="1" baseline="0" dirty="0"/>
              <a:t> амин холбоотой </a:t>
            </a:r>
            <a:r>
              <a:rPr lang="mn-MN" b="0" baseline="0" dirty="0"/>
              <a:t>боловч энэ холбоо </a:t>
            </a:r>
            <a:r>
              <a:rPr lang="mn-MN" b="1" baseline="0" dirty="0"/>
              <a:t>хамаарал хэрхэн хэрэгжих талаар нарийн мэдээлэл хомс байдаг гарын авлагаар энэ талаар мэдээлэл өгөхийг оро</a:t>
            </a:r>
            <a:r>
              <a:rPr lang="mn-MN" baseline="0" dirty="0"/>
              <a:t>лдсон байна.</a:t>
            </a:r>
            <a:endParaRPr lang="en-US" dirty="0"/>
          </a:p>
        </p:txBody>
      </p:sp>
      <p:sp>
        <p:nvSpPr>
          <p:cNvPr id="4" name="Slide Number Placeholder 3"/>
          <p:cNvSpPr>
            <a:spLocks noGrp="1"/>
          </p:cNvSpPr>
          <p:nvPr>
            <p:ph type="sldNum" sz="quarter" idx="10"/>
          </p:nvPr>
        </p:nvSpPr>
        <p:spPr/>
        <p:txBody>
          <a:bodyPr/>
          <a:lstStyle/>
          <a:p>
            <a:fld id="{9F514A2D-C17C-2B49-AEB2-D667F5CD40CF}" type="slidenum">
              <a:rPr lang="en-US" smtClean="0"/>
              <a:t>4</a:t>
            </a:fld>
            <a:endParaRPr lang="en-US"/>
          </a:p>
        </p:txBody>
      </p:sp>
    </p:spTree>
    <p:extLst>
      <p:ext uri="{BB962C8B-B14F-4D97-AF65-F5344CB8AC3E}">
        <p14:creationId xmlns:p14="http://schemas.microsoft.com/office/powerpoint/2010/main" val="424790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mn-MN" dirty="0"/>
              <a:t>Байгууллагын түвшинд тохиолдын бүртгэл сайн бол цуглуулсан </a:t>
            </a:r>
            <a:r>
              <a:rPr lang="mn-MN" b="1" dirty="0"/>
              <a:t>дата мэдээллийн хэмжээ хэт их </a:t>
            </a:r>
            <a:r>
              <a:rPr lang="mn-MN" dirty="0"/>
              <a:t>байх</a:t>
            </a:r>
            <a:r>
              <a:rPr lang="mn-MN" baseline="0" dirty="0"/>
              <a:t> ба энэ </a:t>
            </a:r>
            <a:r>
              <a:rPr lang="mn-MN" b="1" baseline="0" dirty="0"/>
              <a:t>нь түүнд дүн шинжилгээ хийх хүний нөөцийн чадамжаас хэтэрдэг байна. Ж. Английн дунд түвшний нэг эмнэлэгт жилд </a:t>
            </a:r>
            <a:r>
              <a:rPr lang="mn-MN" b="1" baseline="0" dirty="0" smtClean="0"/>
              <a:t>20 </a:t>
            </a:r>
            <a:r>
              <a:rPr lang="mn-MN" b="1" baseline="0" dirty="0"/>
              <a:t>000 </a:t>
            </a:r>
            <a:r>
              <a:rPr lang="mn-MN" baseline="0" dirty="0"/>
              <a:t>тохиолдол бүртгэсэн боловч дүн шинжилгээ хийх чадамж нь </a:t>
            </a:r>
            <a:r>
              <a:rPr lang="mn-MN" b="1" baseline="0" dirty="0"/>
              <a:t>300 </a:t>
            </a:r>
            <a:r>
              <a:rPr lang="mn-MN" baseline="0" dirty="0"/>
              <a:t>тохиолдлоор хязгаарлагдаж байсан  ба их хэмжээний </a:t>
            </a:r>
            <a:r>
              <a:rPr lang="mn-MN" b="1" baseline="0" dirty="0"/>
              <a:t>тохиолдолд дүн шинжилгээ хийлгүй үлддэг </a:t>
            </a:r>
            <a:r>
              <a:rPr lang="mn-MN" baseline="0" dirty="0"/>
              <a:t>байна</a:t>
            </a:r>
            <a:r>
              <a:rPr lang="mn-MN" baseline="0" dirty="0" smtClean="0"/>
              <a:t>. Энэ бэрхшээл нь тохиолдлоос сэргийлэх </a:t>
            </a:r>
            <a:r>
              <a:rPr lang="mn-MN" b="1" baseline="0" dirty="0" smtClean="0"/>
              <a:t>ажлын үр дүнд сөргөөр </a:t>
            </a:r>
            <a:r>
              <a:rPr lang="mn-MN" baseline="0" dirty="0" smtClean="0"/>
              <a:t>нөлөөлдөг ба хэт их мэдээлэл цуглуулсан байгууллагын </a:t>
            </a:r>
            <a:r>
              <a:rPr lang="mn-MN" b="1" baseline="0" dirty="0" smtClean="0"/>
              <a:t>ачаалал ихэсдэг</a:t>
            </a:r>
            <a:r>
              <a:rPr lang="mn-MN" baseline="0" dirty="0" smtClean="0"/>
              <a:t>. Тохиолдолд </a:t>
            </a:r>
            <a:r>
              <a:rPr lang="mn-MN" baseline="0" dirty="0"/>
              <a:t>дүн шинжилгээ хийх </a:t>
            </a:r>
            <a:r>
              <a:rPr lang="mn-MN" b="1" baseline="0" dirty="0"/>
              <a:t>шинжээчийн орон тоог нэмэгдүүлж </a:t>
            </a:r>
            <a:r>
              <a:rPr lang="mn-MN" baseline="0" dirty="0"/>
              <a:t>илүү зардал гаргахыг байгууллагын удирдлага хүсдэггүй  ба </a:t>
            </a:r>
            <a:r>
              <a:rPr lang="mn-MN" b="1" baseline="0" dirty="0"/>
              <a:t>шинжээчийн орон тоог хэмнэх нь </a:t>
            </a:r>
            <a:r>
              <a:rPr lang="mn-MN" b="1" baseline="0" dirty="0" smtClean="0"/>
              <a:t>үйлчлүүлэгчид ээлгүй, тохиолдлоос сэргийлэх арга хэмжээний үр дүнг бууруулсан буруу </a:t>
            </a:r>
            <a:r>
              <a:rPr lang="mn-MN" b="1" baseline="0" dirty="0"/>
              <a:t>хэмнэлтэд тооцогддог</a:t>
            </a:r>
            <a:r>
              <a:rPr lang="mn-MN" baseline="0" dirty="0"/>
              <a:t>.</a:t>
            </a:r>
          </a:p>
          <a:p>
            <a:pPr marL="228600" indent="-228600">
              <a:buFont typeface="+mj-lt"/>
              <a:buAutoNum type="arabicPeriod"/>
            </a:pPr>
            <a:r>
              <a:rPr lang="mn-MN" b="1" baseline="0" dirty="0"/>
              <a:t>Дэлхийд </a:t>
            </a:r>
            <a:r>
              <a:rPr lang="mn-MN" b="1" baseline="0" dirty="0" smtClean="0"/>
              <a:t>түгээмэл бараг бүх улсуудад тохиолддог </a:t>
            </a:r>
            <a:r>
              <a:rPr lang="mn-MN" baseline="0" dirty="0"/>
              <a:t>байгууллагын </a:t>
            </a:r>
            <a:r>
              <a:rPr lang="mn-MN" b="1" baseline="0" dirty="0"/>
              <a:t>“буруутгах” соёлын </a:t>
            </a:r>
            <a:r>
              <a:rPr lang="mn-MN" baseline="0" dirty="0"/>
              <a:t>улмаас арга хэмжээ авахуулахаас </a:t>
            </a:r>
            <a:r>
              <a:rPr lang="mn-MN" b="1" baseline="0" dirty="0"/>
              <a:t>эмээсэн ажилчид </a:t>
            </a:r>
            <a:r>
              <a:rPr lang="mn-MN" baseline="0" dirty="0"/>
              <a:t>тохиолдлыг </a:t>
            </a:r>
            <a:r>
              <a:rPr lang="mn-MN" baseline="0" dirty="0" smtClean="0"/>
              <a:t>илрүүлэх, мэдээлэх </a:t>
            </a:r>
            <a:r>
              <a:rPr lang="mn-MN" baseline="0" dirty="0"/>
              <a:t>хүсэлгүй болдог байна. Энэ </a:t>
            </a:r>
            <a:r>
              <a:rPr lang="mn-MN" baseline="0" dirty="0" smtClean="0"/>
              <a:t>нь амьдрал дээр үйлчлүүлэгчийн </a:t>
            </a:r>
            <a:r>
              <a:rPr lang="mn-MN" baseline="0" dirty="0"/>
              <a:t>эрх ашигт </a:t>
            </a:r>
            <a:r>
              <a:rPr lang="mn-MN" baseline="0" dirty="0" smtClean="0"/>
              <a:t>сөргөөр нөлөөлж буй хамгийн </a:t>
            </a:r>
            <a:r>
              <a:rPr lang="mn-MN" b="1" baseline="0" dirty="0" smtClean="0"/>
              <a:t>том бэрхшээл </a:t>
            </a:r>
            <a:r>
              <a:rPr lang="mn-MN" baseline="0" dirty="0" smtClean="0"/>
              <a:t>байсан. Би үйлчлүүлэгчийн хувьд буруутгах соёлын улмаас тохиолдлын бүртгэл бага эмнэлэгт үйлчлүүлэхийг хүсэхгүй/ </a:t>
            </a:r>
            <a:r>
              <a:rPr lang="mn-MN" b="1" baseline="0" dirty="0" smtClean="0"/>
              <a:t>Манай судалгаа байгаа</a:t>
            </a:r>
            <a:r>
              <a:rPr lang="mn-MN" baseline="0" dirty="0" smtClean="0"/>
              <a:t>/</a:t>
            </a:r>
            <a:endParaRPr lang="mn-MN" baseline="0" dirty="0"/>
          </a:p>
          <a:p>
            <a:pPr marL="228600" indent="-228600">
              <a:buFont typeface="+mj-lt"/>
              <a:buAutoNum type="arabicPeriod"/>
            </a:pPr>
            <a:r>
              <a:rPr lang="mn-MN" baseline="0" dirty="0"/>
              <a:t>Тохиолдлын гэрч болсон ажилчдаас гадна тохиолдолд шууд хамааралгүй </a:t>
            </a:r>
            <a:r>
              <a:rPr lang="mn-MN" b="1" baseline="0" dirty="0" smtClean="0"/>
              <a:t>ижил мэргэжлийн ажилтан</a:t>
            </a:r>
            <a:r>
              <a:rPr lang="mn-MN" baseline="0" dirty="0"/>
              <a:t>, </a:t>
            </a:r>
            <a:r>
              <a:rPr lang="mn-MN" baseline="0" dirty="0" smtClean="0"/>
              <a:t>шинжээчдийг тохиолдолд </a:t>
            </a:r>
            <a:r>
              <a:rPr lang="mn-MN" baseline="0" dirty="0"/>
              <a:t>дүн </a:t>
            </a:r>
            <a:r>
              <a:rPr lang="mn-MN" baseline="0" dirty="0" smtClean="0"/>
              <a:t>шинжилгээ хийхэд дайчлан </a:t>
            </a:r>
            <a:r>
              <a:rPr lang="mn-MN" baseline="0" dirty="0"/>
              <a:t>ажиллуулан тохиолдын талаар </a:t>
            </a:r>
            <a:r>
              <a:rPr lang="mn-MN" b="1" baseline="0" dirty="0"/>
              <a:t>санал бодлыг нь сонсох</a:t>
            </a:r>
            <a:r>
              <a:rPr lang="mn-MN" baseline="0" dirty="0"/>
              <a:t> нь </a:t>
            </a:r>
            <a:r>
              <a:rPr lang="mn-MN" b="1" baseline="0" dirty="0"/>
              <a:t>их чухал </a:t>
            </a:r>
            <a:r>
              <a:rPr lang="mn-MN" baseline="0" dirty="0"/>
              <a:t>байдаг.</a:t>
            </a:r>
          </a:p>
        </p:txBody>
      </p:sp>
      <p:sp>
        <p:nvSpPr>
          <p:cNvPr id="4" name="Slide Number Placeholder 3"/>
          <p:cNvSpPr>
            <a:spLocks noGrp="1"/>
          </p:cNvSpPr>
          <p:nvPr>
            <p:ph type="sldNum" sz="quarter" idx="10"/>
          </p:nvPr>
        </p:nvSpPr>
        <p:spPr/>
        <p:txBody>
          <a:bodyPr/>
          <a:lstStyle/>
          <a:p>
            <a:fld id="{9F514A2D-C17C-2B49-AEB2-D667F5CD40CF}" type="slidenum">
              <a:rPr lang="en-US" smtClean="0"/>
              <a:t>5</a:t>
            </a:fld>
            <a:endParaRPr lang="en-US"/>
          </a:p>
        </p:txBody>
      </p:sp>
    </p:spTree>
    <p:extLst>
      <p:ext uri="{BB962C8B-B14F-4D97-AF65-F5344CB8AC3E}">
        <p14:creationId xmlns:p14="http://schemas.microsoft.com/office/powerpoint/2010/main" val="1397234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n-MN" sz="1200" b="0" dirty="0">
                <a:latin typeface="Arial" panose="020B0604020202020204" pitchFamily="34" charset="0"/>
                <a:cs typeface="Arial" panose="020B0604020202020204" pitchFamily="34" charset="0"/>
              </a:rPr>
              <a:t>Тохиолдыг бүртгэхэд </a:t>
            </a:r>
            <a:r>
              <a:rPr lang="mn-MN" sz="1200" b="1" dirty="0">
                <a:latin typeface="Arial" panose="020B0604020202020204" pitchFamily="34" charset="0"/>
                <a:cs typeface="Arial" panose="020B0604020202020204" pitchFamily="34" charset="0"/>
              </a:rPr>
              <a:t>зайлшгүй байх </a:t>
            </a:r>
            <a:r>
              <a:rPr lang="mn-MN" sz="1200" b="0" dirty="0">
                <a:latin typeface="Arial" panose="020B0604020202020204" pitchFamily="34" charset="0"/>
                <a:cs typeface="Arial" panose="020B0604020202020204" pitchFamily="34" charset="0"/>
              </a:rPr>
              <a:t>мэдээллийг</a:t>
            </a:r>
            <a:r>
              <a:rPr lang="mn-MN" sz="1200" b="0" baseline="0" dirty="0">
                <a:latin typeface="Arial" panose="020B0604020202020204" pitchFamily="34" charset="0"/>
                <a:cs typeface="Arial" panose="020B0604020202020204" pitchFamily="34" charset="0"/>
              </a:rPr>
              <a:t> боловсруулахад ДЭМБ, Европын холбоо, Япон улс чармайн ажилласан ба тохиолдыг бүртгэлийн </a:t>
            </a:r>
            <a:r>
              <a:rPr lang="mn-MN" sz="1200" b="1" baseline="0" dirty="0">
                <a:latin typeface="Arial" panose="020B0604020202020204" pitchFamily="34" charset="0"/>
                <a:cs typeface="Arial" panose="020B0604020202020204" pitchFamily="34" charset="0"/>
              </a:rPr>
              <a:t>суурь болон дэлгэрэнгүй мэдээлэл </a:t>
            </a:r>
            <a:r>
              <a:rPr lang="mn-MN" sz="1200" b="0" baseline="0" dirty="0">
                <a:latin typeface="Arial" panose="020B0604020202020204" pitchFamily="34" charset="0"/>
                <a:cs typeface="Arial" panose="020B0604020202020204" pitchFamily="34" charset="0"/>
              </a:rPr>
              <a:t>гэж ялгаж өгсөн боловч хооронд нь </a:t>
            </a:r>
            <a:r>
              <a:rPr lang="mn-MN" sz="1200" b="1" baseline="0" dirty="0">
                <a:latin typeface="Arial" panose="020B0604020202020204" pitchFamily="34" charset="0"/>
                <a:cs typeface="Arial" panose="020B0604020202020204" pitchFamily="34" charset="0"/>
              </a:rPr>
              <a:t>зарчмын ялгаа байдаггүй</a:t>
            </a:r>
            <a:r>
              <a:rPr lang="mn-MN" sz="1200" b="0" baseline="0" dirty="0">
                <a:latin typeface="Arial" panose="020B0604020202020204" pitchFamily="34" charset="0"/>
                <a:cs typeface="Arial" panose="020B0604020202020204" pitchFamily="34" charset="0"/>
              </a:rPr>
              <a:t>. </a:t>
            </a:r>
            <a:r>
              <a:rPr lang="mn-MN" sz="1200" b="1" baseline="0" dirty="0">
                <a:latin typeface="Arial" panose="020B0604020202020204" pitchFamily="34" charset="0"/>
                <a:cs typeface="Arial" panose="020B0604020202020204" pitchFamily="34" charset="0"/>
              </a:rPr>
              <a:t>Загварчилсан мэдээлэл о</a:t>
            </a:r>
            <a:r>
              <a:rPr lang="mn-MN" sz="1200" b="0" baseline="0" dirty="0">
                <a:latin typeface="Arial" panose="020B0604020202020204" pitchFamily="34" charset="0"/>
                <a:cs typeface="Arial" panose="020B0604020202020204" pitchFamily="34" charset="0"/>
              </a:rPr>
              <a:t>руулах хэсэгт үйлчлүүлэгчийн овог нэр нас гм мэдээллүүдийг оруулах ба энэ нь тохиолдлын талаар иж бүрэн мэдлэг олгодоггүй тул </a:t>
            </a:r>
            <a:r>
              <a:rPr lang="mn-MN" sz="1200" b="1" baseline="0" dirty="0">
                <a:latin typeface="Arial" panose="020B0604020202020204" pitchFamily="34" charset="0"/>
                <a:cs typeface="Arial" panose="020B0604020202020204" pitchFamily="34" charset="0"/>
              </a:rPr>
              <a:t>з</a:t>
            </a:r>
            <a:r>
              <a:rPr lang="mn-MN" sz="1200" b="1" dirty="0">
                <a:latin typeface="Arial" panose="020B0604020202020204" pitchFamily="34" charset="0"/>
                <a:cs typeface="Arial" panose="020B0604020202020204" pitchFamily="34" charset="0"/>
              </a:rPr>
              <a:t>агварчлаагүй, </a:t>
            </a:r>
            <a:r>
              <a:rPr lang="mn-MN" sz="1200" b="0" dirty="0">
                <a:latin typeface="Arial" panose="020B0604020202020204" pitchFamily="34" charset="0"/>
                <a:cs typeface="Arial" panose="020B0604020202020204" pitchFamily="34" charset="0"/>
              </a:rPr>
              <a:t>бусад мэдээлэл </a:t>
            </a:r>
            <a:r>
              <a:rPr lang="mn-MN" sz="1200" b="1" dirty="0">
                <a:latin typeface="Arial" panose="020B0604020202020204" pitchFamily="34" charset="0"/>
                <a:cs typeface="Arial" panose="020B0604020202020204" pitchFamily="34" charset="0"/>
              </a:rPr>
              <a:t>оруулах хэсэгт тохиолдлыг бүртгүүлсэн хүн болсон явдлын талаар </a:t>
            </a:r>
            <a:r>
              <a:rPr lang="mn-MN" sz="1200" b="1" dirty="0" smtClean="0">
                <a:latin typeface="Arial" panose="020B0604020202020204" pitchFamily="34" charset="0"/>
                <a:cs typeface="Arial" panose="020B0604020202020204" pitchFamily="34" charset="0"/>
              </a:rPr>
              <a:t>өөрөө</a:t>
            </a:r>
            <a:r>
              <a:rPr lang="mn-MN" sz="1200" b="1" baseline="0" dirty="0" smtClean="0">
                <a:latin typeface="Arial" panose="020B0604020202020204" pitchFamily="34" charset="0"/>
                <a:cs typeface="Arial" panose="020B0604020202020204" pitchFamily="34" charset="0"/>
              </a:rPr>
              <a:t> </a:t>
            </a:r>
            <a:r>
              <a:rPr lang="mn-MN" sz="1200" b="1" dirty="0" smtClean="0">
                <a:latin typeface="Arial" panose="020B0604020202020204" pitchFamily="34" charset="0"/>
                <a:cs typeface="Arial" panose="020B0604020202020204" pitchFamily="34" charset="0"/>
              </a:rPr>
              <a:t>бичих</a:t>
            </a:r>
            <a:r>
              <a:rPr lang="mn-MN" sz="1200" b="1" baseline="0" dirty="0" smtClean="0">
                <a:latin typeface="Arial" panose="020B0604020202020204" pitchFamily="34" charset="0"/>
                <a:cs typeface="Arial" panose="020B0604020202020204" pitchFamily="34" charset="0"/>
              </a:rPr>
              <a:t> </a:t>
            </a:r>
            <a:r>
              <a:rPr lang="mn-MN" sz="1200" b="1" baseline="0" dirty="0">
                <a:latin typeface="Arial" panose="020B0604020202020204" pitchFamily="34" charset="0"/>
                <a:cs typeface="Arial" panose="020B0604020202020204" pitchFamily="34" charset="0"/>
              </a:rPr>
              <a:t>хэсэгтэй</a:t>
            </a:r>
            <a:r>
              <a:rPr lang="mn-MN" sz="1200" b="1" baseline="0" dirty="0" smtClean="0">
                <a:latin typeface="Arial" panose="020B0604020202020204" pitchFamily="34" charset="0"/>
                <a:cs typeface="Arial" panose="020B0604020202020204" pitchFamily="34" charset="0"/>
              </a:rPr>
              <a:t>. Хамгийн чухал хэсэг учир нь загварчилсан хэсэгт </a:t>
            </a:r>
            <a:r>
              <a:rPr lang="mn-MN" sz="1200" b="0" baseline="0" dirty="0" smtClean="0">
                <a:latin typeface="Arial" panose="020B0604020202020204" pitchFamily="34" charset="0"/>
                <a:cs typeface="Arial" panose="020B0604020202020204" pitchFamily="34" charset="0"/>
              </a:rPr>
              <a:t>оруулсан мэдээлэл тохиолдолд дүн шинжилгээ хийхэд </a:t>
            </a:r>
            <a:r>
              <a:rPr lang="mn-MN" sz="1200" b="1" baseline="0" dirty="0" smtClean="0">
                <a:latin typeface="Arial" panose="020B0604020202020204" pitchFamily="34" charset="0"/>
                <a:cs typeface="Arial" panose="020B0604020202020204" pitchFamily="34" charset="0"/>
              </a:rPr>
              <a:t>хангалттай мэдээлэл өгдөггүй </a:t>
            </a:r>
            <a:r>
              <a:rPr lang="mn-MN" sz="1200" b="0" baseline="0" dirty="0" smtClean="0">
                <a:latin typeface="Arial" panose="020B0604020202020204" pitchFamily="34" charset="0"/>
                <a:cs typeface="Arial" panose="020B0604020202020204" pitchFamily="34" charset="0"/>
              </a:rPr>
              <a:t>. Загварчлаагүй хэсэгт оруулсан мэдээллийн дагуу тохиолдын </a:t>
            </a:r>
            <a:r>
              <a:rPr lang="mn-MN" sz="1200" b="1" baseline="0" dirty="0" smtClean="0">
                <a:latin typeface="Arial" panose="020B0604020202020204" pitchFamily="34" charset="0"/>
                <a:cs typeface="Arial" panose="020B0604020202020204" pitchFamily="34" charset="0"/>
              </a:rPr>
              <a:t>учир шалтгааныг </a:t>
            </a:r>
            <a:r>
              <a:rPr lang="mn-MN" sz="1200" b="0" baseline="0" dirty="0" smtClean="0">
                <a:latin typeface="Arial" panose="020B0604020202020204" pitchFamily="34" charset="0"/>
                <a:cs typeface="Arial" panose="020B0604020202020204" pitchFamily="34" charset="0"/>
              </a:rPr>
              <a:t>тодорхойлох </a:t>
            </a:r>
            <a:r>
              <a:rPr lang="mn-MN" sz="1200" b="1" baseline="0" dirty="0" smtClean="0">
                <a:latin typeface="Arial" panose="020B0604020202020204" pitchFamily="34" charset="0"/>
                <a:cs typeface="Arial" panose="020B0604020202020204" pitchFamily="34" charset="0"/>
              </a:rPr>
              <a:t>нэмэлт судалгаа дү</a:t>
            </a:r>
            <a:r>
              <a:rPr lang="mn-MN" sz="1200" b="0" baseline="0" dirty="0" smtClean="0">
                <a:latin typeface="Arial" panose="020B0604020202020204" pitchFamily="34" charset="0"/>
                <a:cs typeface="Arial" panose="020B0604020202020204" pitchFamily="34" charset="0"/>
              </a:rPr>
              <a:t>н шинжилгээ зайлшгүй шаардлага гардаг. Энэ нэмэлт судалгаа </a:t>
            </a:r>
            <a:r>
              <a:rPr lang="mn-MN" sz="1200" b="1" baseline="0" dirty="0" smtClean="0">
                <a:latin typeface="Arial" panose="020B0604020202020204" pitchFamily="34" charset="0"/>
                <a:cs typeface="Arial" panose="020B0604020202020204" pitchFamily="34" charset="0"/>
              </a:rPr>
              <a:t>голдуу хийгдэхгүй үлдэж </a:t>
            </a:r>
            <a:r>
              <a:rPr lang="mn-MN" sz="1200" b="0" baseline="0" dirty="0" smtClean="0">
                <a:latin typeface="Arial" panose="020B0604020202020204" pitchFamily="34" charset="0"/>
                <a:cs typeface="Arial" panose="020B0604020202020204" pitchFamily="34" charset="0"/>
              </a:rPr>
              <a:t>тохиолдлын </a:t>
            </a:r>
            <a:r>
              <a:rPr lang="mn-MN" sz="1200" b="1" baseline="0" dirty="0" smtClean="0">
                <a:latin typeface="Arial" panose="020B0604020202020204" pitchFamily="34" charset="0"/>
                <a:cs typeface="Arial" panose="020B0604020202020204" pitchFamily="34" charset="0"/>
              </a:rPr>
              <a:t>бодит шалтгааныг </a:t>
            </a:r>
            <a:r>
              <a:rPr lang="mn-MN" sz="1200" b="0" baseline="0" dirty="0" smtClean="0">
                <a:latin typeface="Arial" panose="020B0604020202020204" pitchFamily="34" charset="0"/>
                <a:cs typeface="Arial" panose="020B0604020202020204" pitchFamily="34" charset="0"/>
              </a:rPr>
              <a:t>олдоггүй үлдээдэг байна.</a:t>
            </a:r>
            <a:endParaRPr lang="en-US" sz="1200" b="0" dirty="0">
              <a:latin typeface="Arial" panose="020B0604020202020204" pitchFamily="34" charset="0"/>
              <a:cs typeface="Arial" panose="020B0604020202020204" pitchFamily="34" charset="0"/>
            </a:endParaRPr>
          </a:p>
          <a:p>
            <a:endParaRPr lang="en-US" b="0" dirty="0"/>
          </a:p>
        </p:txBody>
      </p:sp>
      <p:sp>
        <p:nvSpPr>
          <p:cNvPr id="4" name="Slide Number Placeholder 3"/>
          <p:cNvSpPr>
            <a:spLocks noGrp="1"/>
          </p:cNvSpPr>
          <p:nvPr>
            <p:ph type="sldNum" sz="quarter" idx="10"/>
          </p:nvPr>
        </p:nvSpPr>
        <p:spPr/>
        <p:txBody>
          <a:bodyPr/>
          <a:lstStyle/>
          <a:p>
            <a:fld id="{9F514A2D-C17C-2B49-AEB2-D667F5CD40CF}" type="slidenum">
              <a:rPr lang="en-US" smtClean="0"/>
              <a:t>6</a:t>
            </a:fld>
            <a:endParaRPr lang="en-US"/>
          </a:p>
        </p:txBody>
      </p:sp>
    </p:spTree>
    <p:extLst>
      <p:ext uri="{BB962C8B-B14F-4D97-AF65-F5344CB8AC3E}">
        <p14:creationId xmlns:p14="http://schemas.microsoft.com/office/powerpoint/2010/main" val="2718214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n-MN" dirty="0"/>
              <a:t>Бүртгэсэн тохиолдлуудад</a:t>
            </a:r>
            <a:r>
              <a:rPr lang="mn-MN" baseline="0" dirty="0"/>
              <a:t> </a:t>
            </a:r>
            <a:r>
              <a:rPr lang="mn-MN" dirty="0"/>
              <a:t>байгууллага</a:t>
            </a:r>
            <a:r>
              <a:rPr lang="mn-MN" baseline="0" dirty="0"/>
              <a:t> ,</a:t>
            </a:r>
            <a:r>
              <a:rPr lang="mn-MN" dirty="0"/>
              <a:t> салбарын</a:t>
            </a:r>
            <a:r>
              <a:rPr lang="mn-MN" baseline="0" dirty="0"/>
              <a:t> </a:t>
            </a:r>
            <a:r>
              <a:rPr lang="mn-MN" dirty="0"/>
              <a:t>хэмжээнд дүн шинжилгээ хийх </a:t>
            </a:r>
            <a:r>
              <a:rPr lang="mn-MN" dirty="0" smtClean="0"/>
              <a:t>3 </a:t>
            </a:r>
            <a:r>
              <a:rPr lang="mn-MN" dirty="0"/>
              <a:t>арга байдаг.</a:t>
            </a:r>
          </a:p>
          <a:p>
            <a:r>
              <a:rPr lang="mn-MN" b="1" dirty="0"/>
              <a:t>Бүртгэгдсэн тохиолдол бүрийг </a:t>
            </a:r>
            <a:r>
              <a:rPr lang="mn-MN" dirty="0"/>
              <a:t>судлах.</a:t>
            </a:r>
            <a:r>
              <a:rPr lang="mn-MN" baseline="0" dirty="0"/>
              <a:t> Үүнийг хийхэд</a:t>
            </a:r>
            <a:r>
              <a:rPr lang="mn-MN" dirty="0"/>
              <a:t> байгууллагын</a:t>
            </a:r>
            <a:r>
              <a:rPr lang="mn-MN" baseline="0" dirty="0"/>
              <a:t> дүн шинжилгээ хийх </a:t>
            </a:r>
            <a:r>
              <a:rPr lang="mn-MN" b="1" baseline="0" dirty="0"/>
              <a:t>чадамж  </a:t>
            </a:r>
            <a:r>
              <a:rPr lang="mn-MN" b="1" baseline="0" dirty="0" smtClean="0"/>
              <a:t>голдуу хязгаарлагдмал </a:t>
            </a:r>
            <a:r>
              <a:rPr lang="mn-MN" b="1" baseline="0" dirty="0"/>
              <a:t>байдаг </a:t>
            </a:r>
            <a:r>
              <a:rPr lang="mn-MN" baseline="0" dirty="0"/>
              <a:t>ба хэрэв байгууллагын чадамж сайн бол тохиолдлуудад гүнзгий </a:t>
            </a:r>
            <a:r>
              <a:rPr lang="mn-MN" b="1" baseline="0" dirty="0"/>
              <a:t>иж бүрэн дүн шинжилгээ </a:t>
            </a:r>
            <a:r>
              <a:rPr lang="mn-MN" baseline="0" dirty="0"/>
              <a:t>хийнэ. Мөн </a:t>
            </a:r>
            <a:r>
              <a:rPr lang="mn-MN" b="1" baseline="0" dirty="0"/>
              <a:t>тохиолдлуудыг нэгтгээд дүн шинжилгээ </a:t>
            </a:r>
            <a:r>
              <a:rPr lang="mn-MN" baseline="0" dirty="0"/>
              <a:t>хийж болно. Тохиолдлуудыг нэгтгэн судлахад тэдгээрийг ангилах шаардлага зүй ёсоор тавигдах ба гарын авлагад энэ ангиллын талаар бичсэн байгаа. </a:t>
            </a:r>
            <a:endParaRPr lang="en-US" dirty="0"/>
          </a:p>
        </p:txBody>
      </p:sp>
      <p:sp>
        <p:nvSpPr>
          <p:cNvPr id="4" name="Slide Number Placeholder 3"/>
          <p:cNvSpPr>
            <a:spLocks noGrp="1"/>
          </p:cNvSpPr>
          <p:nvPr>
            <p:ph type="sldNum" sz="quarter" idx="10"/>
          </p:nvPr>
        </p:nvSpPr>
        <p:spPr/>
        <p:txBody>
          <a:bodyPr/>
          <a:lstStyle/>
          <a:p>
            <a:fld id="{9F514A2D-C17C-2B49-AEB2-D667F5CD40CF}" type="slidenum">
              <a:rPr lang="en-US" smtClean="0"/>
              <a:t>7</a:t>
            </a:fld>
            <a:endParaRPr lang="en-US"/>
          </a:p>
        </p:txBody>
      </p:sp>
    </p:spTree>
    <p:extLst>
      <p:ext uri="{BB962C8B-B14F-4D97-AF65-F5344CB8AC3E}">
        <p14:creationId xmlns:p14="http://schemas.microsoft.com/office/powerpoint/2010/main" val="2077671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n-MN" dirty="0" smtClean="0"/>
              <a:t>- Тохиолдлын</a:t>
            </a:r>
            <a:r>
              <a:rPr lang="mn-MN" baseline="0" dirty="0" smtClean="0"/>
              <a:t> </a:t>
            </a:r>
            <a:r>
              <a:rPr lang="mn-MN" baseline="0" dirty="0"/>
              <a:t>бүртгэлийг </a:t>
            </a:r>
            <a:r>
              <a:rPr lang="mn-MN" b="1" baseline="0" dirty="0"/>
              <a:t>судалгааны</a:t>
            </a:r>
            <a:r>
              <a:rPr lang="mn-MN" b="0" baseline="0" dirty="0"/>
              <a:t> чиглэлээр ашиглаж бо</a:t>
            </a:r>
            <a:r>
              <a:rPr lang="mn-MN" baseline="0" dirty="0"/>
              <a:t>лно. </a:t>
            </a:r>
            <a:r>
              <a:rPr lang="mn-MN" dirty="0"/>
              <a:t>Ж Английн хэмжээнд </a:t>
            </a:r>
            <a:r>
              <a:rPr lang="mn-MN" b="1" dirty="0"/>
              <a:t>сая гаруй тохиолдол</a:t>
            </a:r>
            <a:r>
              <a:rPr lang="mn-MN" b="1" baseline="0" dirty="0"/>
              <a:t> жилд </a:t>
            </a:r>
            <a:r>
              <a:rPr lang="mn-MN" baseline="0" dirty="0"/>
              <a:t>бүртгэгддэг ба тэдгээрийг </a:t>
            </a:r>
            <a:r>
              <a:rPr lang="mn-MN" b="1" baseline="0" dirty="0"/>
              <a:t>төрлөөр нь ангилаад судалж </a:t>
            </a:r>
            <a:r>
              <a:rPr lang="mn-MN" b="1" baseline="0" dirty="0" smtClean="0"/>
              <a:t>тохиолдлын ихсэлт, багасалт, цаашдын чиг </a:t>
            </a:r>
            <a:r>
              <a:rPr lang="mn-MN" b="1" baseline="0" dirty="0"/>
              <a:t>хандлага</a:t>
            </a:r>
            <a:r>
              <a:rPr lang="mn-MN" baseline="0" dirty="0"/>
              <a:t>, </a:t>
            </a:r>
            <a:r>
              <a:rPr lang="mn-MN" b="1" baseline="0" dirty="0" smtClean="0"/>
              <a:t>шалтгааныг</a:t>
            </a:r>
            <a:r>
              <a:rPr lang="mn-MN" baseline="0" dirty="0" smtClean="0"/>
              <a:t> </a:t>
            </a:r>
            <a:r>
              <a:rPr lang="mn-MN" b="1" baseline="0" dirty="0"/>
              <a:t>ерөнхийд нь </a:t>
            </a:r>
            <a:r>
              <a:rPr lang="mn-MN" baseline="0" dirty="0"/>
              <a:t>судлах боловч судалгаанд үндэслэн </a:t>
            </a:r>
            <a:r>
              <a:rPr lang="mn-MN" sz="1200" b="1" dirty="0">
                <a:latin typeface="Arial" panose="020B0604020202020204" pitchFamily="34" charset="0"/>
                <a:cs typeface="Arial" panose="020B0604020202020204" pitchFamily="34" charset="0"/>
              </a:rPr>
              <a:t>тохиолдлоос</a:t>
            </a:r>
            <a:r>
              <a:rPr lang="mn-MN" sz="1200" b="1" baseline="0" dirty="0">
                <a:latin typeface="Arial" panose="020B0604020202020204" pitchFamily="34" charset="0"/>
                <a:cs typeface="Arial" panose="020B0604020202020204" pitchFamily="34" charset="0"/>
              </a:rPr>
              <a:t> сэргийлэх </a:t>
            </a:r>
            <a:r>
              <a:rPr lang="mn-MN" sz="1200" b="1" dirty="0">
                <a:latin typeface="Arial" panose="020B0604020202020204" pitchFamily="34" charset="0"/>
                <a:cs typeface="Arial" panose="020B0604020202020204" pitchFamily="34" charset="0"/>
              </a:rPr>
              <a:t>хариу арга хэмжээг </a:t>
            </a:r>
            <a:r>
              <a:rPr lang="mn-MN" sz="1200" b="1" baseline="0" dirty="0">
                <a:latin typeface="+mn-lt"/>
                <a:cs typeface="+mn-cs"/>
              </a:rPr>
              <a:t>б</a:t>
            </a:r>
            <a:r>
              <a:rPr lang="mn-MN" sz="1200" b="1" dirty="0">
                <a:latin typeface="Arial" panose="020B0604020202020204" pitchFamily="34" charset="0"/>
                <a:cs typeface="Arial" panose="020B0604020202020204" pitchFamily="34" charset="0"/>
              </a:rPr>
              <a:t>огино хугацаанд төлөвлөхөд</a:t>
            </a:r>
            <a:r>
              <a:rPr lang="mn-MN" sz="1200" b="1" baseline="0" dirty="0">
                <a:latin typeface="Arial" panose="020B0604020202020204" pitchFamily="34" charset="0"/>
                <a:cs typeface="Arial" panose="020B0604020202020204" pitchFamily="34" charset="0"/>
              </a:rPr>
              <a:t> хангалттай мэдээлэл өгдөггүй </a:t>
            </a:r>
            <a:r>
              <a:rPr lang="mn-MN" sz="1200" b="1" dirty="0">
                <a:latin typeface="Arial" panose="020B0604020202020204" pitchFamily="34" charset="0"/>
                <a:cs typeface="Arial" panose="020B0604020202020204" pitchFamily="34" charset="0"/>
              </a:rPr>
              <a:t> сул</a:t>
            </a:r>
            <a:r>
              <a:rPr lang="mn-MN" sz="1200" b="1" baseline="0" dirty="0">
                <a:latin typeface="Arial" panose="020B0604020202020204" pitchFamily="34" charset="0"/>
                <a:cs typeface="Arial" panose="020B0604020202020204" pitchFamily="34" charset="0"/>
              </a:rPr>
              <a:t> талтай</a:t>
            </a:r>
            <a:r>
              <a:rPr lang="mn-MN" sz="1200" b="1" dirty="0">
                <a:latin typeface="Arial" panose="020B0604020202020204" pitchFamily="34" charset="0"/>
                <a:cs typeface="Arial" panose="020B0604020202020204" pitchFamily="34" charset="0"/>
              </a:rPr>
              <a:t>. Үндэсний хэмжээнд үйлчлүүлэгчийн аюулгүй байдал ямар түвшинд </a:t>
            </a:r>
            <a:r>
              <a:rPr lang="mn-MN" sz="1200" dirty="0">
                <a:latin typeface="Arial" panose="020B0604020202020204" pitchFamily="34" charset="0"/>
                <a:cs typeface="Arial" panose="020B0604020202020204" pitchFamily="34" charset="0"/>
              </a:rPr>
              <a:t>байгааг хянахад</a:t>
            </a:r>
            <a:r>
              <a:rPr lang="mn-MN" sz="1200" baseline="0" dirty="0">
                <a:latin typeface="Arial" panose="020B0604020202020204" pitchFamily="34" charset="0"/>
                <a:cs typeface="Arial" panose="020B0604020202020204" pitchFamily="34" charset="0"/>
              </a:rPr>
              <a:t> </a:t>
            </a:r>
            <a:r>
              <a:rPr lang="mn-MN" sz="1200" baseline="0" dirty="0" smtClean="0">
                <a:latin typeface="Arial" panose="020B0604020202020204" pitchFamily="34" charset="0"/>
                <a:cs typeface="Arial" panose="020B0604020202020204" pitchFamily="34" charset="0"/>
              </a:rPr>
              <a:t>ашиглагддаг</a:t>
            </a:r>
            <a:r>
              <a:rPr lang="mn-MN" sz="1200" baseline="0" dirty="0">
                <a:latin typeface="Arial" panose="020B0604020202020204" pitchFamily="34" charset="0"/>
                <a:cs typeface="Arial" panose="020B0604020202020204" pitchFamily="34" charset="0"/>
              </a:rPr>
              <a:t>. </a:t>
            </a:r>
            <a:endParaRPr lang="mn-MN" sz="1200" baseline="0" dirty="0" smtClean="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mn-MN" sz="1200" b="1" i="0" kern="1200" dirty="0" smtClean="0">
                <a:solidFill>
                  <a:schemeClr val="dk1"/>
                </a:solidFill>
                <a:effectLst/>
                <a:latin typeface="Arial" panose="020B0604020202020204" pitchFamily="34" charset="0"/>
                <a:ea typeface="+mn-ea"/>
                <a:cs typeface="Arial" panose="020B0604020202020204" pitchFamily="34" charset="0"/>
              </a:rPr>
              <a:t>Гүйцэтгэлийн </a:t>
            </a:r>
            <a:r>
              <a:rPr lang="mn-MN" sz="1200" b="1" i="0" kern="1200" dirty="0">
                <a:solidFill>
                  <a:schemeClr val="dk1"/>
                </a:solidFill>
                <a:effectLst/>
                <a:latin typeface="Arial" panose="020B0604020202020204" pitchFamily="34" charset="0"/>
                <a:ea typeface="+mn-ea"/>
                <a:cs typeface="Arial" panose="020B0604020202020204" pitchFamily="34" charset="0"/>
              </a:rPr>
              <a:t>үнэлгээ</a:t>
            </a:r>
            <a:r>
              <a:rPr lang="mn-MN" sz="1200" b="1" i="0" kern="1200" baseline="0" dirty="0">
                <a:solidFill>
                  <a:schemeClr val="dk1"/>
                </a:solidFill>
                <a:effectLst/>
                <a:latin typeface="Arial" panose="020B0604020202020204" pitchFamily="34" charset="0"/>
                <a:ea typeface="+mn-ea"/>
                <a:cs typeface="Arial" panose="020B0604020202020204" pitchFamily="34" charset="0"/>
              </a:rPr>
              <a:t>нд </a:t>
            </a:r>
            <a:r>
              <a:rPr lang="mn-MN" sz="1200" b="0" i="0" kern="1200" baseline="0" dirty="0">
                <a:solidFill>
                  <a:schemeClr val="dk1"/>
                </a:solidFill>
                <a:effectLst/>
                <a:latin typeface="Arial" panose="020B0604020202020204" pitchFamily="34" charset="0"/>
                <a:ea typeface="+mn-ea"/>
                <a:cs typeface="Arial" panose="020B0604020202020204" pitchFamily="34" charset="0"/>
              </a:rPr>
              <a:t>ашиглахад </a:t>
            </a:r>
            <a:r>
              <a:rPr lang="mn-MN" sz="1200" b="0" i="0" kern="1200" dirty="0">
                <a:solidFill>
                  <a:schemeClr val="dk1"/>
                </a:solidFill>
                <a:effectLst/>
                <a:latin typeface="Arial" panose="020B0604020202020204" pitchFamily="34" charset="0"/>
                <a:ea typeface="+mn-ea"/>
                <a:cs typeface="Arial" panose="020B0604020202020204" pitchFamily="34" charset="0"/>
              </a:rPr>
              <a:t> аливаа гүйцэтгэлийг</a:t>
            </a:r>
            <a:r>
              <a:rPr lang="mn-MN" sz="1200" b="0" i="0" kern="1200" baseline="0" dirty="0">
                <a:solidFill>
                  <a:schemeClr val="dk1"/>
                </a:solidFill>
                <a:effectLst/>
                <a:latin typeface="Arial" panose="020B0604020202020204" pitchFamily="34" charset="0"/>
                <a:ea typeface="+mn-ea"/>
                <a:cs typeface="Arial" panose="020B0604020202020204" pitchFamily="34" charset="0"/>
              </a:rPr>
              <a:t> </a:t>
            </a:r>
            <a:r>
              <a:rPr lang="mn-MN" sz="1200" b="1" i="0" kern="1200" baseline="0" dirty="0">
                <a:solidFill>
                  <a:schemeClr val="dk1"/>
                </a:solidFill>
                <a:effectLst/>
                <a:latin typeface="Arial" panose="020B0604020202020204" pitchFamily="34" charset="0"/>
                <a:ea typeface="+mn-ea"/>
                <a:cs typeface="Arial" panose="020B0604020202020204" pitchFamily="34" charset="0"/>
              </a:rPr>
              <a:t>тогтолцоо талаас нь харах боломж олгох </a:t>
            </a:r>
            <a:r>
              <a:rPr lang="mn-MN" sz="1200" b="0" i="0" kern="1200" baseline="0" dirty="0">
                <a:solidFill>
                  <a:schemeClr val="dk1"/>
                </a:solidFill>
                <a:effectLst/>
                <a:latin typeface="Arial" panose="020B0604020202020204" pitchFamily="34" charset="0"/>
                <a:ea typeface="+mn-ea"/>
                <a:cs typeface="Arial" panose="020B0604020202020204" pitchFamily="34" charset="0"/>
              </a:rPr>
              <a:t>ба </a:t>
            </a:r>
            <a:r>
              <a:rPr lang="mn-MN" sz="1200" b="0" i="0" kern="1200" dirty="0">
                <a:solidFill>
                  <a:schemeClr val="dk1"/>
                </a:solidFill>
                <a:effectLst/>
                <a:latin typeface="Arial" panose="020B0604020202020204" pitchFamily="34" charset="0"/>
                <a:ea typeface="+mn-ea"/>
                <a:cs typeface="Arial" panose="020B0604020202020204" pitchFamily="34" charset="0"/>
              </a:rPr>
              <a:t>нэмэлт судалгаа шаарддаг сул талтай.  Ж: Эмнэлэг доторх үйлчлүүлэгчийн уналтын</a:t>
            </a:r>
            <a:r>
              <a:rPr lang="mn-MN" sz="1200" b="0" i="0" kern="1200" baseline="0" dirty="0">
                <a:solidFill>
                  <a:schemeClr val="dk1"/>
                </a:solidFill>
                <a:effectLst/>
                <a:latin typeface="Arial" panose="020B0604020202020204" pitchFamily="34" charset="0"/>
                <a:ea typeface="+mn-ea"/>
                <a:cs typeface="Arial" panose="020B0604020202020204" pitchFamily="34" charset="0"/>
              </a:rPr>
              <a:t> тоон мэдээлэл, ерөнхий дүр зургийг гаргаад </a:t>
            </a:r>
            <a:r>
              <a:rPr lang="mn-MN" sz="1200" b="1" i="0" kern="1200" baseline="0" dirty="0" smtClean="0">
                <a:solidFill>
                  <a:schemeClr val="dk1"/>
                </a:solidFill>
                <a:effectLst/>
                <a:latin typeface="Arial" panose="020B0604020202020204" pitchFamily="34" charset="0"/>
                <a:ea typeface="+mn-ea"/>
                <a:cs typeface="Arial" panose="020B0604020202020204" pitchFamily="34" charset="0"/>
              </a:rPr>
              <a:t>эмнэлгийн </a:t>
            </a:r>
            <a:r>
              <a:rPr lang="mn-MN" sz="1200" b="1" i="0" kern="1200" baseline="0" dirty="0">
                <a:solidFill>
                  <a:schemeClr val="dk1"/>
                </a:solidFill>
                <a:effectLst/>
                <a:latin typeface="Arial" panose="020B0604020202020204" pitchFamily="34" charset="0"/>
                <a:ea typeface="+mn-ea"/>
                <a:cs typeface="Arial" panose="020B0604020202020204" pitchFamily="34" charset="0"/>
              </a:rPr>
              <a:t>тасаг тус </a:t>
            </a:r>
            <a:r>
              <a:rPr lang="mn-MN" sz="1200" b="0" i="0" kern="1200" baseline="0" dirty="0">
                <a:solidFill>
                  <a:schemeClr val="dk1"/>
                </a:solidFill>
                <a:effectLst/>
                <a:latin typeface="Arial" panose="020B0604020202020204" pitchFamily="34" charset="0"/>
                <a:ea typeface="+mn-ea"/>
                <a:cs typeface="Arial" panose="020B0604020202020204" pitchFamily="34" charset="0"/>
              </a:rPr>
              <a:t>бүрийн </a:t>
            </a:r>
            <a:r>
              <a:rPr lang="mn-MN" sz="1200" b="0" i="0" kern="1200" baseline="0" dirty="0" smtClean="0">
                <a:solidFill>
                  <a:schemeClr val="dk1"/>
                </a:solidFill>
                <a:effectLst/>
                <a:latin typeface="Arial" panose="020B0604020202020204" pitchFamily="34" charset="0"/>
                <a:ea typeface="+mn-ea"/>
                <a:cs typeface="Arial" panose="020B0604020202020204" pitchFamily="34" charset="0"/>
              </a:rPr>
              <a:t>уналтын </a:t>
            </a:r>
            <a:r>
              <a:rPr lang="mn-MN" sz="1200" b="1" i="0" kern="1200" baseline="0" dirty="0" smtClean="0">
                <a:solidFill>
                  <a:schemeClr val="dk1"/>
                </a:solidFill>
                <a:effectLst/>
                <a:latin typeface="Arial" panose="020B0604020202020204" pitchFamily="34" charset="0"/>
                <a:ea typeface="+mn-ea"/>
                <a:cs typeface="Arial" panose="020B0604020202020204" pitchFamily="34" charset="0"/>
              </a:rPr>
              <a:t>тохиолдлыг </a:t>
            </a:r>
            <a:r>
              <a:rPr lang="mn-MN" sz="1200" b="1" i="0" kern="1200" baseline="0" dirty="0">
                <a:solidFill>
                  <a:schemeClr val="dk1"/>
                </a:solidFill>
                <a:effectLst/>
                <a:latin typeface="Arial" panose="020B0604020202020204" pitchFamily="34" charset="0"/>
                <a:ea typeface="+mn-ea"/>
                <a:cs typeface="Arial" panose="020B0604020202020204" pitchFamily="34" charset="0"/>
              </a:rPr>
              <a:t>нэмэлтээр </a:t>
            </a:r>
            <a:r>
              <a:rPr lang="mn-MN" sz="1200" b="0" i="0" kern="1200" baseline="0" dirty="0">
                <a:solidFill>
                  <a:schemeClr val="dk1"/>
                </a:solidFill>
                <a:effectLst/>
                <a:latin typeface="Arial" panose="020B0604020202020204" pitchFamily="34" charset="0"/>
                <a:ea typeface="+mn-ea"/>
                <a:cs typeface="Arial" panose="020B0604020202020204" pitchFamily="34" charset="0"/>
              </a:rPr>
              <a:t>судлах шаардлага гардаг. </a:t>
            </a:r>
            <a:r>
              <a:rPr lang="mn-MN" sz="1200" b="0" i="0" kern="1200" dirty="0">
                <a:solidFill>
                  <a:schemeClr val="dk1"/>
                </a:solidFill>
                <a:effectLst/>
                <a:latin typeface="Arial" panose="020B0604020202020204" pitchFamily="34" charset="0"/>
                <a:ea typeface="+mn-ea"/>
                <a:cs typeface="Arial" panose="020B0604020202020204" pitchFamily="34" charset="0"/>
              </a:rPr>
              <a:t> Нэмэлт судалгаануудаар</a:t>
            </a:r>
            <a:r>
              <a:rPr lang="mn-MN" sz="1200" b="0" i="0" kern="1200" baseline="0" dirty="0">
                <a:solidFill>
                  <a:schemeClr val="dk1"/>
                </a:solidFill>
                <a:effectLst/>
                <a:latin typeface="Arial" panose="020B0604020202020204" pitchFamily="34" charset="0"/>
                <a:ea typeface="+mn-ea"/>
                <a:cs typeface="Arial" panose="020B0604020202020204" pitchFamily="34" charset="0"/>
              </a:rPr>
              <a:t>  уналтын </a:t>
            </a:r>
            <a:r>
              <a:rPr lang="mn-MN" sz="1200" b="0" i="0" kern="1200" baseline="0" dirty="0" smtClean="0">
                <a:solidFill>
                  <a:schemeClr val="dk1"/>
                </a:solidFill>
                <a:effectLst/>
                <a:latin typeface="Arial" panose="020B0604020202020204" pitchFamily="34" charset="0"/>
                <a:ea typeface="+mn-ea"/>
                <a:cs typeface="Arial" panose="020B0604020202020204" pitchFamily="34" charset="0"/>
              </a:rPr>
              <a:t>үндсэн </a:t>
            </a:r>
            <a:r>
              <a:rPr lang="mn-MN" sz="1200" b="1" i="0" kern="1200" baseline="0" dirty="0" smtClean="0">
                <a:solidFill>
                  <a:schemeClr val="dk1"/>
                </a:solidFill>
                <a:effectLst/>
                <a:latin typeface="Arial" panose="020B0604020202020204" pitchFamily="34" charset="0"/>
                <a:ea typeface="+mn-ea"/>
                <a:cs typeface="Arial" panose="020B0604020202020204" pitchFamily="34" charset="0"/>
              </a:rPr>
              <a:t>шалтгаануудыг </a:t>
            </a:r>
            <a:r>
              <a:rPr lang="mn-MN" sz="1200" b="1" i="0" kern="1200" baseline="0" dirty="0">
                <a:solidFill>
                  <a:schemeClr val="dk1"/>
                </a:solidFill>
                <a:effectLst/>
                <a:latin typeface="Arial" panose="020B0604020202020204" pitchFamily="34" charset="0"/>
                <a:ea typeface="+mn-ea"/>
                <a:cs typeface="Arial" panose="020B0604020202020204" pitchFamily="34" charset="0"/>
              </a:rPr>
              <a:t>тодорхойлж </a:t>
            </a:r>
            <a:r>
              <a:rPr lang="mn-MN" sz="1200" b="1" i="0" kern="1200" baseline="0" dirty="0" smtClean="0">
                <a:solidFill>
                  <a:schemeClr val="dk1"/>
                </a:solidFill>
                <a:effectLst/>
                <a:latin typeface="Arial" panose="020B0604020202020204" pitchFamily="34" charset="0"/>
                <a:ea typeface="+mn-ea"/>
                <a:cs typeface="Arial" panose="020B0604020202020204" pitchFamily="34" charset="0"/>
              </a:rPr>
              <a:t>уналтаас сэргийлэх </a:t>
            </a:r>
            <a:r>
              <a:rPr lang="mn-MN" sz="1200" b="1" i="0" kern="1200" baseline="0" dirty="0">
                <a:solidFill>
                  <a:schemeClr val="dk1"/>
                </a:solidFill>
                <a:effectLst/>
                <a:latin typeface="Arial" panose="020B0604020202020204" pitchFamily="34" charset="0"/>
                <a:ea typeface="+mn-ea"/>
                <a:cs typeface="Arial" panose="020B0604020202020204" pitchFamily="34" charset="0"/>
              </a:rPr>
              <a:t>тогтолцоог </a:t>
            </a:r>
            <a:r>
              <a:rPr lang="mn-MN" sz="1200" b="0" i="0" kern="1200" baseline="0" dirty="0">
                <a:solidFill>
                  <a:schemeClr val="dk1"/>
                </a:solidFill>
                <a:effectLst/>
                <a:latin typeface="Arial" panose="020B0604020202020204" pitchFamily="34" charset="0"/>
                <a:ea typeface="+mn-ea"/>
                <a:cs typeface="Arial" panose="020B0604020202020204" pitchFamily="34" charset="0"/>
              </a:rPr>
              <a:t>бүрдүүлэхэд </a:t>
            </a:r>
            <a:r>
              <a:rPr lang="mn-MN" sz="1200" b="0" i="0" kern="1200" baseline="0" dirty="0" smtClean="0">
                <a:solidFill>
                  <a:schemeClr val="dk1"/>
                </a:solidFill>
                <a:effectLst/>
                <a:latin typeface="Arial" panose="020B0604020202020204" pitchFamily="34" charset="0"/>
                <a:ea typeface="+mn-ea"/>
                <a:cs typeface="Arial" panose="020B0604020202020204" pitchFamily="34" charset="0"/>
              </a:rPr>
              <a:t>энэ аргын ач холбогдол оршино.</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mn-MN" sz="1200" b="1" dirty="0" smtClean="0">
                <a:latin typeface="Arial" panose="020B0604020202020204" pitchFamily="34" charset="0"/>
                <a:cs typeface="Arial" panose="020B0604020202020204" pitchFamily="34" charset="0"/>
              </a:rPr>
              <a:t> </a:t>
            </a:r>
            <a:r>
              <a:rPr lang="mn-MN" sz="1200" b="1" dirty="0">
                <a:latin typeface="Arial" panose="020B0604020202020204" pitchFamily="34" charset="0"/>
                <a:cs typeface="Arial" panose="020B0604020202020204" pitchFamily="34" charset="0"/>
              </a:rPr>
              <a:t>Бодлого</a:t>
            </a:r>
            <a:r>
              <a:rPr lang="mn-MN" sz="1200" b="1" baseline="0" dirty="0">
                <a:latin typeface="Arial" panose="020B0604020202020204" pitchFamily="34" charset="0"/>
                <a:cs typeface="Arial" panose="020B0604020202020204" pitchFamily="34" charset="0"/>
              </a:rPr>
              <a:t> шийдвэрийн хэрэгжилтийг үнэлэхэд </a:t>
            </a:r>
            <a:r>
              <a:rPr lang="mn-MN" sz="1200" b="0" baseline="0" dirty="0">
                <a:latin typeface="Arial" panose="020B0604020202020204" pitchFamily="34" charset="0"/>
                <a:cs typeface="Arial" panose="020B0604020202020204" pitchFamily="34" charset="0"/>
              </a:rPr>
              <a:t>бүртгэлийг ашиглаж болно. Үйлчлүүлэгчийн буруу талд мэс засал хийхгүй байх бодлого баримталж байхад буруу талд мэс засал хийсэн тохиолдол бүртгэгдвэл хаа нэгтээ </a:t>
            </a:r>
            <a:r>
              <a:rPr lang="mn-MN" sz="1200" b="1" baseline="0" dirty="0">
                <a:latin typeface="Arial" panose="020B0604020202020204" pitchFamily="34" charset="0"/>
                <a:cs typeface="Arial" panose="020B0604020202020204" pitchFamily="34" charset="0"/>
              </a:rPr>
              <a:t>бодлогоо хэрэгжүүлж чадахгүй </a:t>
            </a:r>
            <a:r>
              <a:rPr lang="mn-MN" sz="1200" b="0" baseline="0" dirty="0">
                <a:latin typeface="Arial" panose="020B0604020202020204" pitchFamily="34" charset="0"/>
                <a:cs typeface="Arial" panose="020B0604020202020204" pitchFamily="34" charset="0"/>
              </a:rPr>
              <a:t>байгаа дохиог өгөх болно. </a:t>
            </a:r>
            <a:endParaRPr lang="mn-MN" sz="1200" b="0" baseline="0" dirty="0" smtClean="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mn-MN" sz="1200" b="1" dirty="0" smtClean="0">
                <a:latin typeface="Arial" panose="020B0604020202020204" pitchFamily="34" charset="0"/>
                <a:cs typeface="Arial" panose="020B0604020202020204" pitchFamily="34" charset="0"/>
              </a:rPr>
              <a:t>Маш аюултай </a:t>
            </a:r>
            <a:r>
              <a:rPr lang="mn-MN" sz="1200" b="1" dirty="0">
                <a:latin typeface="Arial" panose="020B0604020202020204" pitchFamily="34" charset="0"/>
                <a:cs typeface="Arial" panose="020B0604020202020204" pitchFamily="34" charset="0"/>
              </a:rPr>
              <a:t>сөрөг үр дагавар бүхий шинэ болон ховор тохиолдлыг</a:t>
            </a:r>
            <a:r>
              <a:rPr lang="mn-MN" sz="1200" b="1" baseline="0" dirty="0">
                <a:latin typeface="Arial" panose="020B0604020202020204" pitchFamily="34" charset="0"/>
                <a:cs typeface="Arial" panose="020B0604020202020204" pitchFamily="34" charset="0"/>
              </a:rPr>
              <a:t> илрүүлэхэд бүртгэлий</a:t>
            </a:r>
            <a:r>
              <a:rPr lang="mn-MN" sz="1200" b="0" baseline="0" dirty="0">
                <a:latin typeface="Arial" panose="020B0604020202020204" pitchFamily="34" charset="0"/>
                <a:cs typeface="Arial" panose="020B0604020202020204" pitchFamily="34" charset="0"/>
              </a:rPr>
              <a:t>г мөн ашиглаж болно. Ж ямар нэгэн тохиолдол 1 эмнэлэгт 10 </a:t>
            </a:r>
            <a:r>
              <a:rPr lang="mn-MN" sz="1200" b="0" baseline="0" dirty="0" smtClean="0">
                <a:latin typeface="Arial" panose="020B0604020202020204" pitchFamily="34" charset="0"/>
                <a:cs typeface="Arial" panose="020B0604020202020204" pitchFamily="34" charset="0"/>
              </a:rPr>
              <a:t>ба түүнээс дээш жилийн </a:t>
            </a:r>
            <a:r>
              <a:rPr lang="mn-MN" sz="1200" b="0" baseline="0" dirty="0">
                <a:latin typeface="Arial" panose="020B0604020202020204" pitchFamily="34" charset="0"/>
                <a:cs typeface="Arial" panose="020B0604020202020204" pitchFamily="34" charset="0"/>
              </a:rPr>
              <a:t>давтамжтай тохиолдвол та энэ талаар мэдэх боломж бага ба үндэсний хэмжээний нэгтгэсэн мэдээлэл байхад кластеруудыг </a:t>
            </a:r>
            <a:r>
              <a:rPr lang="mn-MN" sz="1200" b="0" baseline="0" dirty="0" smtClean="0">
                <a:latin typeface="Arial" panose="020B0604020202020204" pitchFamily="34" charset="0"/>
                <a:cs typeface="Arial" panose="020B0604020202020204" pitchFamily="34" charset="0"/>
              </a:rPr>
              <a:t>нарийвчлан судалж </a:t>
            </a:r>
            <a:r>
              <a:rPr lang="mn-MN" sz="1200" b="0" baseline="0" dirty="0">
                <a:latin typeface="Arial" panose="020B0604020202020204" pitchFamily="34" charset="0"/>
                <a:cs typeface="Arial" panose="020B0604020202020204" pitchFamily="34" charset="0"/>
              </a:rPr>
              <a:t>болно. </a:t>
            </a:r>
            <a:endParaRPr lang="mn-MN" sz="1200" b="0" baseline="0" dirty="0" smtClean="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mn-MN" sz="1200" b="0" baseline="0" dirty="0" smtClean="0">
                <a:latin typeface="Arial" panose="020B0604020202020204" pitchFamily="34" charset="0"/>
                <a:cs typeface="Arial" panose="020B0604020202020204" pitchFamily="34" charset="0"/>
              </a:rPr>
              <a:t>Дээрх 4 аргын хэрэглээний талаар жишээн </a:t>
            </a:r>
            <a:r>
              <a:rPr lang="mn-MN" sz="1200" b="0" baseline="0" dirty="0">
                <a:latin typeface="Arial" panose="020B0604020202020204" pitchFamily="34" charset="0"/>
                <a:cs typeface="Arial" panose="020B0604020202020204" pitchFamily="34" charset="0"/>
              </a:rPr>
              <a:t>дээр тайлбарлая</a:t>
            </a:r>
            <a:endParaRPr lang="en-US" sz="1200" b="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mn-MN" sz="1200" b="0" baseline="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9F514A2D-C17C-2B49-AEB2-D667F5CD40CF}" type="slidenum">
              <a:rPr lang="en-US" smtClean="0"/>
              <a:t>8</a:t>
            </a:fld>
            <a:endParaRPr lang="en-US"/>
          </a:p>
        </p:txBody>
      </p:sp>
    </p:spTree>
    <p:extLst>
      <p:ext uri="{BB962C8B-B14F-4D97-AF65-F5344CB8AC3E}">
        <p14:creationId xmlns:p14="http://schemas.microsoft.com/office/powerpoint/2010/main" val="72552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n-MN" dirty="0"/>
              <a:t>Тохиолдлын бүртгэлийг </a:t>
            </a:r>
            <a:r>
              <a:rPr lang="mn-MN" b="1" dirty="0"/>
              <a:t>судалгааны </a:t>
            </a:r>
            <a:r>
              <a:rPr lang="mn-MN" b="0" dirty="0"/>
              <a:t>чиглэлээр ашигласан</a:t>
            </a:r>
            <a:r>
              <a:rPr lang="mn-MN" b="0" baseline="0" dirty="0"/>
              <a:t> үед ү</a:t>
            </a:r>
            <a:r>
              <a:rPr lang="mn-MN" b="0" dirty="0"/>
              <a:t>ндэсний хэмжээнд</a:t>
            </a:r>
            <a:r>
              <a:rPr lang="mn-MN" b="0" baseline="0" dirty="0"/>
              <a:t> </a:t>
            </a:r>
            <a:r>
              <a:rPr lang="mn-MN" b="1" baseline="0" dirty="0"/>
              <a:t>харилцаа </a:t>
            </a:r>
            <a:r>
              <a:rPr lang="mn-MN" b="0" baseline="0" dirty="0"/>
              <a:t>холбооны сул талаас үүдсэн тохиолдлын </a:t>
            </a:r>
            <a:r>
              <a:rPr lang="mn-MN" b="1" baseline="0" dirty="0"/>
              <a:t>тоо нэмэгдэж байна </a:t>
            </a:r>
            <a:r>
              <a:rPr lang="mn-MN" b="0" baseline="0" dirty="0"/>
              <a:t>гэсэн мэдээлэл гарна. </a:t>
            </a:r>
            <a:r>
              <a:rPr lang="mn-MN" b="0" baseline="0" dirty="0" smtClean="0"/>
              <a:t>Энэ </a:t>
            </a:r>
            <a:r>
              <a:rPr lang="mn-MN" b="1" baseline="0" dirty="0" smtClean="0"/>
              <a:t>мэдээлэл сонирхолтой боловч </a:t>
            </a:r>
            <a:r>
              <a:rPr lang="mn-MN" baseline="0" dirty="0" smtClean="0"/>
              <a:t>энэ мэдээллийг аваад </a:t>
            </a:r>
            <a:r>
              <a:rPr lang="mn-MN" b="1" baseline="0" dirty="0" smtClean="0"/>
              <a:t>арга хэмжээ төлөвлөхөд хангалтгүй </a:t>
            </a:r>
            <a:r>
              <a:rPr lang="mn-MN" baseline="0" dirty="0" smtClean="0"/>
              <a:t>юм. Тохиолдлын </a:t>
            </a:r>
            <a:r>
              <a:rPr lang="mn-MN" baseline="0" dirty="0"/>
              <a:t>бүртгэлээс шалтгаануудыг түүгээд жагсаахад дээрх  4 төрлийн харилцаа холбооны алдаанаас үйлчлүүлэгч нас барсан байв.  Эдгээр шалтгаан тус бүрийн  эсрэг арга хэмжээ авч болох боловч </a:t>
            </a:r>
            <a:r>
              <a:rPr lang="mn-MN" b="1" baseline="0" dirty="0"/>
              <a:t>тохиолдлуудыг нэгтгээд “харилцаа холбооны алдааны улмаас үүдсэн тохиолдлууд” гээд ангилсан байвал урьдчилан сэргийлэх чиглэлээр ямар арга хэмжээ авахаа мэдэхгүй байдалд хүрдэг </a:t>
            </a:r>
            <a:r>
              <a:rPr lang="mn-MN" b="0" baseline="0" dirty="0"/>
              <a:t>өөрөөр хэлбэл тохиолдол бүрийн мэдээллийг уншихад юу болсон талаар маш тодорхой мэдээлэлтэй болдог </a:t>
            </a:r>
            <a:r>
              <a:rPr lang="mn-MN" b="0" baseline="0" dirty="0" smtClean="0"/>
              <a:t>боловч </a:t>
            </a:r>
            <a:r>
              <a:rPr lang="mn-MN" b="1" baseline="0" dirty="0" smtClean="0"/>
              <a:t>тохиолдлуудыг </a:t>
            </a:r>
            <a:r>
              <a:rPr lang="mn-MN" b="1" baseline="0" dirty="0"/>
              <a:t>нэгтгэхээр шалтгааны талаар ойлголт муутай болоод ирдэг сул талтай</a:t>
            </a:r>
            <a:r>
              <a:rPr lang="mn-MN" baseline="0" dirty="0"/>
              <a:t>. </a:t>
            </a:r>
            <a:endParaRPr lang="en-US" dirty="0"/>
          </a:p>
        </p:txBody>
      </p:sp>
      <p:sp>
        <p:nvSpPr>
          <p:cNvPr id="4" name="Slide Number Placeholder 3"/>
          <p:cNvSpPr>
            <a:spLocks noGrp="1"/>
          </p:cNvSpPr>
          <p:nvPr>
            <p:ph type="sldNum" sz="quarter" idx="10"/>
          </p:nvPr>
        </p:nvSpPr>
        <p:spPr/>
        <p:txBody>
          <a:bodyPr/>
          <a:lstStyle/>
          <a:p>
            <a:fld id="{9F514A2D-C17C-2B49-AEB2-D667F5CD40CF}" type="slidenum">
              <a:rPr lang="en-US" smtClean="0"/>
              <a:t>9</a:t>
            </a:fld>
            <a:endParaRPr lang="en-US"/>
          </a:p>
        </p:txBody>
      </p:sp>
    </p:spTree>
    <p:extLst>
      <p:ext uri="{BB962C8B-B14F-4D97-AF65-F5344CB8AC3E}">
        <p14:creationId xmlns:p14="http://schemas.microsoft.com/office/powerpoint/2010/main" val="2485078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36174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60524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49317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8977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93568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6265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9718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5769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36944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61328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3" name="Slide Number Placeholder 5"/>
          <p:cNvSpPr>
            <a:spLocks noGrp="1"/>
          </p:cNvSpPr>
          <p:nvPr>
            <p:ph type="sldNum" sz="quarter" idx="12"/>
          </p:nvPr>
        </p:nvSpPr>
        <p:spPr>
          <a:xfrm>
            <a:off x="511228" y="787783"/>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954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6357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3/30/2021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55831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3/30/2021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06000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33735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023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04"/>
            <a:ext cx="1952272" cy="6853049"/>
            <a:chOff x="6627813" y="195650"/>
            <a:chExt cx="1952625" cy="5678101"/>
          </a:xfrm>
        </p:grpSpPr>
        <p:sp>
          <p:nvSpPr>
            <p:cNvPr id="50" name="Freeform 27"/>
            <p:cNvSpPr/>
            <p:nvPr/>
          </p:nvSpPr>
          <p:spPr bwMode="auto">
            <a:xfrm>
              <a:off x="6627813" y="19565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3/30/2021</a:t>
            </a:fld>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4498600"/>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13.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microsoft.com/office/2007/relationships/hdphoto" Target="../media/hdphoto4.wdp"/><Relationship Id="rId5" Type="http://schemas.openxmlformats.org/officeDocument/2006/relationships/image" Target="../media/image15.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3B503D-69AB-4DE8-ADAC-66D524028935}"/>
              </a:ext>
            </a:extLst>
          </p:cNvPr>
          <p:cNvSpPr>
            <a:spLocks noGrp="1"/>
          </p:cNvSpPr>
          <p:nvPr>
            <p:ph type="ctrTitle"/>
          </p:nvPr>
        </p:nvSpPr>
        <p:spPr/>
        <p:txBody>
          <a:bodyPr>
            <a:normAutofit/>
          </a:bodyPr>
          <a:lstStyle/>
          <a:p>
            <a:r>
              <a:rPr lang="mn-MN" sz="4000" b="1" dirty="0">
                <a:latin typeface="Arial" panose="020B0604020202020204" pitchFamily="34" charset="0"/>
                <a:cs typeface="Arial" panose="020B0604020202020204" pitchFamily="34" charset="0"/>
              </a:rPr>
              <a:t>Тохиолдлын бүртгэл сургалтын тогтолцоо</a:t>
            </a:r>
            <a:endParaRPr lang="en-GB" sz="4000" b="1"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xmlns="" id="{8F736B89-9131-48FB-B672-30F68C1A1794}"/>
              </a:ext>
            </a:extLst>
          </p:cNvPr>
          <p:cNvSpPr>
            <a:spLocks noGrp="1"/>
          </p:cNvSpPr>
          <p:nvPr>
            <p:ph type="subTitle" idx="1"/>
          </p:nvPr>
        </p:nvSpPr>
        <p:spPr/>
        <p:txBody>
          <a:bodyPr>
            <a:noAutofit/>
          </a:bodyPr>
          <a:lstStyle/>
          <a:p>
            <a:endParaRPr lang="en-BZ" sz="2000" dirty="0"/>
          </a:p>
          <a:p>
            <a:r>
              <a:rPr lang="en-BZ" sz="2000" dirty="0"/>
              <a:t>5 March 2021</a:t>
            </a:r>
          </a:p>
          <a:p>
            <a:r>
              <a:rPr lang="en-BZ" sz="2000" dirty="0"/>
              <a:t>Sir Liam Donaldson </a:t>
            </a:r>
          </a:p>
          <a:p>
            <a:r>
              <a:rPr lang="en-BZ" sz="2000" dirty="0"/>
              <a:t>WHO Patient Safety Envoy</a:t>
            </a:r>
            <a:endParaRPr lang="en-GB" sz="2000" dirty="0"/>
          </a:p>
        </p:txBody>
      </p:sp>
    </p:spTree>
    <p:extLst>
      <p:ext uri="{BB962C8B-B14F-4D97-AF65-F5344CB8AC3E}">
        <p14:creationId xmlns:p14="http://schemas.microsoft.com/office/powerpoint/2010/main" val="1207694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7B8DD8-8828-453F-8F2F-11147B5FC6E5}"/>
              </a:ext>
            </a:extLst>
          </p:cNvPr>
          <p:cNvSpPr>
            <a:spLocks noGrp="1"/>
          </p:cNvSpPr>
          <p:nvPr>
            <p:ph type="title"/>
          </p:nvPr>
        </p:nvSpPr>
        <p:spPr>
          <a:xfrm>
            <a:off x="1316831" y="238841"/>
            <a:ext cx="7598569" cy="843125"/>
          </a:xfrm>
        </p:spPr>
        <p:txBody>
          <a:bodyPr>
            <a:normAutofit/>
          </a:bodyPr>
          <a:lstStyle/>
          <a:p>
            <a:r>
              <a:rPr lang="mn-MN" sz="2400" b="1" dirty="0">
                <a:latin typeface="Arial" panose="020B0604020202020204" pitchFamily="34" charset="0"/>
                <a:cs typeface="Arial" panose="020B0604020202020204" pitchFamily="34" charset="0"/>
              </a:rPr>
              <a:t>Тохиолдолуудыг нэгтгэн дүн шинжилгээ хийх аргын хэрэглээ ба хязгаарлагдмал байдал</a:t>
            </a:r>
            <a:endParaRPr lang="en-GB" sz="24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BC8BABAC-FDA8-46DC-8660-3ABE7C3B9EB7}"/>
              </a:ext>
            </a:extLst>
          </p:cNvPr>
          <p:cNvSpPr txBox="1"/>
          <p:nvPr/>
        </p:nvSpPr>
        <p:spPr>
          <a:xfrm>
            <a:off x="5852164" y="6503743"/>
            <a:ext cx="2096585" cy="230832"/>
          </a:xfrm>
          <a:prstGeom prst="rect">
            <a:avLst/>
          </a:prstGeom>
          <a:noFill/>
        </p:spPr>
        <p:txBody>
          <a:bodyPr wrap="square" rtlCol="0">
            <a:spAutoFit/>
          </a:bodyPr>
          <a:lstStyle/>
          <a:p>
            <a:r>
              <a:rPr lang="en-BZ" sz="900" dirty="0"/>
              <a:t>Source: World Health Organization</a:t>
            </a:r>
            <a:endParaRPr lang="en-GB" sz="900" dirty="0"/>
          </a:p>
        </p:txBody>
      </p:sp>
      <p:graphicFrame>
        <p:nvGraphicFramePr>
          <p:cNvPr id="5" name="Table 4"/>
          <p:cNvGraphicFramePr>
            <a:graphicFrameLocks noGrp="1"/>
          </p:cNvGraphicFramePr>
          <p:nvPr>
            <p:extLst>
              <p:ext uri="{D42A27DB-BD31-4B8C-83A1-F6EECF244321}">
                <p14:modId xmlns:p14="http://schemas.microsoft.com/office/powerpoint/2010/main" val="3738176833"/>
              </p:ext>
            </p:extLst>
          </p:nvPr>
        </p:nvGraphicFramePr>
        <p:xfrm>
          <a:off x="0" y="1397000"/>
          <a:ext cx="12155214" cy="6944010"/>
        </p:xfrm>
        <a:graphic>
          <a:graphicData uri="http://schemas.openxmlformats.org/drawingml/2006/table">
            <a:tbl>
              <a:tblPr firstRow="1" bandRow="1">
                <a:tableStyleId>{5C22544A-7EE6-4342-B048-85BDC9FD1C3A}</a:tableStyleId>
              </a:tblPr>
              <a:tblGrid>
                <a:gridCol w="3418022">
                  <a:extLst>
                    <a:ext uri="{9D8B030D-6E8A-4147-A177-3AD203B41FA5}">
                      <a16:colId xmlns:a16="http://schemas.microsoft.com/office/drawing/2014/main" xmlns="" val="1516920271"/>
                    </a:ext>
                  </a:extLst>
                </a:gridCol>
                <a:gridCol w="2557109">
                  <a:extLst>
                    <a:ext uri="{9D8B030D-6E8A-4147-A177-3AD203B41FA5}">
                      <a16:colId xmlns:a16="http://schemas.microsoft.com/office/drawing/2014/main" xmlns="" val="106481689"/>
                    </a:ext>
                  </a:extLst>
                </a:gridCol>
                <a:gridCol w="2932386">
                  <a:extLst>
                    <a:ext uri="{9D8B030D-6E8A-4147-A177-3AD203B41FA5}">
                      <a16:colId xmlns:a16="http://schemas.microsoft.com/office/drawing/2014/main" xmlns="" val="1012519237"/>
                    </a:ext>
                  </a:extLst>
                </a:gridCol>
                <a:gridCol w="3247697">
                  <a:extLst>
                    <a:ext uri="{9D8B030D-6E8A-4147-A177-3AD203B41FA5}">
                      <a16:colId xmlns:a16="http://schemas.microsoft.com/office/drawing/2014/main" xmlns="" val="3064182546"/>
                    </a:ext>
                  </a:extLst>
                </a:gridCol>
              </a:tblGrid>
              <a:tr h="1062421">
                <a:tc>
                  <a:txBody>
                    <a:bodyPr/>
                    <a:lstStyle/>
                    <a:p>
                      <a:r>
                        <a:rPr lang="mn-MN" sz="2000" dirty="0">
                          <a:latin typeface="Arial" panose="020B0604020202020204" pitchFamily="34" charset="0"/>
                          <a:cs typeface="Arial" panose="020B0604020202020204" pitchFamily="34" charset="0"/>
                        </a:rPr>
                        <a:t>Тохиолдлын бүртгэлийг  ашиглаж болох үйл</a:t>
                      </a:r>
                      <a:r>
                        <a:rPr lang="mn-MN" sz="2000" baseline="0" dirty="0">
                          <a:latin typeface="Arial" panose="020B0604020202020204" pitchFamily="34" charset="0"/>
                          <a:cs typeface="Arial" panose="020B0604020202020204" pitchFamily="34" charset="0"/>
                        </a:rPr>
                        <a:t> ажиллагааны хэлбэрүүд</a:t>
                      </a:r>
                      <a:r>
                        <a:rPr lang="mn-MN" sz="2000" dirty="0">
                          <a:latin typeface="Arial" panose="020B0604020202020204" pitchFamily="34" charset="0"/>
                          <a:cs typeface="Arial" panose="020B0604020202020204" pitchFamily="34" charset="0"/>
                        </a:rPr>
                        <a:t> </a:t>
                      </a:r>
                    </a:p>
                  </a:txBody>
                  <a:tcPr/>
                </a:tc>
                <a:tc>
                  <a:txBody>
                    <a:bodyPr/>
                    <a:lstStyle/>
                    <a:p>
                      <a:r>
                        <a:rPr lang="mn-MN" sz="2000" dirty="0">
                          <a:latin typeface="Arial" panose="020B0604020202020204" pitchFamily="34" charset="0"/>
                          <a:cs typeface="Arial" panose="020B0604020202020204" pitchFamily="34" charset="0"/>
                        </a:rPr>
                        <a:t>Мэдээллийн</a:t>
                      </a:r>
                      <a:r>
                        <a:rPr lang="mn-MN" sz="2000" baseline="0" dirty="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эх үүсвэр</a:t>
                      </a:r>
                      <a:endParaRPr lang="en-US" sz="2000" dirty="0">
                        <a:latin typeface="Arial" panose="020B0604020202020204" pitchFamily="34" charset="0"/>
                        <a:cs typeface="Arial" panose="020B0604020202020204" pitchFamily="34" charset="0"/>
                      </a:endParaRPr>
                    </a:p>
                  </a:txBody>
                  <a:tcPr/>
                </a:tc>
                <a:tc>
                  <a:txBody>
                    <a:bodyPr/>
                    <a:lstStyle/>
                    <a:p>
                      <a:r>
                        <a:rPr lang="mn-MN" sz="2000" dirty="0">
                          <a:latin typeface="Arial" panose="020B0604020202020204" pitchFamily="34" charset="0"/>
                          <a:cs typeface="Arial" panose="020B0604020202020204" pitchFamily="34" charset="0"/>
                        </a:rPr>
                        <a:t>Давуу тал</a:t>
                      </a:r>
                      <a:endParaRPr lang="en-US" sz="2000" dirty="0">
                        <a:latin typeface="Arial" panose="020B0604020202020204" pitchFamily="34" charset="0"/>
                        <a:cs typeface="Arial" panose="020B0604020202020204" pitchFamily="34" charset="0"/>
                      </a:endParaRPr>
                    </a:p>
                  </a:txBody>
                  <a:tcPr/>
                </a:tc>
                <a:tc>
                  <a:txBody>
                    <a:bodyPr/>
                    <a:lstStyle/>
                    <a:p>
                      <a:r>
                        <a:rPr lang="mn-MN" sz="2000" dirty="0">
                          <a:latin typeface="Arial" panose="020B0604020202020204" pitchFamily="34" charset="0"/>
                          <a:cs typeface="Arial" panose="020B0604020202020204" pitchFamily="34" charset="0"/>
                        </a:rPr>
                        <a:t>Сул тал</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206504385"/>
                  </a:ext>
                </a:extLst>
              </a:tr>
              <a:tr h="1340069">
                <a:tc>
                  <a:txBody>
                    <a:bodyPr/>
                    <a:lstStyle/>
                    <a:p>
                      <a:r>
                        <a:rPr lang="mn-MN" sz="2000" b="0" dirty="0">
                          <a:latin typeface="Arial" panose="020B0604020202020204" pitchFamily="34" charset="0"/>
                          <a:cs typeface="Arial" panose="020B0604020202020204" pitchFamily="34" charset="0"/>
                        </a:rPr>
                        <a:t>Судалгаа</a:t>
                      </a:r>
                      <a:endParaRPr lang="en-US" sz="2000" b="0" dirty="0">
                        <a:latin typeface="Arial" panose="020B0604020202020204" pitchFamily="34" charset="0"/>
                        <a:cs typeface="Arial" panose="020B0604020202020204" pitchFamily="34" charset="0"/>
                      </a:endParaRPr>
                    </a:p>
                  </a:txBody>
                  <a:tcPr/>
                </a:tc>
                <a:tc>
                  <a:txBody>
                    <a:bodyPr/>
                    <a:lstStyle/>
                    <a:p>
                      <a:r>
                        <a:rPr lang="mn-MN" sz="2000" dirty="0">
                          <a:latin typeface="Arial" panose="020B0604020202020204" pitchFamily="34" charset="0"/>
                          <a:cs typeface="Arial" panose="020B0604020202020204" pitchFamily="34" charset="0"/>
                        </a:rPr>
                        <a:t>Бүх төрлийн тохиолдол</a:t>
                      </a:r>
                      <a:endParaRPr lang="en-US" sz="2000" dirty="0">
                        <a:latin typeface="Arial" panose="020B0604020202020204" pitchFamily="34" charset="0"/>
                        <a:cs typeface="Arial" panose="020B0604020202020204" pitchFamily="34" charset="0"/>
                      </a:endParaRPr>
                    </a:p>
                  </a:txBody>
                  <a:tcPr/>
                </a:tc>
                <a:tc>
                  <a:txBody>
                    <a:bodyPr/>
                    <a:lstStyle/>
                    <a:p>
                      <a:r>
                        <a:rPr lang="mn-MN" sz="2000" b="0" dirty="0">
                          <a:latin typeface="Arial" panose="020B0604020202020204" pitchFamily="34" charset="0"/>
                          <a:cs typeface="Arial" panose="020B0604020202020204" pitchFamily="34" charset="0"/>
                        </a:rPr>
                        <a:t>Чиг хандлагыг</a:t>
                      </a:r>
                      <a:r>
                        <a:rPr lang="mn-MN" sz="2000" b="0" baseline="0" dirty="0">
                          <a:latin typeface="Arial" panose="020B0604020202020204" pitchFamily="34" charset="0"/>
                          <a:cs typeface="Arial" panose="020B0604020202020204" pitchFamily="34" charset="0"/>
                        </a:rPr>
                        <a:t> тодорхойлно/ том байгууллага, үндэсний хэмжээнд/</a:t>
                      </a:r>
                      <a:endParaRPr lang="en-US" sz="2000" b="0" dirty="0">
                        <a:latin typeface="Arial" panose="020B0604020202020204" pitchFamily="34" charset="0"/>
                        <a:cs typeface="Arial" panose="020B0604020202020204" pitchFamily="34" charset="0"/>
                      </a:endParaRPr>
                    </a:p>
                  </a:txBody>
                  <a:tcPr/>
                </a:tc>
                <a:tc>
                  <a:txBody>
                    <a:bodyPr/>
                    <a:lstStyle/>
                    <a:p>
                      <a:r>
                        <a:rPr lang="mn-MN" sz="2000" b="0" dirty="0">
                          <a:latin typeface="Arial" panose="020B0604020202020204" pitchFamily="34" charset="0"/>
                          <a:cs typeface="Arial" panose="020B0604020202020204" pitchFamily="34" charset="0"/>
                        </a:rPr>
                        <a:t>Богино хугацаанд хариу арга хэмжээ төлөвлөхөд мэдээлэл</a:t>
                      </a:r>
                      <a:r>
                        <a:rPr lang="mn-MN" sz="2000" b="0" baseline="0" dirty="0">
                          <a:latin typeface="Arial" panose="020B0604020202020204" pitchFamily="34" charset="0"/>
                          <a:cs typeface="Arial" panose="020B0604020202020204" pitchFamily="34" charset="0"/>
                        </a:rPr>
                        <a:t> бага өгдөг</a:t>
                      </a:r>
                      <a:endParaRPr lang="en-US" sz="20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694620701"/>
                  </a:ext>
                </a:extLst>
              </a:tr>
              <a:tr h="993140">
                <a:tc>
                  <a:txBody>
                    <a:bodyPr/>
                    <a:lstStyle/>
                    <a:p>
                      <a:r>
                        <a:rPr lang="mn-MN" sz="2000" b="1" i="0" kern="1200" dirty="0">
                          <a:solidFill>
                            <a:schemeClr val="dk1"/>
                          </a:solidFill>
                          <a:effectLst/>
                          <a:latin typeface="Arial" panose="020B0604020202020204" pitchFamily="34" charset="0"/>
                          <a:ea typeface="+mn-ea"/>
                          <a:cs typeface="Arial" panose="020B0604020202020204" pitchFamily="34" charset="0"/>
                        </a:rPr>
                        <a:t>Гүйцэтгэлийн үнэлгээ</a:t>
                      </a:r>
                      <a:endParaRPr lang="en-US" sz="2000" b="1" dirty="0">
                        <a:latin typeface="Arial" panose="020B0604020202020204" pitchFamily="34" charset="0"/>
                        <a:cs typeface="Arial" panose="020B0604020202020204" pitchFamily="34" charset="0"/>
                      </a:endParaRPr>
                    </a:p>
                  </a:txBody>
                  <a:tcPr/>
                </a:tc>
                <a:tc>
                  <a:txBody>
                    <a:bodyPr/>
                    <a:lstStyle/>
                    <a:p>
                      <a:r>
                        <a:rPr lang="mn-MN" sz="2000" dirty="0">
                          <a:latin typeface="Arial" panose="020B0604020202020204" pitchFamily="34" charset="0"/>
                          <a:cs typeface="Arial" panose="020B0604020202020204" pitchFamily="34" charset="0"/>
                        </a:rPr>
                        <a:t>Тусламж үйлчилгээний</a:t>
                      </a:r>
                      <a:r>
                        <a:rPr lang="mn-MN" sz="2000" baseline="0" dirty="0">
                          <a:latin typeface="Arial" panose="020B0604020202020204" pitchFamily="34" charset="0"/>
                          <a:cs typeface="Arial" panose="020B0604020202020204" pitchFamily="34" charset="0"/>
                        </a:rPr>
                        <a:t> </a:t>
                      </a:r>
                      <a:r>
                        <a:rPr lang="mn-MN" sz="2000" b="1" baseline="0" dirty="0">
                          <a:latin typeface="Arial" panose="020B0604020202020204" pitchFamily="34" charset="0"/>
                          <a:cs typeface="Arial" panose="020B0604020202020204" pitchFamily="34" charset="0"/>
                        </a:rPr>
                        <a:t>т</a:t>
                      </a:r>
                      <a:r>
                        <a:rPr lang="mn-MN" sz="2000" b="1" dirty="0">
                          <a:latin typeface="Arial" panose="020B0604020202020204" pitchFamily="34" charset="0"/>
                          <a:cs typeface="Arial" panose="020B0604020202020204" pitchFamily="34" charset="0"/>
                        </a:rPr>
                        <a:t>одорхой чиглэлд</a:t>
                      </a:r>
                      <a:r>
                        <a:rPr lang="mn-MN" sz="2000" b="1" baseline="0" dirty="0">
                          <a:latin typeface="Arial" panose="020B0604020202020204" pitchFamily="34" charset="0"/>
                          <a:cs typeface="Arial" panose="020B0604020202020204" pitchFamily="34" charset="0"/>
                        </a:rPr>
                        <a:t> </a:t>
                      </a:r>
                      <a:r>
                        <a:rPr lang="mn-MN" sz="2000" baseline="0" dirty="0">
                          <a:latin typeface="Arial" panose="020B0604020202020204" pitchFamily="34" charset="0"/>
                          <a:cs typeface="Arial" panose="020B0604020202020204" pitchFamily="34" charset="0"/>
                        </a:rPr>
                        <a:t>бүртгэгдсэн </a:t>
                      </a:r>
                      <a:r>
                        <a:rPr lang="mn-MN" sz="2000" dirty="0">
                          <a:latin typeface="Arial" panose="020B0604020202020204" pitchFamily="34" charset="0"/>
                          <a:cs typeface="Arial" panose="020B0604020202020204" pitchFamily="34" charset="0"/>
                        </a:rPr>
                        <a:t>тохиолдлууд</a:t>
                      </a:r>
                      <a:endParaRPr lang="en-US" sz="2000" dirty="0">
                        <a:latin typeface="Arial" panose="020B0604020202020204" pitchFamily="34" charset="0"/>
                        <a:cs typeface="Arial" panose="020B0604020202020204" pitchFamily="34" charset="0"/>
                      </a:endParaRPr>
                    </a:p>
                  </a:txBody>
                  <a:tcPr/>
                </a:tc>
                <a:tc>
                  <a:txBody>
                    <a:bodyPr/>
                    <a:lstStyle/>
                    <a:p>
                      <a:r>
                        <a:rPr lang="mn-MN" sz="2000" dirty="0">
                          <a:latin typeface="Arial" panose="020B0604020202020204" pitchFamily="34" charset="0"/>
                          <a:cs typeface="Arial" panose="020B0604020202020204" pitchFamily="34" charset="0"/>
                        </a:rPr>
                        <a:t>Тохиолдолд хүргэж буй </a:t>
                      </a:r>
                      <a:r>
                        <a:rPr lang="mn-MN" sz="2000" b="1" dirty="0">
                          <a:latin typeface="Arial" panose="020B0604020202020204" pitchFamily="34" charset="0"/>
                          <a:cs typeface="Arial" panose="020B0604020202020204" pitchFamily="34" charset="0"/>
                        </a:rPr>
                        <a:t>тогтолцоог</a:t>
                      </a:r>
                      <a:r>
                        <a:rPr lang="mn-MN" sz="2000" b="1" baseline="0" dirty="0">
                          <a:latin typeface="Arial" panose="020B0604020202020204" pitchFamily="34" charset="0"/>
                          <a:cs typeface="Arial" panose="020B0604020202020204" pitchFamily="34" charset="0"/>
                        </a:rPr>
                        <a:t>  оношлох </a:t>
                      </a:r>
                      <a:r>
                        <a:rPr lang="mn-MN" sz="2000" b="1" dirty="0">
                          <a:latin typeface="Arial" panose="020B0604020202020204" pitchFamily="34" charset="0"/>
                          <a:cs typeface="Arial" panose="020B0604020202020204" pitchFamily="34" charset="0"/>
                        </a:rPr>
                        <a:t> боломжийг олгодог</a:t>
                      </a:r>
                      <a:endParaRPr lang="en-US" sz="2000" b="1" dirty="0">
                        <a:latin typeface="Arial" panose="020B0604020202020204" pitchFamily="34" charset="0"/>
                        <a:cs typeface="Arial" panose="020B0604020202020204" pitchFamily="34" charset="0"/>
                      </a:endParaRPr>
                    </a:p>
                  </a:txBody>
                  <a:tcPr/>
                </a:tc>
                <a:tc>
                  <a:txBody>
                    <a:bodyPr/>
                    <a:lstStyle/>
                    <a:p>
                      <a:r>
                        <a:rPr lang="mn-MN" sz="2000" b="1" dirty="0">
                          <a:latin typeface="Arial" panose="020B0604020202020204" pitchFamily="34" charset="0"/>
                          <a:cs typeface="Arial" panose="020B0604020202020204" pitchFamily="34" charset="0"/>
                        </a:rPr>
                        <a:t>Нэмэлт судалгаа</a:t>
                      </a:r>
                      <a:r>
                        <a:rPr lang="mn-MN" sz="2000" b="1" baseline="0" dirty="0">
                          <a:latin typeface="Arial" panose="020B0604020202020204" pitchFamily="34" charset="0"/>
                          <a:cs typeface="Arial" panose="020B0604020202020204" pitchFamily="34" charset="0"/>
                        </a:rPr>
                        <a:t> шинжилгээ</a:t>
                      </a:r>
                      <a:r>
                        <a:rPr lang="mn-MN" sz="2000" b="1" dirty="0">
                          <a:latin typeface="Arial" panose="020B0604020202020204" pitchFamily="34" charset="0"/>
                          <a:cs typeface="Arial" panose="020B0604020202020204" pitchFamily="34" charset="0"/>
                        </a:rPr>
                        <a:t> шаарддаг </a:t>
                      </a:r>
                      <a:endParaRPr lang="en-US"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641178718"/>
                  </a:ext>
                </a:extLst>
              </a:tr>
              <a:tr h="993140">
                <a:tc>
                  <a:txBody>
                    <a:bodyPr/>
                    <a:lstStyle/>
                    <a:p>
                      <a:r>
                        <a:rPr lang="mn-MN" sz="2000" b="0" dirty="0">
                          <a:latin typeface="Arial" panose="020B0604020202020204" pitchFamily="34" charset="0"/>
                          <a:cs typeface="Arial" panose="020B0604020202020204" pitchFamily="34" charset="0"/>
                        </a:rPr>
                        <a:t>Бодлого</a:t>
                      </a:r>
                      <a:r>
                        <a:rPr lang="mn-MN" sz="2000" b="0" baseline="0" dirty="0">
                          <a:latin typeface="Arial" panose="020B0604020202020204" pitchFamily="34" charset="0"/>
                          <a:cs typeface="Arial" panose="020B0604020202020204" pitchFamily="34" charset="0"/>
                        </a:rPr>
                        <a:t> шийдвэрийн хэрэгжилт</a:t>
                      </a:r>
                      <a:endParaRPr lang="en-US" sz="2000" b="0" dirty="0">
                        <a:latin typeface="Arial" panose="020B0604020202020204" pitchFamily="34" charset="0"/>
                        <a:cs typeface="Arial" panose="020B0604020202020204" pitchFamily="34" charset="0"/>
                      </a:endParaRPr>
                    </a:p>
                  </a:txBody>
                  <a:tcPr/>
                </a:tc>
                <a:tc>
                  <a:txBody>
                    <a:bodyPr/>
                    <a:lstStyle/>
                    <a:p>
                      <a:r>
                        <a:rPr lang="mn-MN" sz="2000" dirty="0">
                          <a:latin typeface="Arial" panose="020B0604020202020204" pitchFamily="34" charset="0"/>
                          <a:cs typeface="Arial" panose="020B0604020202020204" pitchFamily="34" charset="0"/>
                        </a:rPr>
                        <a:t>Стандартын хэрэгжилттэй холбоотой тохиолдол</a:t>
                      </a:r>
                      <a:endParaRPr lang="en-US" sz="2000" dirty="0">
                        <a:latin typeface="Arial" panose="020B0604020202020204" pitchFamily="34" charset="0"/>
                        <a:cs typeface="Arial" panose="020B0604020202020204" pitchFamily="34" charset="0"/>
                      </a:endParaRPr>
                    </a:p>
                  </a:txBody>
                  <a:tcPr/>
                </a:tc>
                <a:tc>
                  <a:txBody>
                    <a:bodyPr/>
                    <a:lstStyle/>
                    <a:p>
                      <a:r>
                        <a:rPr lang="mn-MN" sz="2000" dirty="0">
                          <a:latin typeface="Arial" panose="020B0604020202020204" pitchFamily="34" charset="0"/>
                          <a:cs typeface="Arial" panose="020B0604020202020204" pitchFamily="34" charset="0"/>
                        </a:rPr>
                        <a:t>Бодлогын алдааг</a:t>
                      </a:r>
                      <a:r>
                        <a:rPr lang="mn-MN" sz="2000" baseline="0" dirty="0">
                          <a:latin typeface="Arial" panose="020B0604020202020204" pitchFamily="34" charset="0"/>
                          <a:cs typeface="Arial" panose="020B0604020202020204" pitchFamily="34" charset="0"/>
                        </a:rPr>
                        <a:t> олоход тусалдаг</a:t>
                      </a:r>
                      <a:endParaRPr lang="en-US" sz="2000" dirty="0">
                        <a:latin typeface="Arial" panose="020B0604020202020204" pitchFamily="34" charset="0"/>
                        <a:cs typeface="Arial" panose="020B0604020202020204" pitchFamily="34" charset="0"/>
                      </a:endParaRPr>
                    </a:p>
                  </a:txBody>
                  <a:tcPr/>
                </a:tc>
                <a:tc>
                  <a:txBody>
                    <a:bodyPr/>
                    <a:lstStyle/>
                    <a:p>
                      <a:r>
                        <a:rPr lang="mn-MN" sz="2000" dirty="0">
                          <a:latin typeface="Arial" panose="020B0604020202020204" pitchFamily="34" charset="0"/>
                          <a:cs typeface="Arial" panose="020B0604020202020204" pitchFamily="34" charset="0"/>
                        </a:rPr>
                        <a:t>Шалтгааны олоход хүндрэлтэй</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102548202"/>
                  </a:ext>
                </a:extLst>
              </a:tr>
              <a:tr h="993140">
                <a:tc>
                  <a:txBody>
                    <a:bodyPr/>
                    <a:lstStyle/>
                    <a:p>
                      <a:r>
                        <a:rPr lang="mn-MN" sz="2000" b="0" dirty="0">
                          <a:latin typeface="Arial" panose="020B0604020202020204" pitchFamily="34" charset="0"/>
                          <a:cs typeface="Arial" panose="020B0604020202020204" pitchFamily="34" charset="0"/>
                        </a:rPr>
                        <a:t>Аюултай сөрөг үр дагавар бүхий шинэ болон ховор тохиолдлыг</a:t>
                      </a:r>
                      <a:r>
                        <a:rPr lang="mn-MN" sz="2000" b="0" baseline="0" dirty="0">
                          <a:latin typeface="Arial" panose="020B0604020202020204" pitchFamily="34" charset="0"/>
                          <a:cs typeface="Arial" panose="020B0604020202020204" pitchFamily="34" charset="0"/>
                        </a:rPr>
                        <a:t> илрүүлэх</a:t>
                      </a:r>
                      <a:endParaRPr lang="en-US" sz="2000" b="0" dirty="0">
                        <a:latin typeface="Arial" panose="020B0604020202020204" pitchFamily="34" charset="0"/>
                        <a:cs typeface="Arial" panose="020B0604020202020204" pitchFamily="34" charset="0"/>
                      </a:endParaRPr>
                    </a:p>
                  </a:txBody>
                  <a:tcPr/>
                </a:tc>
                <a:tc>
                  <a:txBody>
                    <a:bodyPr/>
                    <a:lstStyle/>
                    <a:p>
                      <a:r>
                        <a:rPr lang="mn-MN" sz="2000" dirty="0">
                          <a:latin typeface="Arial" panose="020B0604020202020204" pitchFamily="34" charset="0"/>
                          <a:cs typeface="Arial" panose="020B0604020202020204" pitchFamily="34" charset="0"/>
                        </a:rPr>
                        <a:t>Тодорхой цаг хугацаа орон зайд тохиолдсон тохиолдол</a:t>
                      </a:r>
                      <a:endParaRPr lang="en-US" sz="2000" dirty="0">
                        <a:latin typeface="Arial" panose="020B0604020202020204" pitchFamily="34" charset="0"/>
                        <a:cs typeface="Arial" panose="020B0604020202020204" pitchFamily="34" charset="0"/>
                      </a:endParaRPr>
                    </a:p>
                  </a:txBody>
                  <a:tcPr/>
                </a:tc>
                <a:tc>
                  <a:txBody>
                    <a:bodyPr/>
                    <a:lstStyle/>
                    <a:p>
                      <a:r>
                        <a:rPr lang="mn-MN" sz="2000" dirty="0">
                          <a:latin typeface="Arial" panose="020B0604020202020204" pitchFamily="34" charset="0"/>
                          <a:cs typeface="Arial" panose="020B0604020202020204" pitchFamily="34" charset="0"/>
                        </a:rPr>
                        <a:t>Үйлчлүүлэгчийг аюулаас сэргийлэх арга хэмжээг нэн даруй төлөвлөхөд ашиглана</a:t>
                      </a:r>
                      <a:endParaRPr lang="en-US" sz="2000" dirty="0">
                        <a:latin typeface="Arial" panose="020B0604020202020204" pitchFamily="34" charset="0"/>
                        <a:cs typeface="Arial" panose="020B0604020202020204" pitchFamily="34" charset="0"/>
                      </a:endParaRPr>
                    </a:p>
                  </a:txBody>
                  <a:tcPr/>
                </a:tc>
                <a:tc>
                  <a:txBody>
                    <a:bodyPr/>
                    <a:lstStyle/>
                    <a:p>
                      <a:r>
                        <a:rPr lang="mn-MN" sz="2000" dirty="0">
                          <a:latin typeface="Arial" panose="020B0604020202020204" pitchFamily="34" charset="0"/>
                          <a:cs typeface="Arial" panose="020B0604020202020204" pitchFamily="34" charset="0"/>
                        </a:rPr>
                        <a:t>Мэдээлэл</a:t>
                      </a:r>
                      <a:r>
                        <a:rPr lang="mn-MN" sz="2000" baseline="0" dirty="0">
                          <a:latin typeface="Arial" panose="020B0604020202020204" pitchFamily="34" charset="0"/>
                          <a:cs typeface="Arial" panose="020B0604020202020204" pitchFamily="34" charset="0"/>
                        </a:rPr>
                        <a:t> цуглуулах хүсэл их байхыг шаардана. </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116703097"/>
                  </a:ext>
                </a:extLst>
              </a:tr>
            </a:tbl>
          </a:graphicData>
        </a:graphic>
      </p:graphicFrame>
    </p:spTree>
    <p:extLst>
      <p:ext uri="{BB962C8B-B14F-4D97-AF65-F5344CB8AC3E}">
        <p14:creationId xmlns:p14="http://schemas.microsoft.com/office/powerpoint/2010/main" val="1159760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C96434-2977-4776-8561-4CE18A349E44}"/>
              </a:ext>
            </a:extLst>
          </p:cNvPr>
          <p:cNvSpPr>
            <a:spLocks noGrp="1"/>
          </p:cNvSpPr>
          <p:nvPr>
            <p:ph type="title"/>
          </p:nvPr>
        </p:nvSpPr>
        <p:spPr>
          <a:xfrm>
            <a:off x="1514125" y="540255"/>
            <a:ext cx="6589200" cy="1280890"/>
          </a:xfrm>
        </p:spPr>
        <p:txBody>
          <a:bodyPr>
            <a:normAutofit/>
          </a:bodyPr>
          <a:lstStyle/>
          <a:p>
            <a:r>
              <a:rPr lang="mn-MN" sz="4400" dirty="0"/>
              <a:t>Тохиолдол</a:t>
            </a:r>
            <a:endParaRPr lang="en-GB" sz="4400" dirty="0"/>
          </a:p>
        </p:txBody>
      </p:sp>
      <p:sp>
        <p:nvSpPr>
          <p:cNvPr id="3" name="Content Placeholder 2">
            <a:extLst>
              <a:ext uri="{FF2B5EF4-FFF2-40B4-BE49-F238E27FC236}">
                <a16:creationId xmlns:a16="http://schemas.microsoft.com/office/drawing/2014/main" xmlns="" id="{2734BAAE-5FB5-4346-91FF-783487444003}"/>
              </a:ext>
            </a:extLst>
          </p:cNvPr>
          <p:cNvSpPr txBox="1">
            <a:spLocks/>
          </p:cNvSpPr>
          <p:nvPr/>
        </p:nvSpPr>
        <p:spPr>
          <a:xfrm>
            <a:off x="1831989" y="1346201"/>
            <a:ext cx="6702411" cy="2195319"/>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68580" indent="0" algn="just">
              <a:buNone/>
            </a:pPr>
            <a:r>
              <a:rPr lang="mn-MN" sz="2000" dirty="0">
                <a:latin typeface="Arial" panose="020B0604020202020204" pitchFamily="34" charset="0"/>
                <a:cs typeface="Arial" panose="020B0604020202020204" pitchFamily="34" charset="0"/>
              </a:rPr>
              <a:t>Хоёр хүний туслалцаатайгаар сувилагч нь мэс засал хийлгэсэн  үйлчлүүлэгчийг хооллох зорилгоор хамраар дамжуулан ходоодонд  гуурс байрлуулсан байна. Үйлчлүүлэгчийг гуурсаар хооллож эхлээд удалгүй </a:t>
            </a:r>
            <a:r>
              <a:rPr lang="mn-MN" sz="2000" dirty="0" smtClean="0">
                <a:latin typeface="Arial" panose="020B0604020202020204" pitchFamily="34" charset="0"/>
                <a:cs typeface="Arial" panose="020B0604020202020204" pitchFamily="34" charset="0"/>
              </a:rPr>
              <a:t>үйлчлүүлэгч </a:t>
            </a:r>
            <a:r>
              <a:rPr lang="mn-MN" sz="2000" dirty="0">
                <a:latin typeface="Arial" panose="020B0604020202020204" pitchFamily="34" charset="0"/>
                <a:cs typeface="Arial" panose="020B0604020202020204" pitchFamily="34" charset="0"/>
              </a:rPr>
              <a:t>нас барсан ба гуурс ходоодонд биш уушгинд байсан. </a:t>
            </a:r>
            <a:endParaRPr lang="en-GB" sz="20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68BB5FDC-4882-4E58-9CA7-B15EAC03D8B4}"/>
              </a:ext>
            </a:extLst>
          </p:cNvPr>
          <p:cNvSpPr txBox="1"/>
          <p:nvPr/>
        </p:nvSpPr>
        <p:spPr>
          <a:xfrm>
            <a:off x="6975960" y="5948413"/>
            <a:ext cx="1558440" cy="369332"/>
          </a:xfrm>
          <a:prstGeom prst="rect">
            <a:avLst/>
          </a:prstGeom>
          <a:noFill/>
        </p:spPr>
        <p:txBody>
          <a:bodyPr wrap="none" rtlCol="0">
            <a:spAutoFit/>
          </a:bodyPr>
          <a:lstStyle/>
          <a:p>
            <a:r>
              <a:rPr lang="en-US" dirty="0" err="1"/>
              <a:t>Source:NRLS</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1000" y="3289300"/>
            <a:ext cx="5740400" cy="3335025"/>
          </a:xfrm>
          <a:prstGeom prst="rect">
            <a:avLst/>
          </a:prstGeom>
          <a:noFill/>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3400" y="3441700"/>
            <a:ext cx="5740400" cy="3335025"/>
          </a:xfrm>
          <a:prstGeom prst="rect">
            <a:avLst/>
          </a:prstGeom>
          <a:noFill/>
        </p:spPr>
      </p:pic>
      <p:sp>
        <p:nvSpPr>
          <p:cNvPr id="7" name="Rectangle 6"/>
          <p:cNvSpPr/>
          <p:nvPr/>
        </p:nvSpPr>
        <p:spPr>
          <a:xfrm>
            <a:off x="4051300" y="4724400"/>
            <a:ext cx="2171700" cy="1477328"/>
          </a:xfrm>
          <a:prstGeom prst="rect">
            <a:avLst/>
          </a:prstGeom>
        </p:spPr>
        <p:txBody>
          <a:bodyPr wrap="square">
            <a:spAutoFit/>
          </a:bodyPr>
          <a:lstStyle/>
          <a:p>
            <a:r>
              <a:rPr lang="en-GB" dirty="0">
                <a:solidFill>
                  <a:srgbClr val="002060"/>
                </a:solidFill>
              </a:rPr>
              <a:t>2014/15    10</a:t>
            </a:r>
          </a:p>
          <a:p>
            <a:r>
              <a:rPr lang="en-GB" dirty="0">
                <a:solidFill>
                  <a:srgbClr val="002060"/>
                </a:solidFill>
              </a:rPr>
              <a:t>2015/16    40</a:t>
            </a:r>
          </a:p>
          <a:p>
            <a:r>
              <a:rPr lang="en-GB" dirty="0">
                <a:solidFill>
                  <a:srgbClr val="002060"/>
                </a:solidFill>
              </a:rPr>
              <a:t>2016/17    26</a:t>
            </a:r>
          </a:p>
          <a:p>
            <a:r>
              <a:rPr lang="en-GB" dirty="0">
                <a:solidFill>
                  <a:srgbClr val="002060"/>
                </a:solidFill>
              </a:rPr>
              <a:t>2017/18    22</a:t>
            </a:r>
          </a:p>
          <a:p>
            <a:r>
              <a:rPr lang="en-GB" dirty="0">
                <a:solidFill>
                  <a:srgbClr val="002060"/>
                </a:solidFill>
              </a:rPr>
              <a:t>2018/19    29</a:t>
            </a:r>
          </a:p>
        </p:txBody>
      </p:sp>
    </p:spTree>
    <p:extLst>
      <p:ext uri="{BB962C8B-B14F-4D97-AF65-F5344CB8AC3E}">
        <p14:creationId xmlns:p14="http://schemas.microsoft.com/office/powerpoint/2010/main" val="1920453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7B8DD8-8828-453F-8F2F-11147B5FC6E5}"/>
              </a:ext>
            </a:extLst>
          </p:cNvPr>
          <p:cNvSpPr>
            <a:spLocks noGrp="1"/>
          </p:cNvSpPr>
          <p:nvPr>
            <p:ph type="title"/>
          </p:nvPr>
        </p:nvSpPr>
        <p:spPr>
          <a:xfrm>
            <a:off x="1316831" y="238841"/>
            <a:ext cx="7598569" cy="843125"/>
          </a:xfrm>
        </p:spPr>
        <p:txBody>
          <a:bodyPr>
            <a:normAutofit/>
          </a:bodyPr>
          <a:lstStyle/>
          <a:p>
            <a:r>
              <a:rPr lang="mn-MN" sz="2400" b="1" dirty="0">
                <a:latin typeface="Arial" panose="020B0604020202020204" pitchFamily="34" charset="0"/>
                <a:cs typeface="Arial" panose="020B0604020202020204" pitchFamily="34" charset="0"/>
              </a:rPr>
              <a:t>Тохиолдолуудыг нэгтгэн дүн шинжилгээ хийх аргын хэрэглээ ба хязгаарлагдмал байдал</a:t>
            </a:r>
            <a:endParaRPr lang="en-GB" sz="24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BC8BABAC-FDA8-46DC-8660-3ABE7C3B9EB7}"/>
              </a:ext>
            </a:extLst>
          </p:cNvPr>
          <p:cNvSpPr txBox="1"/>
          <p:nvPr/>
        </p:nvSpPr>
        <p:spPr>
          <a:xfrm>
            <a:off x="5852164" y="6503743"/>
            <a:ext cx="2096585" cy="230832"/>
          </a:xfrm>
          <a:prstGeom prst="rect">
            <a:avLst/>
          </a:prstGeom>
          <a:noFill/>
        </p:spPr>
        <p:txBody>
          <a:bodyPr wrap="square" rtlCol="0">
            <a:spAutoFit/>
          </a:bodyPr>
          <a:lstStyle/>
          <a:p>
            <a:r>
              <a:rPr lang="en-BZ" sz="900" dirty="0"/>
              <a:t>Source: World Health Organization</a:t>
            </a:r>
            <a:endParaRPr lang="en-GB" sz="900" dirty="0"/>
          </a:p>
        </p:txBody>
      </p:sp>
      <p:graphicFrame>
        <p:nvGraphicFramePr>
          <p:cNvPr id="5" name="Table 4"/>
          <p:cNvGraphicFramePr>
            <a:graphicFrameLocks noGrp="1"/>
          </p:cNvGraphicFramePr>
          <p:nvPr>
            <p:extLst>
              <p:ext uri="{D42A27DB-BD31-4B8C-83A1-F6EECF244321}">
                <p14:modId xmlns:p14="http://schemas.microsoft.com/office/powerpoint/2010/main" val="2481818850"/>
              </p:ext>
            </p:extLst>
          </p:nvPr>
        </p:nvGraphicFramePr>
        <p:xfrm>
          <a:off x="0" y="1397000"/>
          <a:ext cx="11634952" cy="7191003"/>
        </p:xfrm>
        <a:graphic>
          <a:graphicData uri="http://schemas.openxmlformats.org/drawingml/2006/table">
            <a:tbl>
              <a:tblPr firstRow="1" bandRow="1">
                <a:tableStyleId>{5C22544A-7EE6-4342-B048-85BDC9FD1C3A}</a:tableStyleId>
              </a:tblPr>
              <a:tblGrid>
                <a:gridCol w="3418022">
                  <a:extLst>
                    <a:ext uri="{9D8B030D-6E8A-4147-A177-3AD203B41FA5}">
                      <a16:colId xmlns:a16="http://schemas.microsoft.com/office/drawing/2014/main" xmlns="" val="1516920271"/>
                    </a:ext>
                  </a:extLst>
                </a:gridCol>
                <a:gridCol w="2653654">
                  <a:extLst>
                    <a:ext uri="{9D8B030D-6E8A-4147-A177-3AD203B41FA5}">
                      <a16:colId xmlns:a16="http://schemas.microsoft.com/office/drawing/2014/main" xmlns="" val="106481689"/>
                    </a:ext>
                  </a:extLst>
                </a:gridCol>
                <a:gridCol w="2610388">
                  <a:extLst>
                    <a:ext uri="{9D8B030D-6E8A-4147-A177-3AD203B41FA5}">
                      <a16:colId xmlns:a16="http://schemas.microsoft.com/office/drawing/2014/main" xmlns="" val="1012519237"/>
                    </a:ext>
                  </a:extLst>
                </a:gridCol>
                <a:gridCol w="2952888">
                  <a:extLst>
                    <a:ext uri="{9D8B030D-6E8A-4147-A177-3AD203B41FA5}">
                      <a16:colId xmlns:a16="http://schemas.microsoft.com/office/drawing/2014/main" xmlns="" val="3064182546"/>
                    </a:ext>
                  </a:extLst>
                </a:gridCol>
              </a:tblGrid>
              <a:tr h="993140">
                <a:tc>
                  <a:txBody>
                    <a:bodyPr/>
                    <a:lstStyle/>
                    <a:p>
                      <a:r>
                        <a:rPr lang="mn-MN" sz="2000" dirty="0">
                          <a:latin typeface="Arial" panose="020B0604020202020204" pitchFamily="34" charset="0"/>
                          <a:cs typeface="Arial" panose="020B0604020202020204" pitchFamily="34" charset="0"/>
                        </a:rPr>
                        <a:t>Тохиолдлын бүртгэлийг  ашиглаж болох үйл</a:t>
                      </a:r>
                      <a:r>
                        <a:rPr lang="mn-MN" sz="2000" baseline="0" dirty="0">
                          <a:latin typeface="Arial" panose="020B0604020202020204" pitchFamily="34" charset="0"/>
                          <a:cs typeface="Arial" panose="020B0604020202020204" pitchFamily="34" charset="0"/>
                        </a:rPr>
                        <a:t> ажиллагааны хэлбэрүүд</a:t>
                      </a:r>
                      <a:r>
                        <a:rPr lang="mn-MN" sz="2000" dirty="0">
                          <a:latin typeface="Arial" panose="020B0604020202020204" pitchFamily="34" charset="0"/>
                          <a:cs typeface="Arial" panose="020B0604020202020204" pitchFamily="34" charset="0"/>
                        </a:rPr>
                        <a:t> </a:t>
                      </a:r>
                    </a:p>
                  </a:txBody>
                  <a:tcPr/>
                </a:tc>
                <a:tc>
                  <a:txBody>
                    <a:bodyPr/>
                    <a:lstStyle/>
                    <a:p>
                      <a:r>
                        <a:rPr lang="mn-MN" sz="2000" dirty="0">
                          <a:latin typeface="Arial" panose="020B0604020202020204" pitchFamily="34" charset="0"/>
                          <a:cs typeface="Arial" panose="020B0604020202020204" pitchFamily="34" charset="0"/>
                        </a:rPr>
                        <a:t>Мэдээллийн</a:t>
                      </a:r>
                      <a:r>
                        <a:rPr lang="mn-MN" sz="2000" baseline="0" dirty="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эх үүсвэр</a:t>
                      </a:r>
                      <a:endParaRPr lang="en-US" sz="2000" dirty="0">
                        <a:latin typeface="Arial" panose="020B0604020202020204" pitchFamily="34" charset="0"/>
                        <a:cs typeface="Arial" panose="020B0604020202020204" pitchFamily="34" charset="0"/>
                      </a:endParaRPr>
                    </a:p>
                  </a:txBody>
                  <a:tcPr/>
                </a:tc>
                <a:tc>
                  <a:txBody>
                    <a:bodyPr/>
                    <a:lstStyle/>
                    <a:p>
                      <a:r>
                        <a:rPr lang="mn-MN" sz="2000" dirty="0">
                          <a:latin typeface="Arial" panose="020B0604020202020204" pitchFamily="34" charset="0"/>
                          <a:cs typeface="Arial" panose="020B0604020202020204" pitchFamily="34" charset="0"/>
                        </a:rPr>
                        <a:t>Давуу тал</a:t>
                      </a:r>
                      <a:endParaRPr lang="en-US" sz="2000" dirty="0">
                        <a:latin typeface="Arial" panose="020B0604020202020204" pitchFamily="34" charset="0"/>
                        <a:cs typeface="Arial" panose="020B0604020202020204" pitchFamily="34" charset="0"/>
                      </a:endParaRPr>
                    </a:p>
                  </a:txBody>
                  <a:tcPr/>
                </a:tc>
                <a:tc>
                  <a:txBody>
                    <a:bodyPr/>
                    <a:lstStyle/>
                    <a:p>
                      <a:r>
                        <a:rPr lang="mn-MN" sz="2000" dirty="0">
                          <a:latin typeface="Arial" panose="020B0604020202020204" pitchFamily="34" charset="0"/>
                          <a:cs typeface="Arial" panose="020B0604020202020204" pitchFamily="34" charset="0"/>
                        </a:rPr>
                        <a:t>Сул тал</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206504385"/>
                  </a:ext>
                </a:extLst>
              </a:tr>
              <a:tr h="1643643">
                <a:tc>
                  <a:txBody>
                    <a:bodyPr/>
                    <a:lstStyle/>
                    <a:p>
                      <a:r>
                        <a:rPr lang="mn-MN" sz="2000" b="0" dirty="0">
                          <a:latin typeface="Arial" panose="020B0604020202020204" pitchFamily="34" charset="0"/>
                          <a:cs typeface="Arial" panose="020B0604020202020204" pitchFamily="34" charset="0"/>
                        </a:rPr>
                        <a:t>Судалгаа</a:t>
                      </a:r>
                      <a:endParaRPr lang="en-US" sz="2000" b="0" dirty="0">
                        <a:latin typeface="Arial" panose="020B0604020202020204" pitchFamily="34" charset="0"/>
                        <a:cs typeface="Arial" panose="020B0604020202020204" pitchFamily="34" charset="0"/>
                      </a:endParaRPr>
                    </a:p>
                  </a:txBody>
                  <a:tcPr/>
                </a:tc>
                <a:tc>
                  <a:txBody>
                    <a:bodyPr/>
                    <a:lstStyle/>
                    <a:p>
                      <a:r>
                        <a:rPr lang="mn-MN" sz="2000" dirty="0">
                          <a:latin typeface="Arial" panose="020B0604020202020204" pitchFamily="34" charset="0"/>
                          <a:cs typeface="Arial" panose="020B0604020202020204" pitchFamily="34" charset="0"/>
                        </a:rPr>
                        <a:t>Бүх төрлийн тохиолдол</a:t>
                      </a:r>
                      <a:endParaRPr lang="en-US" sz="2000" dirty="0">
                        <a:latin typeface="Arial" panose="020B0604020202020204" pitchFamily="34" charset="0"/>
                        <a:cs typeface="Arial" panose="020B0604020202020204" pitchFamily="34" charset="0"/>
                      </a:endParaRPr>
                    </a:p>
                  </a:txBody>
                  <a:tcPr/>
                </a:tc>
                <a:tc>
                  <a:txBody>
                    <a:bodyPr/>
                    <a:lstStyle/>
                    <a:p>
                      <a:r>
                        <a:rPr lang="mn-MN" sz="2000" dirty="0">
                          <a:latin typeface="Arial" panose="020B0604020202020204" pitchFamily="34" charset="0"/>
                          <a:cs typeface="Arial" panose="020B0604020202020204" pitchFamily="34" charset="0"/>
                        </a:rPr>
                        <a:t>Чиг хандлагыг</a:t>
                      </a:r>
                      <a:r>
                        <a:rPr lang="mn-MN" sz="2000" baseline="0" dirty="0">
                          <a:latin typeface="Arial" panose="020B0604020202020204" pitchFamily="34" charset="0"/>
                          <a:cs typeface="Arial" panose="020B0604020202020204" pitchFamily="34" charset="0"/>
                        </a:rPr>
                        <a:t> тодорхойлно/ том байгууллага, үндэсний хэмжээнд/</a:t>
                      </a:r>
                      <a:endParaRPr lang="en-US" sz="2000" dirty="0">
                        <a:latin typeface="Arial" panose="020B0604020202020204" pitchFamily="34" charset="0"/>
                        <a:cs typeface="Arial" panose="020B0604020202020204" pitchFamily="34" charset="0"/>
                      </a:endParaRPr>
                    </a:p>
                  </a:txBody>
                  <a:tcPr/>
                </a:tc>
                <a:tc>
                  <a:txBody>
                    <a:bodyPr/>
                    <a:lstStyle/>
                    <a:p>
                      <a:r>
                        <a:rPr lang="mn-MN" sz="2000" dirty="0">
                          <a:latin typeface="Arial" panose="020B0604020202020204" pitchFamily="34" charset="0"/>
                          <a:cs typeface="Arial" panose="020B0604020202020204" pitchFamily="34" charset="0"/>
                        </a:rPr>
                        <a:t>Богино хугацаанд хариу арга хэмжээ төлөвлөхөд мэдээлэл</a:t>
                      </a:r>
                      <a:r>
                        <a:rPr lang="mn-MN" sz="2000" baseline="0" dirty="0">
                          <a:latin typeface="Arial" panose="020B0604020202020204" pitchFamily="34" charset="0"/>
                          <a:cs typeface="Arial" panose="020B0604020202020204" pitchFamily="34" charset="0"/>
                        </a:rPr>
                        <a:t> бага өгдөг</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694620701"/>
                  </a:ext>
                </a:extLst>
              </a:tr>
              <a:tr h="993140">
                <a:tc>
                  <a:txBody>
                    <a:bodyPr/>
                    <a:lstStyle/>
                    <a:p>
                      <a:r>
                        <a:rPr lang="mn-MN" sz="2000" b="0" i="0" kern="1200" dirty="0">
                          <a:solidFill>
                            <a:schemeClr val="dk1"/>
                          </a:solidFill>
                          <a:effectLst/>
                          <a:latin typeface="Arial" panose="020B0604020202020204" pitchFamily="34" charset="0"/>
                          <a:ea typeface="+mn-ea"/>
                          <a:cs typeface="Arial" panose="020B0604020202020204" pitchFamily="34" charset="0"/>
                        </a:rPr>
                        <a:t>Гүйцэтгэлийн үнэлгээ</a:t>
                      </a:r>
                      <a:endParaRPr lang="en-US" sz="2000" b="0" dirty="0">
                        <a:latin typeface="Arial" panose="020B0604020202020204" pitchFamily="34" charset="0"/>
                        <a:cs typeface="Arial" panose="020B0604020202020204" pitchFamily="34" charset="0"/>
                      </a:endParaRPr>
                    </a:p>
                  </a:txBody>
                  <a:tcPr/>
                </a:tc>
                <a:tc>
                  <a:txBody>
                    <a:bodyPr/>
                    <a:lstStyle/>
                    <a:p>
                      <a:r>
                        <a:rPr lang="mn-MN" sz="2000" dirty="0">
                          <a:latin typeface="Arial" panose="020B0604020202020204" pitchFamily="34" charset="0"/>
                          <a:cs typeface="Arial" panose="020B0604020202020204" pitchFamily="34" charset="0"/>
                        </a:rPr>
                        <a:t>Тусламж үйлчилгээний</a:t>
                      </a:r>
                      <a:r>
                        <a:rPr lang="mn-MN" sz="2000" baseline="0" dirty="0">
                          <a:latin typeface="Arial" panose="020B0604020202020204" pitchFamily="34" charset="0"/>
                          <a:cs typeface="Arial" panose="020B0604020202020204" pitchFamily="34" charset="0"/>
                        </a:rPr>
                        <a:t> т</a:t>
                      </a:r>
                      <a:r>
                        <a:rPr lang="mn-MN" sz="2000" dirty="0">
                          <a:latin typeface="Arial" panose="020B0604020202020204" pitchFamily="34" charset="0"/>
                          <a:cs typeface="Arial" panose="020B0604020202020204" pitchFamily="34" charset="0"/>
                        </a:rPr>
                        <a:t>одорхой чиглэлд</a:t>
                      </a:r>
                      <a:r>
                        <a:rPr lang="mn-MN" sz="2000" baseline="0" dirty="0">
                          <a:latin typeface="Arial" panose="020B0604020202020204" pitchFamily="34" charset="0"/>
                          <a:cs typeface="Arial" panose="020B0604020202020204" pitchFamily="34" charset="0"/>
                        </a:rPr>
                        <a:t> бүртгэгдсэн </a:t>
                      </a:r>
                      <a:r>
                        <a:rPr lang="mn-MN" sz="2000" dirty="0">
                          <a:latin typeface="Arial" panose="020B0604020202020204" pitchFamily="34" charset="0"/>
                          <a:cs typeface="Arial" panose="020B0604020202020204" pitchFamily="34" charset="0"/>
                        </a:rPr>
                        <a:t>тохиолдлууд</a:t>
                      </a:r>
                      <a:endParaRPr lang="en-US" sz="2000" dirty="0">
                        <a:latin typeface="Arial" panose="020B0604020202020204" pitchFamily="34" charset="0"/>
                        <a:cs typeface="Arial" panose="020B0604020202020204" pitchFamily="34" charset="0"/>
                      </a:endParaRPr>
                    </a:p>
                  </a:txBody>
                  <a:tcPr/>
                </a:tc>
                <a:tc>
                  <a:txBody>
                    <a:bodyPr/>
                    <a:lstStyle/>
                    <a:p>
                      <a:r>
                        <a:rPr lang="mn-MN" sz="2000" dirty="0">
                          <a:latin typeface="Arial" panose="020B0604020202020204" pitchFamily="34" charset="0"/>
                          <a:cs typeface="Arial" panose="020B0604020202020204" pitchFamily="34" charset="0"/>
                        </a:rPr>
                        <a:t>Тохиолдолд хүргэж буй тогтолцоог</a:t>
                      </a:r>
                      <a:r>
                        <a:rPr lang="mn-MN" sz="2000" baseline="0" dirty="0">
                          <a:latin typeface="Arial" panose="020B0604020202020204" pitchFamily="34" charset="0"/>
                          <a:cs typeface="Arial" panose="020B0604020202020204" pitchFamily="34" charset="0"/>
                        </a:rPr>
                        <a:t>  оношлох </a:t>
                      </a:r>
                      <a:r>
                        <a:rPr lang="mn-MN" sz="2000" dirty="0">
                          <a:latin typeface="Arial" panose="020B0604020202020204" pitchFamily="34" charset="0"/>
                          <a:cs typeface="Arial" panose="020B0604020202020204" pitchFamily="34" charset="0"/>
                        </a:rPr>
                        <a:t> боломжийг олгодог</a:t>
                      </a:r>
                      <a:endParaRPr lang="en-US" sz="2000" dirty="0">
                        <a:latin typeface="Arial" panose="020B0604020202020204" pitchFamily="34" charset="0"/>
                        <a:cs typeface="Arial" panose="020B0604020202020204" pitchFamily="34" charset="0"/>
                      </a:endParaRPr>
                    </a:p>
                  </a:txBody>
                  <a:tcPr/>
                </a:tc>
                <a:tc>
                  <a:txBody>
                    <a:bodyPr/>
                    <a:lstStyle/>
                    <a:p>
                      <a:r>
                        <a:rPr lang="mn-MN" sz="2000" dirty="0">
                          <a:latin typeface="Arial" panose="020B0604020202020204" pitchFamily="34" charset="0"/>
                          <a:cs typeface="Arial" panose="020B0604020202020204" pitchFamily="34" charset="0"/>
                        </a:rPr>
                        <a:t>Нэмэлт судалгаа</a:t>
                      </a:r>
                      <a:r>
                        <a:rPr lang="mn-MN" sz="2000" baseline="0" dirty="0">
                          <a:latin typeface="Arial" panose="020B0604020202020204" pitchFamily="34" charset="0"/>
                          <a:cs typeface="Arial" panose="020B0604020202020204" pitchFamily="34" charset="0"/>
                        </a:rPr>
                        <a:t> шинжилгээ</a:t>
                      </a:r>
                      <a:r>
                        <a:rPr lang="mn-MN" sz="2000" dirty="0">
                          <a:latin typeface="Arial" panose="020B0604020202020204" pitchFamily="34" charset="0"/>
                          <a:cs typeface="Arial" panose="020B0604020202020204" pitchFamily="34" charset="0"/>
                        </a:rPr>
                        <a:t> шаарддаг </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641178718"/>
                  </a:ext>
                </a:extLst>
              </a:tr>
              <a:tr h="993140">
                <a:tc>
                  <a:txBody>
                    <a:bodyPr/>
                    <a:lstStyle/>
                    <a:p>
                      <a:r>
                        <a:rPr lang="mn-MN" sz="2000" b="1" dirty="0">
                          <a:latin typeface="Arial" panose="020B0604020202020204" pitchFamily="34" charset="0"/>
                          <a:cs typeface="Arial" panose="020B0604020202020204" pitchFamily="34" charset="0"/>
                        </a:rPr>
                        <a:t>Бодлого</a:t>
                      </a:r>
                      <a:r>
                        <a:rPr lang="mn-MN" sz="2000" b="1" baseline="0" dirty="0">
                          <a:latin typeface="Arial" panose="020B0604020202020204" pitchFamily="34" charset="0"/>
                          <a:cs typeface="Arial" panose="020B0604020202020204" pitchFamily="34" charset="0"/>
                        </a:rPr>
                        <a:t> шийдвэрийн хэрэгжилт</a:t>
                      </a:r>
                      <a:endParaRPr lang="en-US" sz="2000" b="1" dirty="0">
                        <a:latin typeface="Arial" panose="020B0604020202020204" pitchFamily="34" charset="0"/>
                        <a:cs typeface="Arial" panose="020B0604020202020204" pitchFamily="34" charset="0"/>
                      </a:endParaRPr>
                    </a:p>
                  </a:txBody>
                  <a:tcPr/>
                </a:tc>
                <a:tc>
                  <a:txBody>
                    <a:bodyPr/>
                    <a:lstStyle/>
                    <a:p>
                      <a:r>
                        <a:rPr lang="mn-MN" sz="2000" b="1" dirty="0">
                          <a:latin typeface="Arial" panose="020B0604020202020204" pitchFamily="34" charset="0"/>
                          <a:cs typeface="Arial" panose="020B0604020202020204" pitchFamily="34" charset="0"/>
                        </a:rPr>
                        <a:t>Стандартын </a:t>
                      </a:r>
                      <a:r>
                        <a:rPr lang="mn-MN" sz="2000" dirty="0">
                          <a:latin typeface="Arial" panose="020B0604020202020204" pitchFamily="34" charset="0"/>
                          <a:cs typeface="Arial" panose="020B0604020202020204" pitchFamily="34" charset="0"/>
                        </a:rPr>
                        <a:t>хэрэгжилттэй холбоотой тохиолдол</a:t>
                      </a:r>
                      <a:endParaRPr lang="en-US" sz="2000" dirty="0">
                        <a:latin typeface="Arial" panose="020B0604020202020204" pitchFamily="34" charset="0"/>
                        <a:cs typeface="Arial" panose="020B0604020202020204" pitchFamily="34" charset="0"/>
                      </a:endParaRPr>
                    </a:p>
                  </a:txBody>
                  <a:tcPr/>
                </a:tc>
                <a:tc>
                  <a:txBody>
                    <a:bodyPr/>
                    <a:lstStyle/>
                    <a:p>
                      <a:r>
                        <a:rPr lang="mn-MN" sz="2000" b="1" dirty="0">
                          <a:latin typeface="Arial" panose="020B0604020202020204" pitchFamily="34" charset="0"/>
                          <a:cs typeface="Arial" panose="020B0604020202020204" pitchFamily="34" charset="0"/>
                        </a:rPr>
                        <a:t>Бодлогын алдааг</a:t>
                      </a:r>
                      <a:r>
                        <a:rPr lang="mn-MN" sz="2000" b="1" baseline="0" dirty="0">
                          <a:latin typeface="Arial" panose="020B0604020202020204" pitchFamily="34" charset="0"/>
                          <a:cs typeface="Arial" panose="020B0604020202020204" pitchFamily="34" charset="0"/>
                        </a:rPr>
                        <a:t> олоход тусалдаг</a:t>
                      </a:r>
                      <a:endParaRPr lang="en-US" sz="2000" b="1" dirty="0">
                        <a:latin typeface="Arial" panose="020B0604020202020204" pitchFamily="34" charset="0"/>
                        <a:cs typeface="Arial" panose="020B0604020202020204" pitchFamily="34" charset="0"/>
                      </a:endParaRPr>
                    </a:p>
                  </a:txBody>
                  <a:tcPr/>
                </a:tc>
                <a:tc>
                  <a:txBody>
                    <a:bodyPr/>
                    <a:lstStyle/>
                    <a:p>
                      <a:r>
                        <a:rPr lang="mn-MN" sz="2000" b="1" dirty="0">
                          <a:latin typeface="Arial" panose="020B0604020202020204" pitchFamily="34" charset="0"/>
                          <a:cs typeface="Arial" panose="020B0604020202020204" pitchFamily="34" charset="0"/>
                        </a:rPr>
                        <a:t>Шалтгааны олоход хүндрэлтэй</a:t>
                      </a:r>
                      <a:endParaRPr lang="en-US"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102548202"/>
                  </a:ext>
                </a:extLst>
              </a:tr>
              <a:tr h="993140">
                <a:tc>
                  <a:txBody>
                    <a:bodyPr/>
                    <a:lstStyle/>
                    <a:p>
                      <a:r>
                        <a:rPr lang="mn-MN" sz="2000" b="1" dirty="0">
                          <a:latin typeface="Arial" panose="020B0604020202020204" pitchFamily="34" charset="0"/>
                          <a:cs typeface="Arial" panose="020B0604020202020204" pitchFamily="34" charset="0"/>
                        </a:rPr>
                        <a:t>Аюултай сөрөг үр дагавар бүхий шинэ болон ховор тохиолдлыг</a:t>
                      </a:r>
                      <a:r>
                        <a:rPr lang="mn-MN" sz="2000" b="1" baseline="0" dirty="0">
                          <a:latin typeface="Arial" panose="020B0604020202020204" pitchFamily="34" charset="0"/>
                          <a:cs typeface="Arial" panose="020B0604020202020204" pitchFamily="34" charset="0"/>
                        </a:rPr>
                        <a:t> илрүүлэх</a:t>
                      </a:r>
                      <a:endParaRPr lang="en-US" sz="2000" b="1" dirty="0">
                        <a:latin typeface="Arial" panose="020B0604020202020204" pitchFamily="34" charset="0"/>
                        <a:cs typeface="Arial" panose="020B0604020202020204" pitchFamily="34" charset="0"/>
                      </a:endParaRPr>
                    </a:p>
                  </a:txBody>
                  <a:tcPr/>
                </a:tc>
                <a:tc>
                  <a:txBody>
                    <a:bodyPr/>
                    <a:lstStyle/>
                    <a:p>
                      <a:r>
                        <a:rPr lang="mn-MN" sz="2000" dirty="0">
                          <a:latin typeface="Arial" panose="020B0604020202020204" pitchFamily="34" charset="0"/>
                          <a:cs typeface="Arial" panose="020B0604020202020204" pitchFamily="34" charset="0"/>
                        </a:rPr>
                        <a:t>Тодорхой цаг хугацаа орон зайд тохиолдсон тохиолдол</a:t>
                      </a:r>
                      <a:endParaRPr lang="en-US" sz="2000" dirty="0">
                        <a:latin typeface="Arial" panose="020B0604020202020204" pitchFamily="34" charset="0"/>
                        <a:cs typeface="Arial" panose="020B0604020202020204" pitchFamily="34" charset="0"/>
                      </a:endParaRPr>
                    </a:p>
                  </a:txBody>
                  <a:tcPr/>
                </a:tc>
                <a:tc>
                  <a:txBody>
                    <a:bodyPr/>
                    <a:lstStyle/>
                    <a:p>
                      <a:r>
                        <a:rPr lang="mn-MN" sz="2000" dirty="0">
                          <a:latin typeface="Arial" panose="020B0604020202020204" pitchFamily="34" charset="0"/>
                          <a:cs typeface="Arial" panose="020B0604020202020204" pitchFamily="34" charset="0"/>
                        </a:rPr>
                        <a:t>Үйлчлүүлэгчийг аюулаас сэргийлэх арга хэмжээг нэн даруй төлөвлөхөд ашиглана</a:t>
                      </a:r>
                      <a:endParaRPr lang="en-US" sz="2000" dirty="0">
                        <a:latin typeface="Arial" panose="020B0604020202020204" pitchFamily="34" charset="0"/>
                        <a:cs typeface="Arial" panose="020B0604020202020204" pitchFamily="34" charset="0"/>
                      </a:endParaRPr>
                    </a:p>
                  </a:txBody>
                  <a:tcPr/>
                </a:tc>
                <a:tc>
                  <a:txBody>
                    <a:bodyPr/>
                    <a:lstStyle/>
                    <a:p>
                      <a:r>
                        <a:rPr lang="mn-MN" sz="2000" dirty="0">
                          <a:latin typeface="Arial" panose="020B0604020202020204" pitchFamily="34" charset="0"/>
                          <a:cs typeface="Arial" panose="020B0604020202020204" pitchFamily="34" charset="0"/>
                        </a:rPr>
                        <a:t>Мэдээлэл</a:t>
                      </a:r>
                      <a:r>
                        <a:rPr lang="mn-MN" sz="2000" baseline="0" dirty="0">
                          <a:latin typeface="Arial" panose="020B0604020202020204" pitchFamily="34" charset="0"/>
                          <a:cs typeface="Arial" panose="020B0604020202020204" pitchFamily="34" charset="0"/>
                        </a:rPr>
                        <a:t> цуглуулах хүсэл их байхыг шаардана. </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116703097"/>
                  </a:ext>
                </a:extLst>
              </a:tr>
            </a:tbl>
          </a:graphicData>
        </a:graphic>
      </p:graphicFrame>
    </p:spTree>
    <p:extLst>
      <p:ext uri="{BB962C8B-B14F-4D97-AF65-F5344CB8AC3E}">
        <p14:creationId xmlns:p14="http://schemas.microsoft.com/office/powerpoint/2010/main" val="1458876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C96434-2977-4776-8561-4CE18A349E44}"/>
              </a:ext>
            </a:extLst>
          </p:cNvPr>
          <p:cNvSpPr>
            <a:spLocks noGrp="1"/>
          </p:cNvSpPr>
          <p:nvPr>
            <p:ph type="title"/>
          </p:nvPr>
        </p:nvSpPr>
        <p:spPr>
          <a:xfrm>
            <a:off x="1514125" y="540255"/>
            <a:ext cx="6589200" cy="1280890"/>
          </a:xfrm>
        </p:spPr>
        <p:txBody>
          <a:bodyPr>
            <a:normAutofit/>
          </a:bodyPr>
          <a:lstStyle/>
          <a:p>
            <a:r>
              <a:rPr lang="mn-MN" sz="2400" b="1" dirty="0">
                <a:latin typeface="Arial" panose="020B0604020202020204" pitchFamily="34" charset="0"/>
                <a:cs typeface="Arial" panose="020B0604020202020204" pitchFamily="34" charset="0"/>
              </a:rPr>
              <a:t>Тохиолдол</a:t>
            </a:r>
            <a:endParaRPr lang="en-GB" sz="2400" b="1"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xmlns="" id="{33586349-A137-4C31-8F8F-FBBFF6BCB9C2}"/>
              </a:ext>
            </a:extLst>
          </p:cNvPr>
          <p:cNvSpPr txBox="1">
            <a:spLocks/>
          </p:cNvSpPr>
          <p:nvPr/>
        </p:nvSpPr>
        <p:spPr>
          <a:xfrm>
            <a:off x="1827704" y="1580606"/>
            <a:ext cx="6777317" cy="4777043"/>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68580" indent="0" algn="just">
              <a:lnSpc>
                <a:spcPct val="110000"/>
              </a:lnSpc>
              <a:buNone/>
            </a:pPr>
            <a:endParaRPr lang="en-GB" dirty="0"/>
          </a:p>
          <a:p>
            <a:pPr marL="68580" indent="0" algn="just">
              <a:lnSpc>
                <a:spcPct val="110000"/>
              </a:lnSpc>
              <a:buNone/>
            </a:pPr>
            <a:r>
              <a:rPr lang="mn-MN" sz="2000" dirty="0">
                <a:latin typeface="Arial" panose="020B0604020202020204" pitchFamily="34" charset="0"/>
                <a:cs typeface="Arial" panose="020B0604020202020204" pitchFamily="34" charset="0"/>
              </a:rPr>
              <a:t>11 настай охинд цочмог мухар олгой авах  мэс засал төлөвлөсөн байв. Мэс заслаар авсан эдэд хийсэн эмгэг судлалын шинжилгээгээр   өндгөвчний эд илэрсэн байна.  </a:t>
            </a:r>
            <a:r>
              <a:rPr lang="en-GB" sz="2000" dirty="0">
                <a:latin typeface="Arial" panose="020B0604020202020204" pitchFamily="34" charset="0"/>
                <a:cs typeface="Arial" panose="020B0604020202020204" pitchFamily="34" charset="0"/>
              </a:rPr>
              <a:t>Source: CORESS                                                      </a:t>
            </a:r>
          </a:p>
          <a:p>
            <a:pPr marL="68580" indent="0" algn="just">
              <a:buFont typeface="Wingdings 3" charset="2"/>
              <a:buNone/>
            </a:pPr>
            <a:endParaRPr lang="en-GB" dirty="0"/>
          </a:p>
          <a:p>
            <a:pPr marL="68580" indent="0" algn="just">
              <a:buFont typeface="Wingdings 3" charset="2"/>
              <a:buNone/>
            </a:pPr>
            <a:endParaRPr lang="en-GB" dirty="0"/>
          </a:p>
          <a:p>
            <a:pPr marL="68580" indent="0" algn="just">
              <a:buFont typeface="Wingdings 3" charset="2"/>
              <a:buNone/>
            </a:pPr>
            <a:r>
              <a:rPr lang="mn-MN" dirty="0"/>
              <a:t> </a:t>
            </a:r>
            <a:endParaRPr lang="en-GB" dirty="0"/>
          </a:p>
        </p:txBody>
      </p:sp>
    </p:spTree>
    <p:extLst>
      <p:ext uri="{BB962C8B-B14F-4D97-AF65-F5344CB8AC3E}">
        <p14:creationId xmlns:p14="http://schemas.microsoft.com/office/powerpoint/2010/main" val="2199131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7B8DD8-8828-453F-8F2F-11147B5FC6E5}"/>
              </a:ext>
            </a:extLst>
          </p:cNvPr>
          <p:cNvSpPr>
            <a:spLocks noGrp="1"/>
          </p:cNvSpPr>
          <p:nvPr>
            <p:ph type="title"/>
          </p:nvPr>
        </p:nvSpPr>
        <p:spPr>
          <a:xfrm>
            <a:off x="1316831" y="238841"/>
            <a:ext cx="7598569" cy="843125"/>
          </a:xfrm>
        </p:spPr>
        <p:txBody>
          <a:bodyPr>
            <a:normAutofit/>
          </a:bodyPr>
          <a:lstStyle/>
          <a:p>
            <a:r>
              <a:rPr lang="mn-MN" sz="2400" b="1" dirty="0">
                <a:latin typeface="Arial" panose="020B0604020202020204" pitchFamily="34" charset="0"/>
                <a:cs typeface="Arial" panose="020B0604020202020204" pitchFamily="34" charset="0"/>
              </a:rPr>
              <a:t>Тохиолдолуудыг нэгтгэн дүн шинжилгээ хийх аргын хэрэглээ ба хязгаарлагдмал байдал</a:t>
            </a:r>
            <a:endParaRPr lang="en-GB" sz="24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BC8BABAC-FDA8-46DC-8660-3ABE7C3B9EB7}"/>
              </a:ext>
            </a:extLst>
          </p:cNvPr>
          <p:cNvSpPr txBox="1"/>
          <p:nvPr/>
        </p:nvSpPr>
        <p:spPr>
          <a:xfrm>
            <a:off x="5852164" y="6503743"/>
            <a:ext cx="2096585" cy="230832"/>
          </a:xfrm>
          <a:prstGeom prst="rect">
            <a:avLst/>
          </a:prstGeom>
          <a:noFill/>
        </p:spPr>
        <p:txBody>
          <a:bodyPr wrap="square" rtlCol="0">
            <a:spAutoFit/>
          </a:bodyPr>
          <a:lstStyle/>
          <a:p>
            <a:r>
              <a:rPr lang="en-BZ" sz="900" dirty="0"/>
              <a:t>Source: World Health Organization</a:t>
            </a:r>
            <a:endParaRPr lang="en-GB" sz="900" dirty="0"/>
          </a:p>
        </p:txBody>
      </p:sp>
      <p:graphicFrame>
        <p:nvGraphicFramePr>
          <p:cNvPr id="5" name="Table 4"/>
          <p:cNvGraphicFramePr>
            <a:graphicFrameLocks noGrp="1"/>
          </p:cNvGraphicFramePr>
          <p:nvPr>
            <p:extLst>
              <p:ext uri="{D42A27DB-BD31-4B8C-83A1-F6EECF244321}">
                <p14:modId xmlns:p14="http://schemas.microsoft.com/office/powerpoint/2010/main" val="4083766439"/>
              </p:ext>
            </p:extLst>
          </p:nvPr>
        </p:nvGraphicFramePr>
        <p:xfrm>
          <a:off x="0" y="1024760"/>
          <a:ext cx="11950262" cy="6511615"/>
        </p:xfrm>
        <a:graphic>
          <a:graphicData uri="http://schemas.openxmlformats.org/drawingml/2006/table">
            <a:tbl>
              <a:tblPr firstRow="1" bandRow="1">
                <a:tableStyleId>{5C22544A-7EE6-4342-B048-85BDC9FD1C3A}</a:tableStyleId>
              </a:tblPr>
              <a:tblGrid>
                <a:gridCol w="2822028">
                  <a:extLst>
                    <a:ext uri="{9D8B030D-6E8A-4147-A177-3AD203B41FA5}">
                      <a16:colId xmlns:a16="http://schemas.microsoft.com/office/drawing/2014/main" xmlns="" val="1516920271"/>
                    </a:ext>
                  </a:extLst>
                </a:gridCol>
                <a:gridCol w="2849603">
                  <a:extLst>
                    <a:ext uri="{9D8B030D-6E8A-4147-A177-3AD203B41FA5}">
                      <a16:colId xmlns:a16="http://schemas.microsoft.com/office/drawing/2014/main" xmlns="" val="106481689"/>
                    </a:ext>
                  </a:extLst>
                </a:gridCol>
                <a:gridCol w="3707844">
                  <a:extLst>
                    <a:ext uri="{9D8B030D-6E8A-4147-A177-3AD203B41FA5}">
                      <a16:colId xmlns:a16="http://schemas.microsoft.com/office/drawing/2014/main" xmlns="" val="1012519237"/>
                    </a:ext>
                  </a:extLst>
                </a:gridCol>
                <a:gridCol w="2570787">
                  <a:extLst>
                    <a:ext uri="{9D8B030D-6E8A-4147-A177-3AD203B41FA5}">
                      <a16:colId xmlns:a16="http://schemas.microsoft.com/office/drawing/2014/main" xmlns="" val="3064182546"/>
                    </a:ext>
                  </a:extLst>
                </a:gridCol>
              </a:tblGrid>
              <a:tr h="744079">
                <a:tc>
                  <a:txBody>
                    <a:bodyPr/>
                    <a:lstStyle/>
                    <a:p>
                      <a:endParaRPr lang="mn-MN" sz="2000" dirty="0">
                        <a:latin typeface="Arial" panose="020B0604020202020204" pitchFamily="34" charset="0"/>
                        <a:cs typeface="Arial" panose="020B0604020202020204" pitchFamily="34" charset="0"/>
                      </a:endParaRPr>
                    </a:p>
                  </a:txBody>
                  <a:tcPr/>
                </a:tc>
                <a:tc>
                  <a:txBody>
                    <a:bodyPr/>
                    <a:lstStyle/>
                    <a:p>
                      <a:r>
                        <a:rPr lang="mn-MN" sz="2000" dirty="0">
                          <a:latin typeface="Arial" panose="020B0604020202020204" pitchFamily="34" charset="0"/>
                          <a:cs typeface="Arial" panose="020B0604020202020204" pitchFamily="34" charset="0"/>
                        </a:rPr>
                        <a:t>Мэдээллийн</a:t>
                      </a:r>
                      <a:r>
                        <a:rPr lang="mn-MN" sz="2000" baseline="0" dirty="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эх үүсвэр</a:t>
                      </a:r>
                      <a:endParaRPr lang="en-US" sz="2000" dirty="0">
                        <a:latin typeface="Arial" panose="020B0604020202020204" pitchFamily="34" charset="0"/>
                        <a:cs typeface="Arial" panose="020B0604020202020204" pitchFamily="34" charset="0"/>
                      </a:endParaRPr>
                    </a:p>
                  </a:txBody>
                  <a:tcPr/>
                </a:tc>
                <a:tc>
                  <a:txBody>
                    <a:bodyPr/>
                    <a:lstStyle/>
                    <a:p>
                      <a:r>
                        <a:rPr lang="mn-MN" sz="2000" dirty="0">
                          <a:latin typeface="Arial" panose="020B0604020202020204" pitchFamily="34" charset="0"/>
                          <a:cs typeface="Arial" panose="020B0604020202020204" pitchFamily="34" charset="0"/>
                        </a:rPr>
                        <a:t>Давуу тал</a:t>
                      </a:r>
                      <a:endParaRPr lang="en-US" sz="2000" dirty="0">
                        <a:latin typeface="Arial" panose="020B0604020202020204" pitchFamily="34" charset="0"/>
                        <a:cs typeface="Arial" panose="020B0604020202020204" pitchFamily="34" charset="0"/>
                      </a:endParaRPr>
                    </a:p>
                  </a:txBody>
                  <a:tcPr/>
                </a:tc>
                <a:tc>
                  <a:txBody>
                    <a:bodyPr/>
                    <a:lstStyle/>
                    <a:p>
                      <a:r>
                        <a:rPr lang="mn-MN" sz="2000" dirty="0">
                          <a:latin typeface="Arial" panose="020B0604020202020204" pitchFamily="34" charset="0"/>
                          <a:cs typeface="Arial" panose="020B0604020202020204" pitchFamily="34" charset="0"/>
                        </a:rPr>
                        <a:t>Сул тал</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206504385"/>
                  </a:ext>
                </a:extLst>
              </a:tr>
              <a:tr h="1098340">
                <a:tc>
                  <a:txBody>
                    <a:bodyPr/>
                    <a:lstStyle/>
                    <a:p>
                      <a:r>
                        <a:rPr lang="mn-MN" sz="2000" b="0" dirty="0">
                          <a:latin typeface="Arial" panose="020B0604020202020204" pitchFamily="34" charset="0"/>
                          <a:cs typeface="Arial" panose="020B0604020202020204" pitchFamily="34" charset="0"/>
                        </a:rPr>
                        <a:t>Судалгаа</a:t>
                      </a:r>
                      <a:endParaRPr lang="en-US" sz="2000" b="0" dirty="0">
                        <a:latin typeface="Arial" panose="020B0604020202020204" pitchFamily="34" charset="0"/>
                        <a:cs typeface="Arial" panose="020B0604020202020204" pitchFamily="34" charset="0"/>
                      </a:endParaRPr>
                    </a:p>
                  </a:txBody>
                  <a:tcPr/>
                </a:tc>
                <a:tc>
                  <a:txBody>
                    <a:bodyPr/>
                    <a:lstStyle/>
                    <a:p>
                      <a:r>
                        <a:rPr lang="mn-MN" sz="2000" b="0" dirty="0">
                          <a:latin typeface="Arial" panose="020B0604020202020204" pitchFamily="34" charset="0"/>
                          <a:cs typeface="Arial" panose="020B0604020202020204" pitchFamily="34" charset="0"/>
                        </a:rPr>
                        <a:t>Бүх төрлийн тохиолдол</a:t>
                      </a:r>
                      <a:endParaRPr lang="en-US" sz="2000" b="0" dirty="0">
                        <a:latin typeface="Arial" panose="020B0604020202020204" pitchFamily="34" charset="0"/>
                        <a:cs typeface="Arial" panose="020B0604020202020204" pitchFamily="34" charset="0"/>
                      </a:endParaRPr>
                    </a:p>
                  </a:txBody>
                  <a:tcPr/>
                </a:tc>
                <a:tc>
                  <a:txBody>
                    <a:bodyPr/>
                    <a:lstStyle/>
                    <a:p>
                      <a:r>
                        <a:rPr lang="mn-MN" sz="2000" b="0" dirty="0">
                          <a:latin typeface="Arial" panose="020B0604020202020204" pitchFamily="34" charset="0"/>
                          <a:cs typeface="Arial" panose="020B0604020202020204" pitchFamily="34" charset="0"/>
                        </a:rPr>
                        <a:t>Чиг хандлагыг</a:t>
                      </a:r>
                      <a:r>
                        <a:rPr lang="mn-MN" sz="2000" b="0" baseline="0" dirty="0">
                          <a:latin typeface="Arial" panose="020B0604020202020204" pitchFamily="34" charset="0"/>
                          <a:cs typeface="Arial" panose="020B0604020202020204" pitchFamily="34" charset="0"/>
                        </a:rPr>
                        <a:t> тодорхойлно/ том байгууллага, үндэсний хэмжээнд/</a:t>
                      </a:r>
                      <a:endParaRPr lang="en-US" sz="2000" b="0" dirty="0">
                        <a:latin typeface="Arial" panose="020B0604020202020204" pitchFamily="34" charset="0"/>
                        <a:cs typeface="Arial" panose="020B0604020202020204" pitchFamily="34" charset="0"/>
                      </a:endParaRPr>
                    </a:p>
                  </a:txBody>
                  <a:tcPr/>
                </a:tc>
                <a:tc>
                  <a:txBody>
                    <a:bodyPr/>
                    <a:lstStyle/>
                    <a:p>
                      <a:r>
                        <a:rPr lang="mn-MN" sz="2000" b="0" dirty="0">
                          <a:latin typeface="Arial" panose="020B0604020202020204" pitchFamily="34" charset="0"/>
                          <a:cs typeface="Arial" panose="020B0604020202020204" pitchFamily="34" charset="0"/>
                        </a:rPr>
                        <a:t>Богино хугацаанд хариу арга хэмжээ төлөвлөхөд мэдээлэл</a:t>
                      </a:r>
                      <a:r>
                        <a:rPr lang="mn-MN" sz="2000" b="0" baseline="0" dirty="0">
                          <a:latin typeface="Arial" panose="020B0604020202020204" pitchFamily="34" charset="0"/>
                          <a:cs typeface="Arial" panose="020B0604020202020204" pitchFamily="34" charset="0"/>
                        </a:rPr>
                        <a:t> бага өгдөг</a:t>
                      </a:r>
                      <a:endParaRPr lang="en-US" sz="20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694620701"/>
                  </a:ext>
                </a:extLst>
              </a:tr>
              <a:tr h="1699392">
                <a:tc>
                  <a:txBody>
                    <a:bodyPr/>
                    <a:lstStyle/>
                    <a:p>
                      <a:r>
                        <a:rPr lang="mn-MN" sz="2000" b="0" i="0" kern="1200" dirty="0">
                          <a:solidFill>
                            <a:schemeClr val="dk1"/>
                          </a:solidFill>
                          <a:effectLst/>
                          <a:latin typeface="Arial" panose="020B0604020202020204" pitchFamily="34" charset="0"/>
                          <a:ea typeface="+mn-ea"/>
                          <a:cs typeface="Arial" panose="020B0604020202020204" pitchFamily="34" charset="0"/>
                        </a:rPr>
                        <a:t>Гүйцэтгэлийн үнэлгээ</a:t>
                      </a:r>
                      <a:endParaRPr lang="en-US" sz="2000" b="0" dirty="0">
                        <a:latin typeface="Arial" panose="020B0604020202020204" pitchFamily="34" charset="0"/>
                        <a:cs typeface="Arial" panose="020B0604020202020204" pitchFamily="34" charset="0"/>
                      </a:endParaRPr>
                    </a:p>
                  </a:txBody>
                  <a:tcPr/>
                </a:tc>
                <a:tc>
                  <a:txBody>
                    <a:bodyPr/>
                    <a:lstStyle/>
                    <a:p>
                      <a:r>
                        <a:rPr lang="mn-MN" sz="2000" b="0" dirty="0">
                          <a:latin typeface="Arial" panose="020B0604020202020204" pitchFamily="34" charset="0"/>
                          <a:cs typeface="Arial" panose="020B0604020202020204" pitchFamily="34" charset="0"/>
                        </a:rPr>
                        <a:t>Тусламж үйлчилгээний</a:t>
                      </a:r>
                      <a:r>
                        <a:rPr lang="mn-MN" sz="2000" b="0" baseline="0" dirty="0">
                          <a:latin typeface="Arial" panose="020B0604020202020204" pitchFamily="34" charset="0"/>
                          <a:cs typeface="Arial" panose="020B0604020202020204" pitchFamily="34" charset="0"/>
                        </a:rPr>
                        <a:t> т</a:t>
                      </a:r>
                      <a:r>
                        <a:rPr lang="mn-MN" sz="2000" b="0" dirty="0">
                          <a:latin typeface="Arial" panose="020B0604020202020204" pitchFamily="34" charset="0"/>
                          <a:cs typeface="Arial" panose="020B0604020202020204" pitchFamily="34" charset="0"/>
                        </a:rPr>
                        <a:t>одорхой чиглэлд</a:t>
                      </a:r>
                      <a:r>
                        <a:rPr lang="mn-MN" sz="2000" b="0" baseline="0" dirty="0">
                          <a:latin typeface="Arial" panose="020B0604020202020204" pitchFamily="34" charset="0"/>
                          <a:cs typeface="Arial" panose="020B0604020202020204" pitchFamily="34" charset="0"/>
                        </a:rPr>
                        <a:t> бүртгэгдсэн </a:t>
                      </a:r>
                      <a:r>
                        <a:rPr lang="mn-MN" sz="2000" b="0" dirty="0">
                          <a:latin typeface="Arial" panose="020B0604020202020204" pitchFamily="34" charset="0"/>
                          <a:cs typeface="Arial" panose="020B0604020202020204" pitchFamily="34" charset="0"/>
                        </a:rPr>
                        <a:t>тохиолдлууд</a:t>
                      </a:r>
                      <a:endParaRPr lang="en-US" sz="2000" b="0" dirty="0">
                        <a:latin typeface="Arial" panose="020B0604020202020204" pitchFamily="34" charset="0"/>
                        <a:cs typeface="Arial" panose="020B0604020202020204" pitchFamily="34" charset="0"/>
                      </a:endParaRPr>
                    </a:p>
                  </a:txBody>
                  <a:tcPr/>
                </a:tc>
                <a:tc>
                  <a:txBody>
                    <a:bodyPr/>
                    <a:lstStyle/>
                    <a:p>
                      <a:r>
                        <a:rPr lang="mn-MN" sz="2000" b="0" dirty="0">
                          <a:latin typeface="Arial" panose="020B0604020202020204" pitchFamily="34" charset="0"/>
                          <a:cs typeface="Arial" panose="020B0604020202020204" pitchFamily="34" charset="0"/>
                        </a:rPr>
                        <a:t>Тохиолдолд хүргэж буй тогтолцоог</a:t>
                      </a:r>
                      <a:r>
                        <a:rPr lang="mn-MN" sz="2000" b="0" baseline="0" dirty="0">
                          <a:latin typeface="Arial" panose="020B0604020202020204" pitchFamily="34" charset="0"/>
                          <a:cs typeface="Arial" panose="020B0604020202020204" pitchFamily="34" charset="0"/>
                        </a:rPr>
                        <a:t>  оношлох </a:t>
                      </a:r>
                      <a:r>
                        <a:rPr lang="mn-MN" sz="2000" b="0" dirty="0">
                          <a:latin typeface="Arial" panose="020B0604020202020204" pitchFamily="34" charset="0"/>
                          <a:cs typeface="Arial" panose="020B0604020202020204" pitchFamily="34" charset="0"/>
                        </a:rPr>
                        <a:t> боломжийг олгодог</a:t>
                      </a:r>
                      <a:endParaRPr lang="en-US" sz="2000" b="0" dirty="0">
                        <a:latin typeface="Arial" panose="020B0604020202020204" pitchFamily="34" charset="0"/>
                        <a:cs typeface="Arial" panose="020B0604020202020204" pitchFamily="34" charset="0"/>
                      </a:endParaRPr>
                    </a:p>
                  </a:txBody>
                  <a:tcPr/>
                </a:tc>
                <a:tc>
                  <a:txBody>
                    <a:bodyPr/>
                    <a:lstStyle/>
                    <a:p>
                      <a:r>
                        <a:rPr lang="mn-MN" sz="2000" b="0" dirty="0">
                          <a:latin typeface="Arial" panose="020B0604020202020204" pitchFamily="34" charset="0"/>
                          <a:cs typeface="Arial" panose="020B0604020202020204" pitchFamily="34" charset="0"/>
                        </a:rPr>
                        <a:t>Нэмэлт судалгаа</a:t>
                      </a:r>
                      <a:r>
                        <a:rPr lang="mn-MN" sz="2000" b="0" baseline="0" dirty="0">
                          <a:latin typeface="Arial" panose="020B0604020202020204" pitchFamily="34" charset="0"/>
                          <a:cs typeface="Arial" panose="020B0604020202020204" pitchFamily="34" charset="0"/>
                        </a:rPr>
                        <a:t> шинжилгээ</a:t>
                      </a:r>
                      <a:r>
                        <a:rPr lang="mn-MN" sz="2000" b="0" dirty="0">
                          <a:latin typeface="Arial" panose="020B0604020202020204" pitchFamily="34" charset="0"/>
                          <a:cs typeface="Arial" panose="020B0604020202020204" pitchFamily="34" charset="0"/>
                        </a:rPr>
                        <a:t> шаарддаг </a:t>
                      </a:r>
                      <a:endParaRPr lang="en-US" sz="20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641178718"/>
                  </a:ext>
                </a:extLst>
              </a:tr>
              <a:tr h="1058112">
                <a:tc>
                  <a:txBody>
                    <a:bodyPr/>
                    <a:lstStyle/>
                    <a:p>
                      <a:r>
                        <a:rPr lang="mn-MN" sz="2000" b="0" dirty="0">
                          <a:latin typeface="Arial" panose="020B0604020202020204" pitchFamily="34" charset="0"/>
                          <a:cs typeface="Arial" panose="020B0604020202020204" pitchFamily="34" charset="0"/>
                        </a:rPr>
                        <a:t>Бодлого</a:t>
                      </a:r>
                      <a:r>
                        <a:rPr lang="mn-MN" sz="2000" b="0" baseline="0" dirty="0">
                          <a:latin typeface="Arial" panose="020B0604020202020204" pitchFamily="34" charset="0"/>
                          <a:cs typeface="Arial" panose="020B0604020202020204" pitchFamily="34" charset="0"/>
                        </a:rPr>
                        <a:t> шийдвэрийн хэрэгжилт</a:t>
                      </a:r>
                      <a:endParaRPr lang="en-US" sz="2000" b="0" dirty="0">
                        <a:latin typeface="Arial" panose="020B0604020202020204" pitchFamily="34" charset="0"/>
                        <a:cs typeface="Arial" panose="020B0604020202020204" pitchFamily="34" charset="0"/>
                      </a:endParaRPr>
                    </a:p>
                  </a:txBody>
                  <a:tcPr/>
                </a:tc>
                <a:tc>
                  <a:txBody>
                    <a:bodyPr/>
                    <a:lstStyle/>
                    <a:p>
                      <a:r>
                        <a:rPr lang="mn-MN" sz="2000" dirty="0">
                          <a:latin typeface="Arial" panose="020B0604020202020204" pitchFamily="34" charset="0"/>
                          <a:cs typeface="Arial" panose="020B0604020202020204" pitchFamily="34" charset="0"/>
                        </a:rPr>
                        <a:t>Стандартын хэрэгжилттэй холбоотой тохиолдол</a:t>
                      </a:r>
                      <a:endParaRPr lang="en-US" sz="2000" dirty="0">
                        <a:latin typeface="Arial" panose="020B0604020202020204" pitchFamily="34" charset="0"/>
                        <a:cs typeface="Arial" panose="020B0604020202020204" pitchFamily="34" charset="0"/>
                      </a:endParaRPr>
                    </a:p>
                  </a:txBody>
                  <a:tcPr/>
                </a:tc>
                <a:tc>
                  <a:txBody>
                    <a:bodyPr/>
                    <a:lstStyle/>
                    <a:p>
                      <a:r>
                        <a:rPr lang="mn-MN" sz="2000" dirty="0">
                          <a:latin typeface="Arial" panose="020B0604020202020204" pitchFamily="34" charset="0"/>
                          <a:cs typeface="Arial" panose="020B0604020202020204" pitchFamily="34" charset="0"/>
                        </a:rPr>
                        <a:t>Бодлогын алдааг</a:t>
                      </a:r>
                      <a:r>
                        <a:rPr lang="mn-MN" sz="2000" baseline="0" dirty="0">
                          <a:latin typeface="Arial" panose="020B0604020202020204" pitchFamily="34" charset="0"/>
                          <a:cs typeface="Arial" panose="020B0604020202020204" pitchFamily="34" charset="0"/>
                        </a:rPr>
                        <a:t> олоход тусалдаг</a:t>
                      </a:r>
                      <a:endParaRPr lang="en-US" sz="2000" dirty="0">
                        <a:latin typeface="Arial" panose="020B0604020202020204" pitchFamily="34" charset="0"/>
                        <a:cs typeface="Arial" panose="020B0604020202020204" pitchFamily="34" charset="0"/>
                      </a:endParaRPr>
                    </a:p>
                  </a:txBody>
                  <a:tcPr/>
                </a:tc>
                <a:tc>
                  <a:txBody>
                    <a:bodyPr/>
                    <a:lstStyle/>
                    <a:p>
                      <a:r>
                        <a:rPr lang="mn-MN" sz="2000" dirty="0">
                          <a:latin typeface="Arial" panose="020B0604020202020204" pitchFamily="34" charset="0"/>
                          <a:cs typeface="Arial" panose="020B0604020202020204" pitchFamily="34" charset="0"/>
                        </a:rPr>
                        <a:t>Шалтгааны олоход хүндрэлтэй</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102548202"/>
                  </a:ext>
                </a:extLst>
              </a:tr>
              <a:tr h="1699392">
                <a:tc>
                  <a:txBody>
                    <a:bodyPr/>
                    <a:lstStyle/>
                    <a:p>
                      <a:r>
                        <a:rPr lang="mn-MN" sz="2000" b="1" dirty="0">
                          <a:latin typeface="Arial" panose="020B0604020202020204" pitchFamily="34" charset="0"/>
                          <a:cs typeface="Arial" panose="020B0604020202020204" pitchFamily="34" charset="0"/>
                        </a:rPr>
                        <a:t>Аюултай сөрөг үр дагавар бүхий шинэ болон ховор тохиолдлыг</a:t>
                      </a:r>
                      <a:r>
                        <a:rPr lang="mn-MN" sz="2000" b="1" baseline="0" dirty="0">
                          <a:latin typeface="Arial" panose="020B0604020202020204" pitchFamily="34" charset="0"/>
                          <a:cs typeface="Arial" panose="020B0604020202020204" pitchFamily="34" charset="0"/>
                        </a:rPr>
                        <a:t> илрүүлэх</a:t>
                      </a:r>
                      <a:endParaRPr lang="en-US" sz="2000" b="1" dirty="0">
                        <a:latin typeface="Arial" panose="020B0604020202020204" pitchFamily="34" charset="0"/>
                        <a:cs typeface="Arial" panose="020B0604020202020204" pitchFamily="34" charset="0"/>
                      </a:endParaRPr>
                    </a:p>
                  </a:txBody>
                  <a:tcPr/>
                </a:tc>
                <a:tc>
                  <a:txBody>
                    <a:bodyPr/>
                    <a:lstStyle/>
                    <a:p>
                      <a:r>
                        <a:rPr lang="mn-MN" sz="2000" b="1" dirty="0">
                          <a:latin typeface="Arial" panose="020B0604020202020204" pitchFamily="34" charset="0"/>
                          <a:cs typeface="Arial" panose="020B0604020202020204" pitchFamily="34" charset="0"/>
                        </a:rPr>
                        <a:t>Тодорхой цаг хугацаа орон зайд тохиолдсон тохиолдол</a:t>
                      </a:r>
                      <a:endParaRPr lang="en-US" sz="2000" b="1" dirty="0">
                        <a:latin typeface="Arial" panose="020B0604020202020204" pitchFamily="34" charset="0"/>
                        <a:cs typeface="Arial" panose="020B0604020202020204" pitchFamily="34" charset="0"/>
                      </a:endParaRPr>
                    </a:p>
                  </a:txBody>
                  <a:tcPr/>
                </a:tc>
                <a:tc>
                  <a:txBody>
                    <a:bodyPr/>
                    <a:lstStyle/>
                    <a:p>
                      <a:r>
                        <a:rPr lang="mn-MN" sz="2000" b="1" dirty="0">
                          <a:latin typeface="Arial" panose="020B0604020202020204" pitchFamily="34" charset="0"/>
                          <a:cs typeface="Arial" panose="020B0604020202020204" pitchFamily="34" charset="0"/>
                        </a:rPr>
                        <a:t>Үйлчлүүлэгчийг аюулаас сэргийлэх арга хэмжээг нэн даруй төлөвлөхөд ашиглана</a:t>
                      </a:r>
                      <a:endParaRPr lang="en-US" sz="2000" b="1" dirty="0">
                        <a:latin typeface="Arial" panose="020B0604020202020204" pitchFamily="34" charset="0"/>
                        <a:cs typeface="Arial" panose="020B0604020202020204" pitchFamily="34" charset="0"/>
                      </a:endParaRPr>
                    </a:p>
                  </a:txBody>
                  <a:tcPr/>
                </a:tc>
                <a:tc>
                  <a:txBody>
                    <a:bodyPr/>
                    <a:lstStyle/>
                    <a:p>
                      <a:r>
                        <a:rPr lang="mn-MN" sz="2000" b="1" dirty="0">
                          <a:latin typeface="Arial" panose="020B0604020202020204" pitchFamily="34" charset="0"/>
                          <a:cs typeface="Arial" panose="020B0604020202020204" pitchFamily="34" charset="0"/>
                        </a:rPr>
                        <a:t>Мэдээлэл</a:t>
                      </a:r>
                      <a:r>
                        <a:rPr lang="mn-MN" sz="2000" b="1" baseline="0" dirty="0">
                          <a:latin typeface="Arial" panose="020B0604020202020204" pitchFamily="34" charset="0"/>
                          <a:cs typeface="Arial" panose="020B0604020202020204" pitchFamily="34" charset="0"/>
                        </a:rPr>
                        <a:t> цуглуулах хүсэл их байхыг шаардана. </a:t>
                      </a:r>
                      <a:endParaRPr lang="en-US"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116703097"/>
                  </a:ext>
                </a:extLst>
              </a:tr>
            </a:tbl>
          </a:graphicData>
        </a:graphic>
      </p:graphicFrame>
    </p:spTree>
    <p:extLst>
      <p:ext uri="{BB962C8B-B14F-4D97-AF65-F5344CB8AC3E}">
        <p14:creationId xmlns:p14="http://schemas.microsoft.com/office/powerpoint/2010/main" val="1947232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C96434-2977-4776-8561-4CE18A349E44}"/>
              </a:ext>
            </a:extLst>
          </p:cNvPr>
          <p:cNvSpPr>
            <a:spLocks noGrp="1"/>
          </p:cNvSpPr>
          <p:nvPr>
            <p:ph type="title"/>
          </p:nvPr>
        </p:nvSpPr>
        <p:spPr>
          <a:xfrm>
            <a:off x="1277400" y="531870"/>
            <a:ext cx="6589200" cy="1280890"/>
          </a:xfrm>
        </p:spPr>
        <p:txBody>
          <a:bodyPr>
            <a:normAutofit/>
          </a:bodyPr>
          <a:lstStyle/>
          <a:p>
            <a:r>
              <a:rPr lang="mn-MN" sz="4400" dirty="0"/>
              <a:t>Тохиолдол</a:t>
            </a:r>
            <a:endParaRPr lang="en-GB" sz="4400" dirty="0"/>
          </a:p>
        </p:txBody>
      </p:sp>
      <p:sp>
        <p:nvSpPr>
          <p:cNvPr id="4" name="TextBox 3">
            <a:extLst>
              <a:ext uri="{FF2B5EF4-FFF2-40B4-BE49-F238E27FC236}">
                <a16:creationId xmlns:a16="http://schemas.microsoft.com/office/drawing/2014/main" xmlns="" id="{68BB5FDC-4882-4E58-9CA7-B15EAC03D8B4}"/>
              </a:ext>
            </a:extLst>
          </p:cNvPr>
          <p:cNvSpPr txBox="1"/>
          <p:nvPr/>
        </p:nvSpPr>
        <p:spPr>
          <a:xfrm>
            <a:off x="6975960" y="5948413"/>
            <a:ext cx="1558440" cy="369332"/>
          </a:xfrm>
          <a:prstGeom prst="rect">
            <a:avLst/>
          </a:prstGeom>
          <a:noFill/>
        </p:spPr>
        <p:txBody>
          <a:bodyPr wrap="none" rtlCol="0">
            <a:spAutoFit/>
          </a:bodyPr>
          <a:lstStyle/>
          <a:p>
            <a:r>
              <a:rPr lang="en-US" dirty="0" err="1"/>
              <a:t>Source:NRLS</a:t>
            </a:r>
            <a:endParaRPr lang="en-US" dirty="0"/>
          </a:p>
        </p:txBody>
      </p:sp>
      <p:sp>
        <p:nvSpPr>
          <p:cNvPr id="6" name="Subtitle 2">
            <a:extLst>
              <a:ext uri="{FF2B5EF4-FFF2-40B4-BE49-F238E27FC236}">
                <a16:creationId xmlns:a16="http://schemas.microsoft.com/office/drawing/2014/main" xmlns="" id="{1648ABCD-2B0A-40E5-BB77-E96CC67F1939}"/>
              </a:ext>
            </a:extLst>
          </p:cNvPr>
          <p:cNvSpPr txBox="1">
            <a:spLocks/>
          </p:cNvSpPr>
          <p:nvPr/>
        </p:nvSpPr>
        <p:spPr>
          <a:xfrm>
            <a:off x="889867" y="1566742"/>
            <a:ext cx="8005938" cy="4381671"/>
          </a:xfrm>
          <a:prstGeom prst="rect">
            <a:avLst/>
          </a:prstGeom>
          <a:ln>
            <a:noFill/>
          </a:ln>
        </p:spPr>
        <p:txBody>
          <a:bodyP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lnSpc>
                <a:spcPct val="120000"/>
              </a:lnSpc>
            </a:pPr>
            <a:r>
              <a:rPr lang="mn-MN" sz="2000" dirty="0" smtClean="0">
                <a:latin typeface="Arial" panose="020B0604020202020204" pitchFamily="34" charset="0"/>
                <a:cs typeface="Arial" panose="020B0604020202020204" pitchFamily="34" charset="0"/>
              </a:rPr>
              <a:t>Унтуулга хийх явцад үйлчлүүлэгчид хүчилтөрөгчийг гуурсаар өгч чадахгүй  </a:t>
            </a:r>
            <a:r>
              <a:rPr lang="mn-MN" sz="2000" dirty="0">
                <a:latin typeface="Arial" panose="020B0604020202020204" pitchFamily="34" charset="0"/>
                <a:cs typeface="Arial" panose="020B0604020202020204" pitchFamily="34" charset="0"/>
              </a:rPr>
              <a:t>байсны улмаас </a:t>
            </a:r>
            <a:r>
              <a:rPr lang="mn-MN" sz="2000" dirty="0" smtClean="0">
                <a:latin typeface="Arial" panose="020B0604020202020204" pitchFamily="34" charset="0"/>
                <a:cs typeface="Arial" panose="020B0604020202020204" pitchFamily="34" charset="0"/>
              </a:rPr>
              <a:t>хүчил </a:t>
            </a:r>
            <a:r>
              <a:rPr lang="mn-MN" sz="2000" dirty="0">
                <a:latin typeface="Arial" panose="020B0604020202020204" pitchFamily="34" charset="0"/>
                <a:cs typeface="Arial" panose="020B0604020202020204" pitchFamily="34" charset="0"/>
              </a:rPr>
              <a:t>төрөгчийн дутагдалд оруулсан </a:t>
            </a:r>
            <a:r>
              <a:rPr lang="mn-MN" sz="2000" dirty="0" smtClean="0">
                <a:latin typeface="Arial" panose="020B0604020202020204" pitchFamily="34" charset="0"/>
                <a:cs typeface="Arial" panose="020B0604020202020204" pitchFamily="34" charset="0"/>
              </a:rPr>
              <a:t>байна. Амбугаар амьсгалуулж амийг нь аварсан</a:t>
            </a:r>
            <a:endParaRPr lang="mn-MN" sz="2000" dirty="0">
              <a:latin typeface="Arial" panose="020B0604020202020204" pitchFamily="34" charset="0"/>
              <a:cs typeface="Arial" panose="020B0604020202020204" pitchFamily="34" charset="0"/>
            </a:endParaRPr>
          </a:p>
          <a:p>
            <a:pPr algn="just">
              <a:lnSpc>
                <a:spcPct val="120000"/>
              </a:lnSpc>
            </a:pPr>
            <a:r>
              <a:rPr lang="mn-MN" sz="2000" dirty="0">
                <a:latin typeface="Arial" panose="020B0604020202020204" pitchFamily="34" charset="0"/>
                <a:cs typeface="Arial" panose="020B0604020202020204" pitchFamily="34" charset="0"/>
              </a:rPr>
              <a:t>Дадлага сургуулилтын улмаас ашиглаж байсан хүчилтөрөгч дамжуулах гуурсын дотор талд нэг удаагийн таглаа орсон байсныг илрүүлсэн байна.  Дадлага сургуулилтын гуурсыг шалгалгүйгээр  үйлчлүүлэгч дээр ашигласан байна.</a:t>
            </a:r>
            <a:endParaRPr lang="en-GB" sz="2000" dirty="0">
              <a:latin typeface="Arial" panose="020B0604020202020204" pitchFamily="34" charset="0"/>
              <a:cs typeface="Arial" panose="020B0604020202020204" pitchFamily="34" charset="0"/>
            </a:endParaRPr>
          </a:p>
          <a:p>
            <a:pPr algn="just">
              <a:lnSpc>
                <a:spcPct val="120000"/>
              </a:lnSpc>
            </a:pPr>
            <a:endParaRPr lang="en-GB" i="1" dirty="0">
              <a:latin typeface="Tahoma"/>
              <a:cs typeface="Tahoma"/>
            </a:endParaRPr>
          </a:p>
          <a:p>
            <a:pPr algn="just">
              <a:lnSpc>
                <a:spcPct val="120000"/>
              </a:lnSpc>
            </a:pPr>
            <a:endParaRPr lang="en-GB" b="1" dirty="0">
              <a:latin typeface="Tahoma"/>
              <a:cs typeface="Tahoma"/>
            </a:endParaRPr>
          </a:p>
          <a:p>
            <a:pPr>
              <a:lnSpc>
                <a:spcPct val="120000"/>
              </a:lnSpc>
            </a:pPr>
            <a:endParaRPr lang="en-GB" dirty="0">
              <a:latin typeface="Tahoma"/>
              <a:cs typeface="Tahoma"/>
            </a:endParaRPr>
          </a:p>
          <a:p>
            <a:pPr>
              <a:lnSpc>
                <a:spcPct val="120000"/>
              </a:lnSpc>
            </a:pPr>
            <a:endParaRPr lang="en-GB" dirty="0">
              <a:latin typeface="Tahoma"/>
              <a:cs typeface="Tahoma"/>
            </a:endParaRPr>
          </a:p>
        </p:txBody>
      </p:sp>
    </p:spTree>
    <p:extLst>
      <p:ext uri="{BB962C8B-B14F-4D97-AF65-F5344CB8AC3E}">
        <p14:creationId xmlns:p14="http://schemas.microsoft.com/office/powerpoint/2010/main" val="191152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193690-5A57-4F7D-ADED-1C30F4A96FD9}"/>
              </a:ext>
            </a:extLst>
          </p:cNvPr>
          <p:cNvSpPr>
            <a:spLocks noGrp="1"/>
          </p:cNvSpPr>
          <p:nvPr>
            <p:ph type="title"/>
          </p:nvPr>
        </p:nvSpPr>
        <p:spPr>
          <a:xfrm>
            <a:off x="1452045" y="580480"/>
            <a:ext cx="6683765" cy="568592"/>
          </a:xfrm>
        </p:spPr>
        <p:txBody>
          <a:bodyPr>
            <a:noAutofit/>
          </a:bodyPr>
          <a:lstStyle/>
          <a:p>
            <a:r>
              <a:rPr lang="mn-MN" sz="2400" b="1" dirty="0">
                <a:latin typeface="Arial" panose="020B0604020202020204" pitchFamily="34" charset="0"/>
                <a:cs typeface="Arial" panose="020B0604020202020204" pitchFamily="34" charset="0"/>
              </a:rPr>
              <a:t>Канад улсад 2013 онд тохиолдсон гамшиг</a:t>
            </a:r>
            <a:endParaRPr lang="en-GB" sz="2400" b="1"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xmlns="" id="{C9B252FD-404A-4152-BBF0-2B88C3A1FA2A}"/>
              </a:ext>
            </a:extLst>
          </p:cNvPr>
          <p:cNvPicPr>
            <a:picLocks noChangeAspect="1"/>
          </p:cNvPicPr>
          <p:nvPr/>
        </p:nvPicPr>
        <p:blipFill>
          <a:blip r:embed="rId3"/>
          <a:stretch>
            <a:fillRect/>
          </a:stretch>
        </p:blipFill>
        <p:spPr>
          <a:xfrm>
            <a:off x="5165168" y="1680802"/>
            <a:ext cx="3181997" cy="2122989"/>
          </a:xfrm>
          <a:prstGeom prst="rect">
            <a:avLst/>
          </a:prstGeom>
        </p:spPr>
      </p:pic>
      <p:pic>
        <p:nvPicPr>
          <p:cNvPr id="10" name="Picture 9">
            <a:extLst>
              <a:ext uri="{FF2B5EF4-FFF2-40B4-BE49-F238E27FC236}">
                <a16:creationId xmlns:a16="http://schemas.microsoft.com/office/drawing/2014/main" xmlns="" id="{F26D2B08-799B-4C13-A690-08A6BFE09C72}"/>
              </a:ext>
            </a:extLst>
          </p:cNvPr>
          <p:cNvPicPr>
            <a:picLocks noChangeAspect="1"/>
          </p:cNvPicPr>
          <p:nvPr/>
        </p:nvPicPr>
        <p:blipFill>
          <a:blip r:embed="rId4"/>
          <a:stretch>
            <a:fillRect/>
          </a:stretch>
        </p:blipFill>
        <p:spPr>
          <a:xfrm>
            <a:off x="1452045" y="1745970"/>
            <a:ext cx="3490049" cy="1867176"/>
          </a:xfrm>
          <a:prstGeom prst="rect">
            <a:avLst/>
          </a:prstGeom>
        </p:spPr>
      </p:pic>
      <p:pic>
        <p:nvPicPr>
          <p:cNvPr id="15" name="Picture 14">
            <a:extLst>
              <a:ext uri="{FF2B5EF4-FFF2-40B4-BE49-F238E27FC236}">
                <a16:creationId xmlns:a16="http://schemas.microsoft.com/office/drawing/2014/main" xmlns="" id="{8AF318FC-9D22-4070-8B5F-62027E8C2AA5}"/>
              </a:ext>
            </a:extLst>
          </p:cNvPr>
          <p:cNvPicPr>
            <a:picLocks noChangeAspect="1"/>
          </p:cNvPicPr>
          <p:nvPr/>
        </p:nvPicPr>
        <p:blipFill>
          <a:blip r:embed="rId5"/>
          <a:stretch>
            <a:fillRect/>
          </a:stretch>
        </p:blipFill>
        <p:spPr>
          <a:xfrm>
            <a:off x="1633583" y="4108015"/>
            <a:ext cx="2938417" cy="2056208"/>
          </a:xfrm>
          <a:prstGeom prst="rect">
            <a:avLst/>
          </a:prstGeom>
        </p:spPr>
      </p:pic>
      <p:pic>
        <p:nvPicPr>
          <p:cNvPr id="18" name="Picture 17">
            <a:extLst>
              <a:ext uri="{FF2B5EF4-FFF2-40B4-BE49-F238E27FC236}">
                <a16:creationId xmlns:a16="http://schemas.microsoft.com/office/drawing/2014/main" xmlns="" id="{5092B9B7-54F6-475C-92B6-11B84F0B147C}"/>
              </a:ext>
            </a:extLst>
          </p:cNvPr>
          <p:cNvPicPr>
            <a:picLocks noChangeAspect="1"/>
          </p:cNvPicPr>
          <p:nvPr/>
        </p:nvPicPr>
        <p:blipFill>
          <a:blip r:embed="rId6"/>
          <a:stretch>
            <a:fillRect/>
          </a:stretch>
        </p:blipFill>
        <p:spPr>
          <a:xfrm>
            <a:off x="4942094" y="4178442"/>
            <a:ext cx="3405071" cy="1915353"/>
          </a:xfrm>
          <a:prstGeom prst="rect">
            <a:avLst/>
          </a:prstGeom>
        </p:spPr>
      </p:pic>
    </p:spTree>
    <p:extLst>
      <p:ext uri="{BB962C8B-B14F-4D97-AF65-F5344CB8AC3E}">
        <p14:creationId xmlns:p14="http://schemas.microsoft.com/office/powerpoint/2010/main" val="1811509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F9E0C8-E059-4444-BD8E-A8FDAD957BB9}"/>
              </a:ext>
            </a:extLst>
          </p:cNvPr>
          <p:cNvSpPr>
            <a:spLocks noGrp="1"/>
          </p:cNvSpPr>
          <p:nvPr>
            <p:ph type="title"/>
          </p:nvPr>
        </p:nvSpPr>
        <p:spPr>
          <a:xfrm>
            <a:off x="1360173" y="314902"/>
            <a:ext cx="7598569" cy="782990"/>
          </a:xfrm>
        </p:spPr>
        <p:txBody>
          <a:bodyPr>
            <a:noAutofit/>
          </a:bodyPr>
          <a:lstStyle/>
          <a:p>
            <a:r>
              <a:rPr lang="mn-MN" sz="2400" dirty="0">
                <a:latin typeface="Arial" panose="020B0604020202020204" pitchFamily="34" charset="0"/>
                <a:cs typeface="Arial" panose="020B0604020202020204" pitchFamily="34" charset="0"/>
              </a:rPr>
              <a:t>Гамшиг болоход нөлөөлсөн  18 хүчин зүйлс</a:t>
            </a:r>
            <a:endParaRPr lang="en-GB" sz="24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xmlns="" id="{24210500-8CCD-4AFD-A1F0-6EB05D0906EC}"/>
              </a:ext>
            </a:extLst>
          </p:cNvPr>
          <p:cNvSpPr txBox="1"/>
          <p:nvPr/>
        </p:nvSpPr>
        <p:spPr>
          <a:xfrm>
            <a:off x="4954089" y="6322424"/>
            <a:ext cx="3079567" cy="415498"/>
          </a:xfrm>
          <a:prstGeom prst="rect">
            <a:avLst/>
          </a:prstGeom>
          <a:noFill/>
        </p:spPr>
        <p:txBody>
          <a:bodyPr wrap="square" rtlCol="0">
            <a:spAutoFit/>
          </a:bodyPr>
          <a:lstStyle/>
          <a:p>
            <a:r>
              <a:rPr lang="en-BZ" sz="1050" dirty="0"/>
              <a:t>Source: Reproduced from Transport Safety Board of Canada </a:t>
            </a:r>
            <a:r>
              <a:rPr lang="en-BZ" sz="1050" i="1" dirty="0"/>
              <a:t>(24).</a:t>
            </a:r>
            <a:endParaRPr lang="en-GB" sz="1050" dirty="0"/>
          </a:p>
        </p:txBody>
      </p:sp>
      <p:pic>
        <p:nvPicPr>
          <p:cNvPr id="4" name="Picture 3">
            <a:extLst>
              <a:ext uri="{FF2B5EF4-FFF2-40B4-BE49-F238E27FC236}">
                <a16:creationId xmlns:a16="http://schemas.microsoft.com/office/drawing/2014/main" xmlns="" id="{0C9E8132-12DA-44E4-A649-B656829619C4}"/>
              </a:ext>
            </a:extLst>
          </p:cNvPr>
          <p:cNvPicPr>
            <a:picLocks noChangeAspect="1"/>
          </p:cNvPicPr>
          <p:nvPr/>
        </p:nvPicPr>
        <p:blipFill>
          <a:blip r:embed="rId3"/>
          <a:stretch>
            <a:fillRect/>
          </a:stretch>
        </p:blipFill>
        <p:spPr>
          <a:xfrm>
            <a:off x="1894773" y="952500"/>
            <a:ext cx="7063969" cy="5369924"/>
          </a:xfrm>
          <a:prstGeom prst="rect">
            <a:avLst/>
          </a:prstGeom>
        </p:spPr>
      </p:pic>
    </p:spTree>
    <p:extLst>
      <p:ext uri="{BB962C8B-B14F-4D97-AF65-F5344CB8AC3E}">
        <p14:creationId xmlns:p14="http://schemas.microsoft.com/office/powerpoint/2010/main" val="1135216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5D5BF4DC-3001-4426-89EE-B09A0EF4D92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598998" y="4572000"/>
            <a:ext cx="2973002" cy="2168434"/>
          </a:xfrm>
          <a:prstGeom prst="rect">
            <a:avLst/>
          </a:prstGeom>
        </p:spPr>
      </p:pic>
      <p:pic>
        <p:nvPicPr>
          <p:cNvPr id="26" name="Picture 25">
            <a:extLst>
              <a:ext uri="{FF2B5EF4-FFF2-40B4-BE49-F238E27FC236}">
                <a16:creationId xmlns:a16="http://schemas.microsoft.com/office/drawing/2014/main" xmlns="" id="{E07A4D1D-6A04-4607-864A-A6C8EC5D0D1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2344287" y="1443444"/>
            <a:ext cx="7162484" cy="5414556"/>
          </a:xfrm>
          <a:prstGeom prst="rect">
            <a:avLst/>
          </a:prstGeom>
        </p:spPr>
      </p:pic>
    </p:spTree>
    <p:extLst>
      <p:ext uri="{BB962C8B-B14F-4D97-AF65-F5344CB8AC3E}">
        <p14:creationId xmlns:p14="http://schemas.microsoft.com/office/powerpoint/2010/main" val="3759177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FE9EA0-2A05-46C9-8361-CBFFE65AD7E7}"/>
              </a:ext>
            </a:extLst>
          </p:cNvPr>
          <p:cNvSpPr>
            <a:spLocks noGrp="1"/>
          </p:cNvSpPr>
          <p:nvPr>
            <p:ph type="title"/>
          </p:nvPr>
        </p:nvSpPr>
        <p:spPr>
          <a:xfrm>
            <a:off x="1321581" y="280517"/>
            <a:ext cx="6956714" cy="819150"/>
          </a:xfrm>
        </p:spPr>
        <p:txBody>
          <a:bodyPr>
            <a:noAutofit/>
          </a:bodyPr>
          <a:lstStyle/>
          <a:p>
            <a:r>
              <a:rPr lang="mn-MN" b="1" dirty="0"/>
              <a:t>Тохиолдлоос суралцах нь</a:t>
            </a:r>
            <a:endParaRPr lang="en-GB" b="1" dirty="0"/>
          </a:p>
        </p:txBody>
      </p:sp>
      <p:pic>
        <p:nvPicPr>
          <p:cNvPr id="22" name="Picture 21">
            <a:extLst>
              <a:ext uri="{FF2B5EF4-FFF2-40B4-BE49-F238E27FC236}">
                <a16:creationId xmlns:a16="http://schemas.microsoft.com/office/drawing/2014/main" xmlns="" id="{8DEE6933-CD06-4D42-A133-63B00CB5200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877368" y="4978578"/>
            <a:ext cx="1572671" cy="1047792"/>
          </a:xfrm>
          <a:prstGeom prst="rect">
            <a:avLst/>
          </a:prstGeom>
        </p:spPr>
      </p:pic>
      <p:pic>
        <p:nvPicPr>
          <p:cNvPr id="32" name="Picture 31">
            <a:extLst>
              <a:ext uri="{FF2B5EF4-FFF2-40B4-BE49-F238E27FC236}">
                <a16:creationId xmlns:a16="http://schemas.microsoft.com/office/drawing/2014/main" xmlns="" id="{33F7DBEF-545F-41E7-B25C-6F77EA52734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rot="1134725">
            <a:off x="2966549" y="5703366"/>
            <a:ext cx="178465" cy="128272"/>
          </a:xfrm>
          <a:prstGeom prst="rect">
            <a:avLst/>
          </a:prstGeom>
        </p:spPr>
      </p:pic>
      <p:pic>
        <p:nvPicPr>
          <p:cNvPr id="8" name="Picture 7">
            <a:extLst>
              <a:ext uri="{FF2B5EF4-FFF2-40B4-BE49-F238E27FC236}">
                <a16:creationId xmlns:a16="http://schemas.microsoft.com/office/drawing/2014/main" xmlns="" id="{5C75E81E-7CE3-4F82-A578-2F8CAB7E5ABD}"/>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rot="18947840">
            <a:off x="3849396" y="633077"/>
            <a:ext cx="4118858" cy="2784706"/>
          </a:xfrm>
          <a:prstGeom prst="rect">
            <a:avLst/>
          </a:prstGeom>
        </p:spPr>
      </p:pic>
      <p:pic>
        <p:nvPicPr>
          <p:cNvPr id="6" name="Picture 5">
            <a:extLst>
              <a:ext uri="{FF2B5EF4-FFF2-40B4-BE49-F238E27FC236}">
                <a16:creationId xmlns:a16="http://schemas.microsoft.com/office/drawing/2014/main" xmlns="" id="{D8E08517-6FCB-4438-A3FA-726003610C8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rot="20345296" flipH="1">
            <a:off x="5919155" y="6056315"/>
            <a:ext cx="182690" cy="131309"/>
          </a:xfrm>
          <a:prstGeom prst="rect">
            <a:avLst/>
          </a:prstGeom>
        </p:spPr>
      </p:pic>
      <p:pic>
        <p:nvPicPr>
          <p:cNvPr id="7" name="Picture 6">
            <a:extLst>
              <a:ext uri="{FF2B5EF4-FFF2-40B4-BE49-F238E27FC236}">
                <a16:creationId xmlns:a16="http://schemas.microsoft.com/office/drawing/2014/main" xmlns="" id="{110BF6C6-04D3-420F-89EE-8F5CD50A657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4799938" y="5525663"/>
            <a:ext cx="178465" cy="128272"/>
          </a:xfrm>
          <a:prstGeom prst="rect">
            <a:avLst/>
          </a:prstGeom>
        </p:spPr>
      </p:pic>
      <p:pic>
        <p:nvPicPr>
          <p:cNvPr id="9" name="Picture 8">
            <a:extLst>
              <a:ext uri="{FF2B5EF4-FFF2-40B4-BE49-F238E27FC236}">
                <a16:creationId xmlns:a16="http://schemas.microsoft.com/office/drawing/2014/main" xmlns="" id="{F88C8088-AA39-4F93-B47E-42CA108CF46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rot="1031141">
            <a:off x="5255244" y="5734466"/>
            <a:ext cx="189190" cy="135980"/>
          </a:xfrm>
          <a:prstGeom prst="rect">
            <a:avLst/>
          </a:prstGeom>
        </p:spPr>
      </p:pic>
      <p:pic>
        <p:nvPicPr>
          <p:cNvPr id="11" name="Picture 10">
            <a:extLst>
              <a:ext uri="{FF2B5EF4-FFF2-40B4-BE49-F238E27FC236}">
                <a16:creationId xmlns:a16="http://schemas.microsoft.com/office/drawing/2014/main" xmlns="" id="{C9F1154C-B188-47A6-AF83-8F8871663CC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4827182" y="6219706"/>
            <a:ext cx="175455" cy="148106"/>
          </a:xfrm>
          <a:prstGeom prst="rect">
            <a:avLst/>
          </a:prstGeom>
        </p:spPr>
      </p:pic>
      <p:pic>
        <p:nvPicPr>
          <p:cNvPr id="12" name="Picture 11">
            <a:extLst>
              <a:ext uri="{FF2B5EF4-FFF2-40B4-BE49-F238E27FC236}">
                <a16:creationId xmlns:a16="http://schemas.microsoft.com/office/drawing/2014/main" xmlns="" id="{8BAEDC2A-FE8D-434B-B0E7-08932F8974E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rot="18329539" flipH="1">
            <a:off x="4056364" y="5938712"/>
            <a:ext cx="203489" cy="146258"/>
          </a:xfrm>
          <a:prstGeom prst="rect">
            <a:avLst/>
          </a:prstGeom>
        </p:spPr>
      </p:pic>
      <p:pic>
        <p:nvPicPr>
          <p:cNvPr id="13" name="Picture 12">
            <a:extLst>
              <a:ext uri="{FF2B5EF4-FFF2-40B4-BE49-F238E27FC236}">
                <a16:creationId xmlns:a16="http://schemas.microsoft.com/office/drawing/2014/main" xmlns="" id="{4F75ECAD-EAD8-409A-B836-FFCF4ABAF9A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rot="1963311">
            <a:off x="5533814" y="5431307"/>
            <a:ext cx="160946" cy="115680"/>
          </a:xfrm>
          <a:prstGeom prst="rect">
            <a:avLst/>
          </a:prstGeom>
        </p:spPr>
      </p:pic>
      <p:pic>
        <p:nvPicPr>
          <p:cNvPr id="14" name="Picture 13">
            <a:extLst>
              <a:ext uri="{FF2B5EF4-FFF2-40B4-BE49-F238E27FC236}">
                <a16:creationId xmlns:a16="http://schemas.microsoft.com/office/drawing/2014/main" xmlns="" id="{9F509FDB-D067-4897-876D-224D83610D4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rot="20345296" flipH="1">
            <a:off x="5569298" y="5334102"/>
            <a:ext cx="187633" cy="134861"/>
          </a:xfrm>
          <a:prstGeom prst="rect">
            <a:avLst/>
          </a:prstGeom>
        </p:spPr>
      </p:pic>
      <p:pic>
        <p:nvPicPr>
          <p:cNvPr id="15" name="Picture 14">
            <a:extLst>
              <a:ext uri="{FF2B5EF4-FFF2-40B4-BE49-F238E27FC236}">
                <a16:creationId xmlns:a16="http://schemas.microsoft.com/office/drawing/2014/main" xmlns="" id="{A1630811-DA43-4829-A701-F763EE86FEE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rot="18329539" flipH="1">
            <a:off x="5632021" y="5467155"/>
            <a:ext cx="168801" cy="121326"/>
          </a:xfrm>
          <a:prstGeom prst="rect">
            <a:avLst/>
          </a:prstGeom>
        </p:spPr>
      </p:pic>
      <p:pic>
        <p:nvPicPr>
          <p:cNvPr id="16" name="Picture 15">
            <a:extLst>
              <a:ext uri="{FF2B5EF4-FFF2-40B4-BE49-F238E27FC236}">
                <a16:creationId xmlns:a16="http://schemas.microsoft.com/office/drawing/2014/main" xmlns="" id="{EBA1A859-60B8-4318-8136-05DBA9AAB40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rot="14083265" flipH="1">
            <a:off x="6202963" y="5522235"/>
            <a:ext cx="176351" cy="126752"/>
          </a:xfrm>
          <a:prstGeom prst="rect">
            <a:avLst/>
          </a:prstGeom>
        </p:spPr>
      </p:pic>
      <p:pic>
        <p:nvPicPr>
          <p:cNvPr id="19" name="Picture 18">
            <a:extLst>
              <a:ext uri="{FF2B5EF4-FFF2-40B4-BE49-F238E27FC236}">
                <a16:creationId xmlns:a16="http://schemas.microsoft.com/office/drawing/2014/main" xmlns="" id="{50F9561C-E922-4543-A08C-5B002FA9154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rot="2309756">
            <a:off x="3034378" y="5809106"/>
            <a:ext cx="178465" cy="128272"/>
          </a:xfrm>
          <a:prstGeom prst="rect">
            <a:avLst/>
          </a:prstGeom>
        </p:spPr>
      </p:pic>
      <p:pic>
        <p:nvPicPr>
          <p:cNvPr id="20" name="Picture 19">
            <a:extLst>
              <a:ext uri="{FF2B5EF4-FFF2-40B4-BE49-F238E27FC236}">
                <a16:creationId xmlns:a16="http://schemas.microsoft.com/office/drawing/2014/main" xmlns="" id="{359C9B51-C5A8-4197-A0E1-BC3C2B8A55B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2858234" y="5709551"/>
            <a:ext cx="178465" cy="128272"/>
          </a:xfrm>
          <a:prstGeom prst="rect">
            <a:avLst/>
          </a:prstGeom>
        </p:spPr>
      </p:pic>
      <p:pic>
        <p:nvPicPr>
          <p:cNvPr id="21" name="Picture 20">
            <a:extLst>
              <a:ext uri="{FF2B5EF4-FFF2-40B4-BE49-F238E27FC236}">
                <a16:creationId xmlns:a16="http://schemas.microsoft.com/office/drawing/2014/main" xmlns="" id="{4FBDBA66-28A1-4A6A-9E7A-BCA1814D05D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2858315" y="5805774"/>
            <a:ext cx="178465" cy="128272"/>
          </a:xfrm>
          <a:prstGeom prst="rect">
            <a:avLst/>
          </a:prstGeom>
        </p:spPr>
      </p:pic>
      <p:pic>
        <p:nvPicPr>
          <p:cNvPr id="23" name="Picture 22">
            <a:extLst>
              <a:ext uri="{FF2B5EF4-FFF2-40B4-BE49-F238E27FC236}">
                <a16:creationId xmlns:a16="http://schemas.microsoft.com/office/drawing/2014/main" xmlns="" id="{D2613F5E-02A2-4B2A-A71A-5B8BA926E96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4635397" y="5500167"/>
            <a:ext cx="178465" cy="128272"/>
          </a:xfrm>
          <a:prstGeom prst="rect">
            <a:avLst/>
          </a:prstGeom>
        </p:spPr>
      </p:pic>
      <p:pic>
        <p:nvPicPr>
          <p:cNvPr id="24" name="Picture 23">
            <a:extLst>
              <a:ext uri="{FF2B5EF4-FFF2-40B4-BE49-F238E27FC236}">
                <a16:creationId xmlns:a16="http://schemas.microsoft.com/office/drawing/2014/main" xmlns="" id="{A606CB48-286D-4FE3-96B4-6B752B9A519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4687254" y="5630061"/>
            <a:ext cx="178465" cy="128272"/>
          </a:xfrm>
          <a:prstGeom prst="rect">
            <a:avLst/>
          </a:prstGeom>
        </p:spPr>
      </p:pic>
      <p:pic>
        <p:nvPicPr>
          <p:cNvPr id="25" name="Picture 24">
            <a:extLst>
              <a:ext uri="{FF2B5EF4-FFF2-40B4-BE49-F238E27FC236}">
                <a16:creationId xmlns:a16="http://schemas.microsoft.com/office/drawing/2014/main" xmlns="" id="{0C37D70E-3101-4E0D-B5BB-0ED9CD8852B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5664093" y="5389038"/>
            <a:ext cx="178465" cy="128272"/>
          </a:xfrm>
          <a:prstGeom prst="rect">
            <a:avLst/>
          </a:prstGeom>
        </p:spPr>
      </p:pic>
      <p:pic>
        <p:nvPicPr>
          <p:cNvPr id="26" name="Picture 25">
            <a:extLst>
              <a:ext uri="{FF2B5EF4-FFF2-40B4-BE49-F238E27FC236}">
                <a16:creationId xmlns:a16="http://schemas.microsoft.com/office/drawing/2014/main" xmlns="" id="{E84B6FFB-584F-4093-8334-7AF99A0F965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6113163" y="5451766"/>
            <a:ext cx="178465" cy="128272"/>
          </a:xfrm>
          <a:prstGeom prst="rect">
            <a:avLst/>
          </a:prstGeom>
        </p:spPr>
      </p:pic>
      <p:pic>
        <p:nvPicPr>
          <p:cNvPr id="27" name="Picture 26">
            <a:extLst>
              <a:ext uri="{FF2B5EF4-FFF2-40B4-BE49-F238E27FC236}">
                <a16:creationId xmlns:a16="http://schemas.microsoft.com/office/drawing/2014/main" xmlns="" id="{FD7840C6-7567-4ED9-8F55-B070482EBF8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6216316" y="5431121"/>
            <a:ext cx="178465" cy="128272"/>
          </a:xfrm>
          <a:prstGeom prst="rect">
            <a:avLst/>
          </a:prstGeom>
        </p:spPr>
      </p:pic>
      <p:pic>
        <p:nvPicPr>
          <p:cNvPr id="28" name="Picture 27">
            <a:extLst>
              <a:ext uri="{FF2B5EF4-FFF2-40B4-BE49-F238E27FC236}">
                <a16:creationId xmlns:a16="http://schemas.microsoft.com/office/drawing/2014/main" xmlns="" id="{23D59D6C-9B15-4725-9C10-71DDC71558A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rot="18329539" flipH="1">
            <a:off x="6037311" y="6025980"/>
            <a:ext cx="168801" cy="121326"/>
          </a:xfrm>
          <a:prstGeom prst="rect">
            <a:avLst/>
          </a:prstGeom>
        </p:spPr>
      </p:pic>
      <p:pic>
        <p:nvPicPr>
          <p:cNvPr id="29" name="Picture 28">
            <a:extLst>
              <a:ext uri="{FF2B5EF4-FFF2-40B4-BE49-F238E27FC236}">
                <a16:creationId xmlns:a16="http://schemas.microsoft.com/office/drawing/2014/main" xmlns="" id="{178655C9-9562-46D4-84E0-91A43D32936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rot="20345296" flipH="1">
            <a:off x="5309797" y="5827930"/>
            <a:ext cx="187633" cy="134861"/>
          </a:xfrm>
          <a:prstGeom prst="rect">
            <a:avLst/>
          </a:prstGeom>
        </p:spPr>
      </p:pic>
      <p:pic>
        <p:nvPicPr>
          <p:cNvPr id="30" name="Picture 29">
            <a:extLst>
              <a:ext uri="{FF2B5EF4-FFF2-40B4-BE49-F238E27FC236}">
                <a16:creationId xmlns:a16="http://schemas.microsoft.com/office/drawing/2014/main" xmlns="" id="{3F328D71-E6A8-4B4B-96C9-E4EFB07A5EB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rot="1514878">
            <a:off x="4914910" y="6293759"/>
            <a:ext cx="175455" cy="148106"/>
          </a:xfrm>
          <a:prstGeom prst="rect">
            <a:avLst/>
          </a:prstGeom>
        </p:spPr>
      </p:pic>
      <p:pic>
        <p:nvPicPr>
          <p:cNvPr id="31" name="Picture 30">
            <a:extLst>
              <a:ext uri="{FF2B5EF4-FFF2-40B4-BE49-F238E27FC236}">
                <a16:creationId xmlns:a16="http://schemas.microsoft.com/office/drawing/2014/main" xmlns="" id="{12F65A33-B112-4AD0-8239-2FD4BDAD983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4599098" y="5585134"/>
            <a:ext cx="178465" cy="128272"/>
          </a:xfrm>
          <a:prstGeom prst="rect">
            <a:avLst/>
          </a:prstGeom>
        </p:spPr>
      </p:pic>
      <p:pic>
        <p:nvPicPr>
          <p:cNvPr id="33" name="Picture 32">
            <a:extLst>
              <a:ext uri="{FF2B5EF4-FFF2-40B4-BE49-F238E27FC236}">
                <a16:creationId xmlns:a16="http://schemas.microsoft.com/office/drawing/2014/main" xmlns="" id="{A9BEF1AC-FDD0-402A-BBCC-627A0B7AD65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rot="18329539" flipH="1">
            <a:off x="6416918" y="5951178"/>
            <a:ext cx="168801" cy="121326"/>
          </a:xfrm>
          <a:prstGeom prst="rect">
            <a:avLst/>
          </a:prstGeom>
        </p:spPr>
      </p:pic>
      <p:pic>
        <p:nvPicPr>
          <p:cNvPr id="34" name="Picture 33">
            <a:extLst>
              <a:ext uri="{FF2B5EF4-FFF2-40B4-BE49-F238E27FC236}">
                <a16:creationId xmlns:a16="http://schemas.microsoft.com/office/drawing/2014/main" xmlns="" id="{98E335E0-86EE-46D2-BF8F-1C5B6EFC7AB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rot="14354658" flipH="1">
            <a:off x="6535625" y="5862155"/>
            <a:ext cx="168801" cy="121326"/>
          </a:xfrm>
          <a:prstGeom prst="rect">
            <a:avLst/>
          </a:prstGeom>
        </p:spPr>
      </p:pic>
      <p:pic>
        <p:nvPicPr>
          <p:cNvPr id="35" name="Picture 34">
            <a:extLst>
              <a:ext uri="{FF2B5EF4-FFF2-40B4-BE49-F238E27FC236}">
                <a16:creationId xmlns:a16="http://schemas.microsoft.com/office/drawing/2014/main" xmlns="" id="{56060670-9B62-454E-9A54-7D9F7709A44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rot="18329539" flipH="1">
            <a:off x="2918132" y="5838135"/>
            <a:ext cx="183558" cy="131933"/>
          </a:xfrm>
          <a:prstGeom prst="rect">
            <a:avLst/>
          </a:prstGeom>
        </p:spPr>
      </p:pic>
    </p:spTree>
    <p:extLst>
      <p:ext uri="{BB962C8B-B14F-4D97-AF65-F5344CB8AC3E}">
        <p14:creationId xmlns:p14="http://schemas.microsoft.com/office/powerpoint/2010/main" val="1633410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5999" y="252549"/>
            <a:ext cx="5508172" cy="830997"/>
          </a:xfrm>
          <a:prstGeom prst="rect">
            <a:avLst/>
          </a:prstGeom>
        </p:spPr>
        <p:txBody>
          <a:bodyPr wrap="square">
            <a:spAutoFit/>
          </a:bodyPr>
          <a:lstStyle/>
          <a:p>
            <a:r>
              <a:rPr lang="mn-MN" sz="2400" b="1" dirty="0">
                <a:latin typeface="Arial" panose="020B0604020202020204" pitchFamily="34" charset="0"/>
                <a:cs typeface="Arial" panose="020B0604020202020204" pitchFamily="34" charset="0"/>
              </a:rPr>
              <a:t>Тохиолдлын бүртгэл сургалтын тогтолцооны гарын авлага</a:t>
            </a:r>
            <a:endParaRPr lang="en-US" sz="2400" dirty="0"/>
          </a:p>
        </p:txBody>
      </p:sp>
      <p:pic>
        <p:nvPicPr>
          <p:cNvPr id="4" name="Picture 3">
            <a:extLst>
              <a:ext uri="{FF2B5EF4-FFF2-40B4-BE49-F238E27FC236}">
                <a16:creationId xmlns:a16="http://schemas.microsoft.com/office/drawing/2014/main" xmlns="" id="{73FE4179-2728-4DAE-9CA7-AB27DEAB01EC}"/>
              </a:ext>
            </a:extLst>
          </p:cNvPr>
          <p:cNvPicPr>
            <a:picLocks noChangeAspect="1"/>
          </p:cNvPicPr>
          <p:nvPr/>
        </p:nvPicPr>
        <p:blipFill>
          <a:blip r:embed="rId3"/>
          <a:stretch>
            <a:fillRect/>
          </a:stretch>
        </p:blipFill>
        <p:spPr>
          <a:xfrm>
            <a:off x="1820092" y="1410788"/>
            <a:ext cx="5547360" cy="4807131"/>
          </a:xfrm>
          <a:prstGeom prst="rect">
            <a:avLst/>
          </a:prstGeom>
        </p:spPr>
      </p:pic>
    </p:spTree>
    <p:extLst>
      <p:ext uri="{BB962C8B-B14F-4D97-AF65-F5344CB8AC3E}">
        <p14:creationId xmlns:p14="http://schemas.microsoft.com/office/powerpoint/2010/main" val="4260656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09"/>
            <a:ext cx="6589200" cy="3453215"/>
          </a:xfrm>
        </p:spPr>
        <p:txBody>
          <a:bodyPr/>
          <a:lstStyle/>
          <a:p>
            <a:pPr algn="ctr"/>
            <a:r>
              <a:rPr lang="mn-MN" smtClean="0">
                <a:latin typeface="Arial" pitchFamily="34" charset="0"/>
                <a:cs typeface="Arial" pitchFamily="34" charset="0"/>
              </a:rPr>
              <a:t/>
            </a:r>
            <a:br>
              <a:rPr lang="mn-MN" smtClean="0">
                <a:latin typeface="Arial" pitchFamily="34" charset="0"/>
                <a:cs typeface="Arial" pitchFamily="34" charset="0"/>
              </a:rPr>
            </a:br>
            <a:r>
              <a:rPr lang="mn-MN">
                <a:latin typeface="Arial" pitchFamily="34" charset="0"/>
                <a:cs typeface="Arial" pitchFamily="34" charset="0"/>
              </a:rPr>
              <a:t/>
            </a:r>
            <a:br>
              <a:rPr lang="mn-MN">
                <a:latin typeface="Arial" pitchFamily="34" charset="0"/>
                <a:cs typeface="Arial" pitchFamily="34" charset="0"/>
              </a:rPr>
            </a:br>
            <a:r>
              <a:rPr lang="mn-MN" smtClean="0">
                <a:latin typeface="Arial" pitchFamily="34" charset="0"/>
                <a:cs typeface="Arial" pitchFamily="34" charset="0"/>
              </a:rPr>
              <a:t>Анхаарал </a:t>
            </a:r>
            <a:r>
              <a:rPr lang="mn-MN" dirty="0" smtClean="0">
                <a:latin typeface="Arial" pitchFamily="34" charset="0"/>
                <a:cs typeface="Arial" pitchFamily="34" charset="0"/>
              </a:rPr>
              <a:t>хандуулсанд байрлалаа</a:t>
            </a:r>
            <a:endParaRPr lang="en-US" dirty="0">
              <a:latin typeface="Arial" pitchFamily="34" charset="0"/>
              <a:cs typeface="Arial" pitchFamily="34" charset="0"/>
            </a:endParaRPr>
          </a:p>
        </p:txBody>
      </p:sp>
    </p:spTree>
    <p:extLst>
      <p:ext uri="{BB962C8B-B14F-4D97-AF65-F5344CB8AC3E}">
        <p14:creationId xmlns:p14="http://schemas.microsoft.com/office/powerpoint/2010/main" val="477212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5691" y="357051"/>
            <a:ext cx="6975566" cy="7971413"/>
          </a:xfrm>
          <a:prstGeom prst="rect">
            <a:avLst/>
          </a:prstGeom>
        </p:spPr>
        <p:txBody>
          <a:bodyPr wrap="square">
            <a:spAutoFit/>
          </a:bodyPr>
          <a:lstStyle/>
          <a:p>
            <a:r>
              <a:rPr lang="mn-MN" sz="2400" b="1" dirty="0">
                <a:latin typeface="Arial" panose="020B0604020202020204" pitchFamily="34" charset="0"/>
                <a:cs typeface="Arial" panose="020B0604020202020204" pitchFamily="34" charset="0"/>
              </a:rPr>
              <a:t>Тохиолдлын бүртгэл сургалтын тогтолцооны үе шат</a:t>
            </a:r>
            <a:endParaRPr lang="mn-MN" b="1" dirty="0">
              <a:latin typeface="Arial" panose="020B0604020202020204" pitchFamily="34" charset="0"/>
              <a:cs typeface="Arial" panose="020B0604020202020204" pitchFamily="34" charset="0"/>
            </a:endParaRPr>
          </a:p>
          <a:p>
            <a:pPr marL="342900" indent="-342900">
              <a:buFont typeface="+mj-lt"/>
              <a:buAutoNum type="arabicPeriod"/>
            </a:pPr>
            <a:endParaRPr lang="mn-MN" b="1" dirty="0">
              <a:latin typeface="Arial" panose="020B0604020202020204" pitchFamily="34" charset="0"/>
              <a:cs typeface="Arial" panose="020B0604020202020204" pitchFamily="34" charset="0"/>
            </a:endParaRPr>
          </a:p>
          <a:p>
            <a:pPr marL="342900" indent="-342900">
              <a:buFont typeface="+mj-lt"/>
              <a:buAutoNum type="arabicPeriod"/>
            </a:pPr>
            <a:r>
              <a:rPr lang="mn-MN" sz="2000" b="1" dirty="0">
                <a:latin typeface="Arial" panose="020B0604020202020204" pitchFamily="34" charset="0"/>
                <a:cs typeface="Arial" panose="020B0604020202020204" pitchFamily="34" charset="0"/>
              </a:rPr>
              <a:t>Тохиолдыг мэдээлэх</a:t>
            </a:r>
          </a:p>
          <a:p>
            <a:pPr marL="342900" indent="-342900">
              <a:buFont typeface="+mj-lt"/>
              <a:buAutoNum type="arabicPeriod"/>
            </a:pPr>
            <a:r>
              <a:rPr lang="mn-MN" sz="2000" b="1" dirty="0">
                <a:latin typeface="Arial" panose="020B0604020202020204" pitchFamily="34" charset="0"/>
                <a:cs typeface="Arial" panose="020B0604020202020204" pitchFamily="34" charset="0"/>
              </a:rPr>
              <a:t>Тохиолдолд дүн шинжилгээ хийх</a:t>
            </a:r>
          </a:p>
          <a:p>
            <a:pPr marL="342900" indent="-342900">
              <a:buFont typeface="+mj-lt"/>
              <a:buAutoNum type="arabicPeriod"/>
            </a:pPr>
            <a:r>
              <a:rPr lang="mn-MN" sz="2000" b="1" dirty="0">
                <a:latin typeface="Arial" panose="020B0604020202020204" pitchFamily="34" charset="0"/>
                <a:cs typeface="Arial" panose="020B0604020202020204" pitchFamily="34" charset="0"/>
              </a:rPr>
              <a:t>Тохиолдлын шалтгааныг судлах</a:t>
            </a:r>
          </a:p>
          <a:p>
            <a:pPr marL="342900" indent="-342900">
              <a:buFont typeface="+mj-lt"/>
              <a:buAutoNum type="arabicPeriod"/>
            </a:pPr>
            <a:r>
              <a:rPr lang="mn-MN" sz="2000" b="1" dirty="0">
                <a:latin typeface="Arial" panose="020B0604020202020204" pitchFamily="34" charset="0"/>
                <a:cs typeface="Arial" panose="020B0604020202020204" pitchFamily="34" charset="0"/>
              </a:rPr>
              <a:t>Тогтолцооны судалгаа хийх</a:t>
            </a:r>
          </a:p>
          <a:p>
            <a:pPr marL="342900" indent="-342900">
              <a:buFont typeface="+mj-lt"/>
              <a:buAutoNum type="arabicPeriod"/>
            </a:pPr>
            <a:r>
              <a:rPr lang="mn-MN" sz="2000" b="1" dirty="0">
                <a:latin typeface="Arial" panose="020B0604020202020204" pitchFamily="34" charset="0"/>
                <a:cs typeface="Arial" panose="020B0604020202020204" pitchFamily="34" charset="0"/>
              </a:rPr>
              <a:t>Үйл ажиллагааны төлөвлөгөө боловсруулах</a:t>
            </a:r>
          </a:p>
          <a:p>
            <a:pPr marL="342900" indent="-342900">
              <a:buFont typeface="+mj-lt"/>
              <a:buAutoNum type="arabicPeriod"/>
            </a:pPr>
            <a:r>
              <a:rPr lang="mn-MN" sz="2000" b="1" dirty="0">
                <a:latin typeface="Arial" panose="020B0604020202020204" pitchFamily="34" charset="0"/>
                <a:cs typeface="Arial" panose="020B0604020202020204" pitchFamily="34" charset="0"/>
              </a:rPr>
              <a:t>Цаашид гарч болох сөрөг үр дагавраас сэргийлэх</a:t>
            </a:r>
          </a:p>
          <a:p>
            <a:pPr marL="342900" indent="-342900">
              <a:buFont typeface="+mj-lt"/>
              <a:buAutoNum type="arabicPeriod"/>
            </a:pPr>
            <a:endParaRPr lang="mn-MN" sz="2000" b="1" dirty="0">
              <a:latin typeface="Arial" panose="020B0604020202020204" pitchFamily="34" charset="0"/>
              <a:cs typeface="Arial" panose="020B0604020202020204" pitchFamily="34" charset="0"/>
            </a:endParaRPr>
          </a:p>
          <a:p>
            <a:endParaRPr lang="mn-MN" b="1" dirty="0">
              <a:latin typeface="Arial" panose="020B0604020202020204" pitchFamily="34" charset="0"/>
              <a:cs typeface="Arial" panose="020B0604020202020204" pitchFamily="34" charset="0"/>
            </a:endParaRPr>
          </a:p>
          <a:p>
            <a:endParaRPr lang="mn-MN" b="1" dirty="0">
              <a:latin typeface="Arial" panose="020B0604020202020204" pitchFamily="34" charset="0"/>
              <a:cs typeface="Arial" panose="020B0604020202020204" pitchFamily="34" charset="0"/>
            </a:endParaRPr>
          </a:p>
          <a:p>
            <a:endParaRPr lang="mn-MN" b="1" dirty="0">
              <a:latin typeface="Arial" panose="020B0604020202020204" pitchFamily="34" charset="0"/>
              <a:cs typeface="Arial" panose="020B0604020202020204" pitchFamily="34" charset="0"/>
            </a:endParaRPr>
          </a:p>
          <a:p>
            <a:endParaRPr lang="mn-MN" b="1" dirty="0">
              <a:latin typeface="Arial" panose="020B0604020202020204" pitchFamily="34" charset="0"/>
              <a:cs typeface="Arial" panose="020B0604020202020204" pitchFamily="34" charset="0"/>
            </a:endParaRPr>
          </a:p>
          <a:p>
            <a:endParaRPr lang="mn-MN" b="1" dirty="0">
              <a:latin typeface="Arial" panose="020B0604020202020204" pitchFamily="34" charset="0"/>
              <a:cs typeface="Arial" panose="020B0604020202020204" pitchFamily="34" charset="0"/>
            </a:endParaRPr>
          </a:p>
          <a:p>
            <a:endParaRPr lang="mn-MN" b="1" dirty="0">
              <a:latin typeface="Arial" panose="020B0604020202020204" pitchFamily="34" charset="0"/>
              <a:cs typeface="Arial" panose="020B0604020202020204" pitchFamily="34" charset="0"/>
            </a:endParaRPr>
          </a:p>
          <a:p>
            <a:endParaRPr lang="mn-MN" b="1" dirty="0">
              <a:latin typeface="Arial" panose="020B0604020202020204" pitchFamily="34" charset="0"/>
              <a:cs typeface="Arial" panose="020B0604020202020204" pitchFamily="34" charset="0"/>
            </a:endParaRPr>
          </a:p>
          <a:p>
            <a:endParaRPr lang="mn-MN" b="1" dirty="0">
              <a:latin typeface="Arial" panose="020B0604020202020204" pitchFamily="34" charset="0"/>
              <a:cs typeface="Arial" panose="020B0604020202020204" pitchFamily="34" charset="0"/>
            </a:endParaRPr>
          </a:p>
          <a:p>
            <a:endParaRPr lang="mn-MN" b="1" dirty="0">
              <a:latin typeface="Arial" panose="020B0604020202020204" pitchFamily="34" charset="0"/>
              <a:cs typeface="Arial" panose="020B0604020202020204" pitchFamily="34" charset="0"/>
            </a:endParaRPr>
          </a:p>
          <a:p>
            <a:endParaRPr lang="mn-MN" b="1" dirty="0">
              <a:latin typeface="Arial" panose="020B0604020202020204" pitchFamily="34" charset="0"/>
              <a:cs typeface="Arial" panose="020B0604020202020204" pitchFamily="34" charset="0"/>
            </a:endParaRPr>
          </a:p>
          <a:p>
            <a:endParaRPr lang="mn-MN" b="1" dirty="0">
              <a:latin typeface="Arial" panose="020B0604020202020204" pitchFamily="34" charset="0"/>
              <a:cs typeface="Arial" panose="020B0604020202020204" pitchFamily="34" charset="0"/>
            </a:endParaRPr>
          </a:p>
          <a:p>
            <a:endParaRPr lang="mn-MN" b="1" dirty="0">
              <a:latin typeface="Arial" panose="020B0604020202020204" pitchFamily="34" charset="0"/>
              <a:cs typeface="Arial" panose="020B0604020202020204" pitchFamily="34" charset="0"/>
            </a:endParaRPr>
          </a:p>
          <a:p>
            <a:endParaRPr lang="mn-MN" b="1" dirty="0">
              <a:latin typeface="Arial" panose="020B0604020202020204" pitchFamily="34" charset="0"/>
              <a:cs typeface="Arial" panose="020B0604020202020204" pitchFamily="34" charset="0"/>
            </a:endParaRPr>
          </a:p>
          <a:p>
            <a:endParaRPr lang="mn-MN" b="1" dirty="0">
              <a:latin typeface="Arial" panose="020B0604020202020204" pitchFamily="34" charset="0"/>
              <a:cs typeface="Arial" panose="020B0604020202020204" pitchFamily="34" charset="0"/>
            </a:endParaRPr>
          </a:p>
          <a:p>
            <a:endParaRPr lang="mn-MN" b="1" dirty="0">
              <a:latin typeface="Arial" panose="020B0604020202020204" pitchFamily="34" charset="0"/>
              <a:cs typeface="Arial" panose="020B0604020202020204" pitchFamily="34" charset="0"/>
            </a:endParaRPr>
          </a:p>
          <a:p>
            <a:r>
              <a:rPr lang="mn-MN" b="1" dirty="0">
                <a:latin typeface="Arial" panose="020B0604020202020204" pitchFamily="34" charset="0"/>
                <a:cs typeface="Arial" panose="020B0604020202020204" pitchFamily="34" charset="0"/>
              </a:rPr>
              <a:t/>
            </a:r>
            <a:br>
              <a:rPr lang="mn-MN" b="1" dirty="0">
                <a:latin typeface="Arial" panose="020B0604020202020204" pitchFamily="34" charset="0"/>
                <a:cs typeface="Arial" panose="020B0604020202020204" pitchFamily="34" charset="0"/>
              </a:rPr>
            </a:br>
            <a:endParaRPr lang="en-US" dirty="0"/>
          </a:p>
        </p:txBody>
      </p:sp>
      <p:pic>
        <p:nvPicPr>
          <p:cNvPr id="3" name="Picture 2">
            <a:extLst>
              <a:ext uri="{FF2B5EF4-FFF2-40B4-BE49-F238E27FC236}">
                <a16:creationId xmlns:a16="http://schemas.microsoft.com/office/drawing/2014/main" xmlns="" id="{EB50496A-FC14-4E1A-AF1B-B250A8BC61E0}"/>
              </a:ext>
            </a:extLst>
          </p:cNvPr>
          <p:cNvPicPr>
            <a:picLocks noChangeAspect="1"/>
          </p:cNvPicPr>
          <p:nvPr/>
        </p:nvPicPr>
        <p:blipFill>
          <a:blip r:embed="rId3"/>
          <a:stretch>
            <a:fillRect/>
          </a:stretch>
        </p:blipFill>
        <p:spPr>
          <a:xfrm>
            <a:off x="4093029" y="3405051"/>
            <a:ext cx="3631474" cy="2725783"/>
          </a:xfrm>
          <a:prstGeom prst="rect">
            <a:avLst/>
          </a:prstGeom>
        </p:spPr>
      </p:pic>
    </p:spTree>
    <p:extLst>
      <p:ext uri="{BB962C8B-B14F-4D97-AF65-F5344CB8AC3E}">
        <p14:creationId xmlns:p14="http://schemas.microsoft.com/office/powerpoint/2010/main" val="531554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FE9EA0-2A05-46C9-8361-CBFFE65AD7E7}"/>
              </a:ext>
            </a:extLst>
          </p:cNvPr>
          <p:cNvSpPr>
            <a:spLocks noGrp="1"/>
          </p:cNvSpPr>
          <p:nvPr>
            <p:ph type="title"/>
          </p:nvPr>
        </p:nvSpPr>
        <p:spPr>
          <a:xfrm>
            <a:off x="1280161" y="596175"/>
            <a:ext cx="7001690" cy="1092200"/>
          </a:xfrm>
        </p:spPr>
        <p:txBody>
          <a:bodyPr>
            <a:normAutofit fontScale="90000"/>
          </a:bodyPr>
          <a:lstStyle/>
          <a:p>
            <a:r>
              <a:rPr lang="mn-MN" sz="2400" b="1" dirty="0">
                <a:latin typeface="Arial" panose="020B0604020202020204" pitchFamily="34" charset="0"/>
                <a:cs typeface="Arial" panose="020B0604020202020204" pitchFamily="34" charset="0"/>
              </a:rPr>
              <a:t>Тохиолдын бүртгэл ба тохиолдын сөрөг үр дагаврыг  бууруулах үйл ажиллагаа хоорондын холбоо хамаарал</a:t>
            </a:r>
            <a:endParaRPr lang="en-GB" sz="2400" dirty="0"/>
          </a:p>
        </p:txBody>
      </p:sp>
      <p:graphicFrame>
        <p:nvGraphicFramePr>
          <p:cNvPr id="3" name="Diagram 2">
            <a:extLst>
              <a:ext uri="{FF2B5EF4-FFF2-40B4-BE49-F238E27FC236}">
                <a16:creationId xmlns:a16="http://schemas.microsoft.com/office/drawing/2014/main" xmlns="" id="{18FBD3E5-5DB8-49E6-BDF7-C2F997C0BB9B}"/>
              </a:ext>
            </a:extLst>
          </p:cNvPr>
          <p:cNvGraphicFramePr/>
          <p:nvPr>
            <p:extLst>
              <p:ext uri="{D42A27DB-BD31-4B8C-83A1-F6EECF244321}">
                <p14:modId xmlns:p14="http://schemas.microsoft.com/office/powerpoint/2010/main" val="3291241782"/>
              </p:ext>
            </p:extLst>
          </p:nvPr>
        </p:nvGraphicFramePr>
        <p:xfrm>
          <a:off x="1544958" y="1847668"/>
          <a:ext cx="6576599" cy="44141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444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FE9EA0-2A05-46C9-8361-CBFFE65AD7E7}"/>
              </a:ext>
            </a:extLst>
          </p:cNvPr>
          <p:cNvSpPr>
            <a:spLocks noGrp="1"/>
          </p:cNvSpPr>
          <p:nvPr>
            <p:ph type="title"/>
          </p:nvPr>
        </p:nvSpPr>
        <p:spPr>
          <a:xfrm>
            <a:off x="1379769" y="286430"/>
            <a:ext cx="7598569" cy="1092200"/>
          </a:xfrm>
        </p:spPr>
        <p:txBody>
          <a:bodyPr>
            <a:noAutofit/>
          </a:bodyPr>
          <a:lstStyle/>
          <a:p>
            <a:r>
              <a:rPr lang="mn-MN" sz="2400" b="1" dirty="0">
                <a:latin typeface="Arial" panose="020B0604020202020204" pitchFamily="34" charset="0"/>
                <a:cs typeface="Arial" panose="020B0604020202020204" pitchFamily="34" charset="0"/>
              </a:rPr>
              <a:t>Тохиолдын бүртгэлд тулгарч буй бэрхшээлүүд</a:t>
            </a:r>
            <a:endParaRPr lang="en-GB" sz="2400"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772B4C22-4DF3-457A-8258-9BD8819EDDE1}"/>
              </a:ext>
            </a:extLst>
          </p:cNvPr>
          <p:cNvSpPr txBox="1"/>
          <p:nvPr/>
        </p:nvSpPr>
        <p:spPr>
          <a:xfrm>
            <a:off x="3745774" y="2087418"/>
            <a:ext cx="3667397" cy="707886"/>
          </a:xfrm>
          <a:prstGeom prst="rect">
            <a:avLst/>
          </a:prstGeom>
          <a:noFill/>
        </p:spPr>
        <p:txBody>
          <a:bodyPr wrap="square" rtlCol="0">
            <a:spAutoFit/>
          </a:bodyPr>
          <a:lstStyle/>
          <a:p>
            <a:r>
              <a:rPr lang="mn-MN" sz="2000" b="1" dirty="0">
                <a:latin typeface="Arial" panose="020B0604020202020204" pitchFamily="34" charset="0"/>
                <a:cs typeface="Arial" panose="020B0604020202020204" pitchFamily="34" charset="0"/>
              </a:rPr>
              <a:t>Цуглуулсан датаны хэмжээ хэт их байх</a:t>
            </a:r>
            <a:endParaRPr lang="en-GB" sz="20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xmlns="" id="{7DB0A45E-D8A4-4FF7-B58F-C56B35812186}"/>
              </a:ext>
            </a:extLst>
          </p:cNvPr>
          <p:cNvSpPr txBox="1"/>
          <p:nvPr/>
        </p:nvSpPr>
        <p:spPr>
          <a:xfrm>
            <a:off x="3561047" y="3841159"/>
            <a:ext cx="3722915" cy="707886"/>
          </a:xfrm>
          <a:prstGeom prst="rect">
            <a:avLst/>
          </a:prstGeom>
          <a:noFill/>
        </p:spPr>
        <p:txBody>
          <a:bodyPr wrap="square" rtlCol="0">
            <a:spAutoFit/>
          </a:bodyPr>
          <a:lstStyle/>
          <a:p>
            <a:r>
              <a:rPr lang="mn-MN" sz="2000" b="1" dirty="0">
                <a:latin typeface="Arial" panose="020B0604020202020204" pitchFamily="34" charset="0"/>
                <a:cs typeface="Arial" panose="020B0604020202020204" pitchFamily="34" charset="0"/>
              </a:rPr>
              <a:t>Байгууллагын “буруутгах” соёл</a:t>
            </a:r>
            <a:r>
              <a:rPr lang="en-BZ" sz="2000" b="1" dirty="0">
                <a:latin typeface="Arial" panose="020B0604020202020204" pitchFamily="34" charset="0"/>
                <a:cs typeface="Arial" panose="020B0604020202020204" pitchFamily="34" charset="0"/>
              </a:rPr>
              <a:t> </a:t>
            </a:r>
            <a:endParaRPr lang="en-GB" sz="20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E6E92E9C-F9C9-4934-BC74-1CC69A9D3421}"/>
              </a:ext>
            </a:extLst>
          </p:cNvPr>
          <p:cNvSpPr txBox="1"/>
          <p:nvPr/>
        </p:nvSpPr>
        <p:spPr>
          <a:xfrm>
            <a:off x="3745774" y="4925372"/>
            <a:ext cx="4687026" cy="707886"/>
          </a:xfrm>
          <a:prstGeom prst="rect">
            <a:avLst/>
          </a:prstGeom>
          <a:noFill/>
        </p:spPr>
        <p:txBody>
          <a:bodyPr wrap="square" rtlCol="0">
            <a:spAutoFit/>
          </a:bodyPr>
          <a:lstStyle/>
          <a:p>
            <a:r>
              <a:rPr lang="mn-MN" sz="2000" b="1" dirty="0">
                <a:latin typeface="Arial" panose="020B0604020202020204" pitchFamily="34" charset="0"/>
                <a:cs typeface="Arial" panose="020B0604020202020204" pitchFamily="34" charset="0"/>
              </a:rPr>
              <a:t>Судалгаа, дүн шинжилгээ хийх чадамж дутмаг байх</a:t>
            </a:r>
            <a:endParaRPr lang="en-GB" sz="2000" b="1" dirty="0">
              <a:latin typeface="Arial" panose="020B0604020202020204" pitchFamily="34" charset="0"/>
              <a:cs typeface="Arial" panose="020B0604020202020204" pitchFamily="34" charset="0"/>
            </a:endParaRPr>
          </a:p>
        </p:txBody>
      </p:sp>
      <p:pic>
        <p:nvPicPr>
          <p:cNvPr id="23" name="Graphic 22" descr="Target Audience">
            <a:extLst>
              <a:ext uri="{FF2B5EF4-FFF2-40B4-BE49-F238E27FC236}">
                <a16:creationId xmlns:a16="http://schemas.microsoft.com/office/drawing/2014/main" xmlns="" id="{87B70227-F636-4F34-BB67-F06C4C2B392C}"/>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108887" y="4674847"/>
            <a:ext cx="1031966" cy="1031966"/>
          </a:xfrm>
          <a:prstGeom prst="rect">
            <a:avLst/>
          </a:prstGeom>
        </p:spPr>
      </p:pic>
      <p:pic>
        <p:nvPicPr>
          <p:cNvPr id="29" name="Picture 28">
            <a:extLst>
              <a:ext uri="{FF2B5EF4-FFF2-40B4-BE49-F238E27FC236}">
                <a16:creationId xmlns:a16="http://schemas.microsoft.com/office/drawing/2014/main" xmlns="" id="{EF4932A6-D73C-449B-B392-157276ED62E7}"/>
              </a:ext>
            </a:extLst>
          </p:cNvPr>
          <p:cNvPicPr>
            <a:picLocks noChangeAspect="1"/>
          </p:cNvPicPr>
          <p:nvPr/>
        </p:nvPicPr>
        <p:blipFill>
          <a:blip r:embed="rId5"/>
          <a:stretch>
            <a:fillRect/>
          </a:stretch>
        </p:blipFill>
        <p:spPr>
          <a:xfrm>
            <a:off x="2108887" y="3525231"/>
            <a:ext cx="1031966" cy="1031966"/>
          </a:xfrm>
          <a:prstGeom prst="rect">
            <a:avLst/>
          </a:prstGeom>
        </p:spPr>
      </p:pic>
      <p:pic>
        <p:nvPicPr>
          <p:cNvPr id="32" name="Picture 31">
            <a:extLst>
              <a:ext uri="{FF2B5EF4-FFF2-40B4-BE49-F238E27FC236}">
                <a16:creationId xmlns:a16="http://schemas.microsoft.com/office/drawing/2014/main" xmlns="" id="{FF6B4F4A-6B3C-49FC-998C-214B38185AC0}"/>
              </a:ext>
            </a:extLst>
          </p:cNvPr>
          <p:cNvPicPr>
            <a:picLocks noChangeAspect="1"/>
          </p:cNvPicPr>
          <p:nvPr/>
        </p:nvPicPr>
        <p:blipFill>
          <a:blip r:embed="rId6"/>
          <a:stretch>
            <a:fillRect/>
          </a:stretch>
        </p:blipFill>
        <p:spPr>
          <a:xfrm>
            <a:off x="2179399" y="1698171"/>
            <a:ext cx="1254352" cy="1666971"/>
          </a:xfrm>
          <a:prstGeom prst="rect">
            <a:avLst/>
          </a:prstGeom>
        </p:spPr>
      </p:pic>
    </p:spTree>
    <p:extLst>
      <p:ext uri="{BB962C8B-B14F-4D97-AF65-F5344CB8AC3E}">
        <p14:creationId xmlns:p14="http://schemas.microsoft.com/office/powerpoint/2010/main" val="1328063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1323C9-C371-43B7-AFCB-C0751054D379}"/>
              </a:ext>
            </a:extLst>
          </p:cNvPr>
          <p:cNvSpPr>
            <a:spLocks noGrp="1"/>
          </p:cNvSpPr>
          <p:nvPr>
            <p:ph type="title"/>
          </p:nvPr>
        </p:nvSpPr>
        <p:spPr>
          <a:xfrm>
            <a:off x="1297240" y="-139700"/>
            <a:ext cx="7598569" cy="1320800"/>
          </a:xfrm>
        </p:spPr>
        <p:txBody>
          <a:bodyPr>
            <a:noAutofit/>
          </a:bodyPr>
          <a:lstStyle/>
          <a:p>
            <a:pPr algn="ctr"/>
            <a:r>
              <a:rPr lang="mn-MN" sz="2400" b="1" dirty="0">
                <a:latin typeface="Arial" panose="020B0604020202020204" pitchFamily="34" charset="0"/>
                <a:cs typeface="Arial" panose="020B0604020202020204" pitchFamily="34" charset="0"/>
              </a:rPr>
              <a:t>Тохиолдын бүртгэлд зайлшгүй байх мэдээллүүд</a:t>
            </a:r>
            <a:r>
              <a:rPr lang="en-BZ" sz="2400" b="1" dirty="0">
                <a:latin typeface="Arial" panose="020B0604020202020204" pitchFamily="34" charset="0"/>
                <a:cs typeface="Arial" panose="020B0604020202020204" pitchFamily="34" charset="0"/>
              </a:rPr>
              <a:t> </a:t>
            </a:r>
            <a:endParaRPr lang="en-GB" sz="24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6F666DAC-0848-48E5-8CBB-1563825D1D4E}"/>
              </a:ext>
            </a:extLst>
          </p:cNvPr>
          <p:cNvSpPr txBox="1"/>
          <p:nvPr/>
        </p:nvSpPr>
        <p:spPr>
          <a:xfrm>
            <a:off x="5564778" y="6361468"/>
            <a:ext cx="3108964" cy="253916"/>
          </a:xfrm>
          <a:prstGeom prst="rect">
            <a:avLst/>
          </a:prstGeom>
          <a:noFill/>
        </p:spPr>
        <p:txBody>
          <a:bodyPr wrap="square" rtlCol="0">
            <a:spAutoFit/>
          </a:bodyPr>
          <a:lstStyle/>
          <a:p>
            <a:r>
              <a:rPr lang="en-BZ" sz="1050" dirty="0"/>
              <a:t>Source: World Health Organization</a:t>
            </a:r>
            <a:endParaRPr lang="en-GB" sz="1050" dirty="0"/>
          </a:p>
        </p:txBody>
      </p:sp>
      <p:graphicFrame>
        <p:nvGraphicFramePr>
          <p:cNvPr id="3" name="Table 2"/>
          <p:cNvGraphicFramePr>
            <a:graphicFrameLocks noGrp="1"/>
          </p:cNvGraphicFramePr>
          <p:nvPr>
            <p:extLst>
              <p:ext uri="{D42A27DB-BD31-4B8C-83A1-F6EECF244321}">
                <p14:modId xmlns:p14="http://schemas.microsoft.com/office/powerpoint/2010/main" val="469707746"/>
              </p:ext>
            </p:extLst>
          </p:nvPr>
        </p:nvGraphicFramePr>
        <p:xfrm>
          <a:off x="812800" y="1511300"/>
          <a:ext cx="8699500" cy="5151120"/>
        </p:xfrm>
        <a:graphic>
          <a:graphicData uri="http://schemas.openxmlformats.org/drawingml/2006/table">
            <a:tbl>
              <a:tblPr firstRow="1" bandRow="1">
                <a:tableStyleId>{5C22544A-7EE6-4342-B048-85BDC9FD1C3A}</a:tableStyleId>
              </a:tblPr>
              <a:tblGrid>
                <a:gridCol w="4292600">
                  <a:extLst>
                    <a:ext uri="{9D8B030D-6E8A-4147-A177-3AD203B41FA5}">
                      <a16:colId xmlns:a16="http://schemas.microsoft.com/office/drawing/2014/main" xmlns="" val="1125967423"/>
                    </a:ext>
                  </a:extLst>
                </a:gridCol>
                <a:gridCol w="4406900">
                  <a:extLst>
                    <a:ext uri="{9D8B030D-6E8A-4147-A177-3AD203B41FA5}">
                      <a16:colId xmlns:a16="http://schemas.microsoft.com/office/drawing/2014/main" xmlns="" val="398482860"/>
                    </a:ext>
                  </a:extLst>
                </a:gridCol>
              </a:tblGrid>
              <a:tr h="304374">
                <a:tc>
                  <a:txBody>
                    <a:bodyPr/>
                    <a:lstStyle/>
                    <a:p>
                      <a:r>
                        <a:rPr lang="mn-MN" sz="2000" dirty="0">
                          <a:latin typeface="Arial" panose="020B0604020202020204" pitchFamily="34" charset="0"/>
                          <a:cs typeface="Arial" panose="020B0604020202020204" pitchFamily="34" charset="0"/>
                        </a:rPr>
                        <a:t>Суурь мэдээлэл</a:t>
                      </a:r>
                      <a:endParaRPr lang="en-US" sz="2000" dirty="0">
                        <a:latin typeface="Arial" panose="020B0604020202020204" pitchFamily="34" charset="0"/>
                        <a:cs typeface="Arial" panose="020B0604020202020204" pitchFamily="34" charset="0"/>
                      </a:endParaRPr>
                    </a:p>
                  </a:txBody>
                  <a:tcPr/>
                </a:tc>
                <a:tc>
                  <a:txBody>
                    <a:bodyPr/>
                    <a:lstStyle/>
                    <a:p>
                      <a:r>
                        <a:rPr lang="mn-MN" sz="2000" dirty="0">
                          <a:latin typeface="Arial" panose="020B0604020202020204" pitchFamily="34" charset="0"/>
                          <a:cs typeface="Arial" panose="020B0604020202020204" pitchFamily="34" charset="0"/>
                        </a:rPr>
                        <a:t>Дэлгэрэнгүй</a:t>
                      </a:r>
                      <a:r>
                        <a:rPr lang="mn-MN" sz="2000" baseline="0" dirty="0">
                          <a:latin typeface="Arial" panose="020B0604020202020204" pitchFamily="34" charset="0"/>
                          <a:cs typeface="Arial" panose="020B0604020202020204" pitchFamily="34" charset="0"/>
                        </a:rPr>
                        <a:t> мэдээлэл</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94343924"/>
                  </a:ext>
                </a:extLst>
              </a:tr>
              <a:tr h="3348117">
                <a:tc>
                  <a:txBody>
                    <a:bodyPr/>
                    <a:lstStyle/>
                    <a:p>
                      <a:r>
                        <a:rPr lang="mn-MN" sz="2000" b="1" dirty="0">
                          <a:latin typeface="Arial" panose="020B0604020202020204" pitchFamily="34" charset="0"/>
                          <a:cs typeface="Arial" panose="020B0604020202020204" pitchFamily="34" charset="0"/>
                        </a:rPr>
                        <a:t>Загварчилсан</a:t>
                      </a:r>
                      <a:r>
                        <a:rPr lang="mn-MN" sz="2000" dirty="0">
                          <a:latin typeface="Arial" panose="020B0604020202020204" pitchFamily="34" charset="0"/>
                          <a:cs typeface="Arial" panose="020B0604020202020204" pitchFamily="34" charset="0"/>
                        </a:rPr>
                        <a:t> мэдээлэл оруулах хэсэг</a:t>
                      </a:r>
                    </a:p>
                    <a:p>
                      <a:pPr marL="342900" indent="-342900">
                        <a:buFont typeface="Arial" panose="020B0604020202020204" pitchFamily="34" charset="0"/>
                        <a:buChar char="•"/>
                      </a:pPr>
                      <a:r>
                        <a:rPr lang="mn-MN" sz="2000" dirty="0">
                          <a:latin typeface="Arial" panose="020B0604020202020204" pitchFamily="34" charset="0"/>
                          <a:cs typeface="Arial" panose="020B0604020202020204" pitchFamily="34" charset="0"/>
                        </a:rPr>
                        <a:t>Үйлчлүүлэгчийн нас,</a:t>
                      </a:r>
                      <a:r>
                        <a:rPr lang="mn-MN" sz="2000" baseline="0" dirty="0">
                          <a:latin typeface="Arial" panose="020B0604020202020204" pitchFamily="34" charset="0"/>
                          <a:cs typeface="Arial" panose="020B0604020202020204" pitchFamily="34" charset="0"/>
                        </a:rPr>
                        <a:t> хүйс</a:t>
                      </a:r>
                    </a:p>
                    <a:p>
                      <a:pPr marL="342900" indent="-342900">
                        <a:buFont typeface="Arial" panose="020B0604020202020204" pitchFamily="34" charset="0"/>
                        <a:buChar char="•"/>
                      </a:pPr>
                      <a:r>
                        <a:rPr lang="mn-MN" sz="2000" baseline="0" dirty="0">
                          <a:latin typeface="Arial" panose="020B0604020202020204" pitchFamily="34" charset="0"/>
                          <a:cs typeface="Arial" panose="020B0604020202020204" pitchFamily="34" charset="0"/>
                        </a:rPr>
                        <a:t>Тохиолдлын байршил, хугацаа</a:t>
                      </a:r>
                    </a:p>
                    <a:p>
                      <a:pPr marL="342900" indent="-342900">
                        <a:buFont typeface="Arial" panose="020B0604020202020204" pitchFamily="34" charset="0"/>
                        <a:buChar char="•"/>
                      </a:pPr>
                      <a:r>
                        <a:rPr lang="mn-MN" sz="2000" baseline="0" dirty="0">
                          <a:latin typeface="Arial" panose="020B0604020202020204" pitchFamily="34" charset="0"/>
                          <a:cs typeface="Arial" panose="020B0604020202020204" pitchFamily="34" charset="0"/>
                        </a:rPr>
                        <a:t>Хамаарал бүхий хүмүүс</a:t>
                      </a:r>
                    </a:p>
                    <a:p>
                      <a:pPr marL="342900" indent="-342900">
                        <a:buFont typeface="Arial" panose="020B0604020202020204" pitchFamily="34" charset="0"/>
                        <a:buChar char="•"/>
                      </a:pPr>
                      <a:r>
                        <a:rPr lang="mn-MN" sz="2000" baseline="0" dirty="0">
                          <a:latin typeface="Arial" panose="020B0604020202020204" pitchFamily="34" charset="0"/>
                          <a:cs typeface="Arial" panose="020B0604020202020204" pitchFamily="34" charset="0"/>
                        </a:rPr>
                        <a:t>Магадлалт шалтгаан</a:t>
                      </a:r>
                    </a:p>
                    <a:p>
                      <a:pPr marL="342900" indent="-342900">
                        <a:buFont typeface="Arial" panose="020B0604020202020204" pitchFamily="34" charset="0"/>
                        <a:buChar char="•"/>
                      </a:pPr>
                      <a:r>
                        <a:rPr lang="mn-MN" sz="2000" baseline="0" dirty="0">
                          <a:latin typeface="Arial" panose="020B0604020202020204" pitchFamily="34" charset="0"/>
                          <a:cs typeface="Arial" panose="020B0604020202020204" pitchFamily="34" charset="0"/>
                        </a:rPr>
                        <a:t>Нөлөөлсөн хүчин зүйлс </a:t>
                      </a:r>
                      <a:r>
                        <a:rPr lang="en-US" sz="2000" baseline="0" dirty="0">
                          <a:latin typeface="Arial" panose="020B0604020202020204" pitchFamily="34" charset="0"/>
                          <a:cs typeface="Arial" panose="020B0604020202020204" pitchFamily="34" charset="0"/>
                        </a:rPr>
                        <a:t>/</a:t>
                      </a:r>
                      <a:r>
                        <a:rPr lang="mn-MN" sz="2000" baseline="0" dirty="0">
                          <a:latin typeface="Arial" panose="020B0604020202020204" pitchFamily="34" charset="0"/>
                          <a:cs typeface="Arial" panose="020B0604020202020204" pitchFamily="34" charset="0"/>
                        </a:rPr>
                        <a:t>эерэг болон сөрөг/</a:t>
                      </a:r>
                    </a:p>
                    <a:p>
                      <a:pPr marL="342900" indent="-342900">
                        <a:buFont typeface="Arial" panose="020B0604020202020204" pitchFamily="34" charset="0"/>
                        <a:buChar char="•"/>
                      </a:pPr>
                      <a:r>
                        <a:rPr lang="mn-MN" sz="2000" baseline="0" dirty="0">
                          <a:latin typeface="Arial" panose="020B0604020202020204" pitchFamily="34" charset="0"/>
                          <a:cs typeface="Arial" panose="020B0604020202020204" pitchFamily="34" charset="0"/>
                        </a:rPr>
                        <a:t>Тохиолдын төрөл</a:t>
                      </a:r>
                    </a:p>
                    <a:p>
                      <a:pPr marL="342900" indent="-342900">
                        <a:buFont typeface="Arial" panose="020B0604020202020204" pitchFamily="34" charset="0"/>
                        <a:buChar char="•"/>
                      </a:pPr>
                      <a:r>
                        <a:rPr lang="mn-MN" sz="2000" baseline="0" dirty="0">
                          <a:latin typeface="Arial" panose="020B0604020202020204" pitchFamily="34" charset="0"/>
                          <a:cs typeface="Arial" panose="020B0604020202020204" pitchFamily="34" charset="0"/>
                        </a:rPr>
                        <a:t>Гарсан үр дагавар</a:t>
                      </a:r>
                    </a:p>
                    <a:p>
                      <a:pPr marL="342900" indent="-342900">
                        <a:buFont typeface="Arial" panose="020B0604020202020204" pitchFamily="34" charset="0"/>
                        <a:buChar char="•"/>
                      </a:pPr>
                      <a:r>
                        <a:rPr lang="mn-MN" sz="2000" baseline="0" dirty="0">
                          <a:latin typeface="Arial" panose="020B0604020202020204" pitchFamily="34" charset="0"/>
                          <a:cs typeface="Arial" panose="020B0604020202020204" pitchFamily="34" charset="0"/>
                        </a:rPr>
                        <a:t>Хэрэгжүүлсэн арга хэмжээ</a:t>
                      </a:r>
                    </a:p>
                    <a:p>
                      <a:pPr marL="342900" indent="-342900">
                        <a:buFont typeface="Arial" panose="020B0604020202020204" pitchFamily="34" charset="0"/>
                        <a:buChar char="•"/>
                      </a:pPr>
                      <a:r>
                        <a:rPr lang="mn-MN" sz="2000" baseline="0" dirty="0">
                          <a:latin typeface="Arial" panose="020B0604020202020204" pitchFamily="34" charset="0"/>
                          <a:cs typeface="Arial" panose="020B0604020202020204" pitchFamily="34" charset="0"/>
                        </a:rPr>
                        <a:t>Тохиолдол бүртгүүлсэн хүний оролцоо</a:t>
                      </a:r>
                    </a:p>
                  </a:txBody>
                  <a:tcPr/>
                </a:tc>
                <a:tc>
                  <a:txBody>
                    <a:bodyPr/>
                    <a:lstStyle/>
                    <a:p>
                      <a:r>
                        <a:rPr lang="mn-MN" sz="2000" b="1" dirty="0">
                          <a:latin typeface="Arial" panose="020B0604020202020204" pitchFamily="34" charset="0"/>
                          <a:cs typeface="Arial" panose="020B0604020202020204" pitchFamily="34" charset="0"/>
                        </a:rPr>
                        <a:t>Загварчилсан</a:t>
                      </a:r>
                      <a:r>
                        <a:rPr lang="mn-MN" sz="2000" dirty="0">
                          <a:latin typeface="Arial" panose="020B0604020202020204" pitchFamily="34" charset="0"/>
                          <a:cs typeface="Arial" panose="020B0604020202020204" pitchFamily="34" charset="0"/>
                        </a:rPr>
                        <a:t> мэдээлэл оруулах хэсэг</a:t>
                      </a:r>
                    </a:p>
                    <a:p>
                      <a:pPr marL="342900" indent="-342900">
                        <a:buFont typeface="Arial" panose="020B0604020202020204" pitchFamily="34" charset="0"/>
                        <a:buChar char="•"/>
                      </a:pPr>
                      <a:r>
                        <a:rPr lang="mn-MN" sz="2000" dirty="0">
                          <a:latin typeface="Arial" panose="020B0604020202020204" pitchFamily="34" charset="0"/>
                          <a:cs typeface="Arial" panose="020B0604020202020204" pitchFamily="34" charset="0"/>
                        </a:rPr>
                        <a:t>Үйлчлүүлэгчийн нас,</a:t>
                      </a:r>
                      <a:r>
                        <a:rPr lang="mn-MN" sz="2000" baseline="0" dirty="0">
                          <a:latin typeface="Arial" panose="020B0604020202020204" pitchFamily="34" charset="0"/>
                          <a:cs typeface="Arial" panose="020B0604020202020204" pitchFamily="34" charset="0"/>
                        </a:rPr>
                        <a:t> хүйс</a:t>
                      </a:r>
                    </a:p>
                    <a:p>
                      <a:pPr marL="342900" indent="-342900">
                        <a:buFont typeface="Arial" panose="020B0604020202020204" pitchFamily="34" charset="0"/>
                        <a:buChar char="•"/>
                      </a:pPr>
                      <a:r>
                        <a:rPr lang="mn-MN" sz="2000" baseline="0" dirty="0">
                          <a:latin typeface="Arial" panose="020B0604020202020204" pitchFamily="34" charset="0"/>
                          <a:cs typeface="Arial" panose="020B0604020202020204" pitchFamily="34" charset="0"/>
                        </a:rPr>
                        <a:t>Тохиолдлын байршил, хугацаа</a:t>
                      </a:r>
                    </a:p>
                    <a:p>
                      <a:pPr marL="342900" indent="-342900">
                        <a:buFont typeface="Arial" panose="020B0604020202020204" pitchFamily="34" charset="0"/>
                        <a:buChar char="•"/>
                      </a:pPr>
                      <a:r>
                        <a:rPr lang="mn-MN" sz="2000" baseline="0" dirty="0">
                          <a:latin typeface="Arial" panose="020B0604020202020204" pitchFamily="34" charset="0"/>
                          <a:cs typeface="Arial" panose="020B0604020202020204" pitchFamily="34" charset="0"/>
                        </a:rPr>
                        <a:t>Хамаарал бүхий хүмүүс</a:t>
                      </a:r>
                    </a:p>
                    <a:p>
                      <a:pPr marL="342900" indent="-342900">
                        <a:buFont typeface="Arial" panose="020B0604020202020204" pitchFamily="34" charset="0"/>
                        <a:buChar char="•"/>
                      </a:pPr>
                      <a:r>
                        <a:rPr lang="mn-MN" sz="2000" b="1" baseline="0" dirty="0">
                          <a:latin typeface="Arial" panose="020B0604020202020204" pitchFamily="34" charset="0"/>
                          <a:cs typeface="Arial" panose="020B0604020202020204" pitchFamily="34" charset="0"/>
                        </a:rPr>
                        <a:t>Шалтгаанууд</a:t>
                      </a:r>
                    </a:p>
                    <a:p>
                      <a:pPr marL="342900" indent="-342900">
                        <a:buFont typeface="Arial" panose="020B0604020202020204" pitchFamily="34" charset="0"/>
                        <a:buChar char="•"/>
                      </a:pPr>
                      <a:r>
                        <a:rPr lang="mn-MN" sz="2000" b="1" baseline="0" dirty="0">
                          <a:latin typeface="Arial" panose="020B0604020202020204" pitchFamily="34" charset="0"/>
                          <a:cs typeface="Arial" panose="020B0604020202020204" pitchFamily="34" charset="0"/>
                        </a:rPr>
                        <a:t>Нөлөөлсөн хүчин зүйлс </a:t>
                      </a:r>
                      <a:r>
                        <a:rPr lang="en-US" sz="2000" b="1" baseline="0" dirty="0">
                          <a:latin typeface="Arial" panose="020B0604020202020204" pitchFamily="34" charset="0"/>
                          <a:cs typeface="Arial" panose="020B0604020202020204" pitchFamily="34" charset="0"/>
                        </a:rPr>
                        <a:t>/</a:t>
                      </a:r>
                      <a:r>
                        <a:rPr lang="mn-MN" sz="2000" b="1" baseline="0" dirty="0">
                          <a:latin typeface="Arial" panose="020B0604020202020204" pitchFamily="34" charset="0"/>
                          <a:cs typeface="Arial" panose="020B0604020202020204" pitchFamily="34" charset="0"/>
                        </a:rPr>
                        <a:t>эерэг болон сөрөг/</a:t>
                      </a:r>
                    </a:p>
                    <a:p>
                      <a:pPr marL="342900" indent="-342900">
                        <a:buFont typeface="Arial" panose="020B0604020202020204" pitchFamily="34" charset="0"/>
                        <a:buChar char="•"/>
                      </a:pPr>
                      <a:r>
                        <a:rPr lang="mn-MN" sz="2000" baseline="0" dirty="0">
                          <a:latin typeface="Arial" panose="020B0604020202020204" pitchFamily="34" charset="0"/>
                          <a:cs typeface="Arial" panose="020B0604020202020204" pitchFamily="34" charset="0"/>
                        </a:rPr>
                        <a:t>Тохиолдын төрөл</a:t>
                      </a:r>
                    </a:p>
                    <a:p>
                      <a:pPr marL="342900" indent="-342900">
                        <a:buFont typeface="Arial" panose="020B0604020202020204" pitchFamily="34" charset="0"/>
                        <a:buChar char="•"/>
                      </a:pPr>
                      <a:r>
                        <a:rPr lang="mn-MN" sz="2000" baseline="0" dirty="0">
                          <a:latin typeface="Arial" panose="020B0604020202020204" pitchFamily="34" charset="0"/>
                          <a:cs typeface="Arial" panose="020B0604020202020204" pitchFamily="34" charset="0"/>
                        </a:rPr>
                        <a:t>Гарсан үр дагавар</a:t>
                      </a:r>
                    </a:p>
                    <a:p>
                      <a:pPr marL="342900" indent="-342900">
                        <a:buFont typeface="Arial" panose="020B0604020202020204" pitchFamily="34" charset="0"/>
                        <a:buChar char="•"/>
                      </a:pPr>
                      <a:r>
                        <a:rPr lang="mn-MN" sz="2000" baseline="0" dirty="0">
                          <a:latin typeface="Arial" panose="020B0604020202020204" pitchFamily="34" charset="0"/>
                          <a:cs typeface="Arial" panose="020B0604020202020204" pitchFamily="34" charset="0"/>
                        </a:rPr>
                        <a:t>Хэрэгжүүлсэн арга хэмжээ</a:t>
                      </a:r>
                    </a:p>
                    <a:p>
                      <a:pPr marL="342900" indent="-342900">
                        <a:buFont typeface="Arial" panose="020B0604020202020204" pitchFamily="34" charset="0"/>
                        <a:buChar char="•"/>
                      </a:pPr>
                      <a:r>
                        <a:rPr lang="mn-MN" sz="2000" baseline="0" dirty="0">
                          <a:latin typeface="Arial" panose="020B0604020202020204" pitchFamily="34" charset="0"/>
                          <a:cs typeface="Arial" panose="020B0604020202020204" pitchFamily="34" charset="0"/>
                        </a:rPr>
                        <a:t>Тохиолдол бүртгүүлсэн хүний оролцоо</a:t>
                      </a:r>
                    </a:p>
                  </a:txBody>
                  <a:tcPr/>
                </a:tc>
                <a:extLst>
                  <a:ext uri="{0D108BD9-81ED-4DB2-BD59-A6C34878D82A}">
                    <a16:rowId xmlns:a16="http://schemas.microsoft.com/office/drawing/2014/main" xmlns="" val="3095657116"/>
                  </a:ext>
                </a:extLst>
              </a:tr>
              <a:tr h="538508">
                <a:tc>
                  <a:txBody>
                    <a:bodyPr/>
                    <a:lstStyle/>
                    <a:p>
                      <a:r>
                        <a:rPr lang="mn-MN" sz="2000" b="1" dirty="0">
                          <a:latin typeface="Arial" panose="020B0604020202020204" pitchFamily="34" charset="0"/>
                          <a:cs typeface="Arial" panose="020B0604020202020204" pitchFamily="34" charset="0"/>
                        </a:rPr>
                        <a:t>Загварчлаагүй, </a:t>
                      </a:r>
                      <a:r>
                        <a:rPr lang="mn-MN" sz="2000" b="0" dirty="0">
                          <a:latin typeface="Arial" panose="020B0604020202020204" pitchFamily="34" charset="0"/>
                          <a:cs typeface="Arial" panose="020B0604020202020204" pitchFamily="34" charset="0"/>
                        </a:rPr>
                        <a:t>бусад</a:t>
                      </a:r>
                      <a:r>
                        <a:rPr lang="mn-MN" sz="2000" b="1" dirty="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мэдээлэл оруулах хэсэг</a:t>
                      </a:r>
                      <a:endParaRPr lang="en-US" sz="2000" dirty="0">
                        <a:latin typeface="Arial" panose="020B0604020202020204" pitchFamily="34" charset="0"/>
                        <a:cs typeface="Arial" panose="020B0604020202020204" pitchFamily="34" charset="0"/>
                      </a:endParaRPr>
                    </a:p>
                  </a:txBody>
                  <a:tcPr/>
                </a:tc>
                <a:tc>
                  <a:txBody>
                    <a:bodyPr/>
                    <a:lstStyle/>
                    <a:p>
                      <a:r>
                        <a:rPr lang="mn-MN" sz="2000" b="1" dirty="0">
                          <a:latin typeface="Arial" panose="020B0604020202020204" pitchFamily="34" charset="0"/>
                          <a:cs typeface="Arial" panose="020B0604020202020204" pitchFamily="34" charset="0"/>
                        </a:rPr>
                        <a:t>Загварчлаагүй, </a:t>
                      </a:r>
                      <a:r>
                        <a:rPr lang="mn-MN" sz="2000" b="0" dirty="0">
                          <a:latin typeface="Arial" panose="020B0604020202020204" pitchFamily="34" charset="0"/>
                          <a:cs typeface="Arial" panose="020B0604020202020204" pitchFamily="34" charset="0"/>
                        </a:rPr>
                        <a:t>бусад</a:t>
                      </a:r>
                      <a:r>
                        <a:rPr lang="mn-MN" sz="2000" b="1" dirty="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мэдээлэл оруулах хэсэг</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593069421"/>
                  </a:ext>
                </a:extLst>
              </a:tr>
            </a:tbl>
          </a:graphicData>
        </a:graphic>
      </p:graphicFrame>
    </p:spTree>
    <p:extLst>
      <p:ext uri="{BB962C8B-B14F-4D97-AF65-F5344CB8AC3E}">
        <p14:creationId xmlns:p14="http://schemas.microsoft.com/office/powerpoint/2010/main" val="2193673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30DCD3-F1F5-4D3D-82EB-02299446C157}"/>
              </a:ext>
            </a:extLst>
          </p:cNvPr>
          <p:cNvSpPr>
            <a:spLocks noGrp="1"/>
          </p:cNvSpPr>
          <p:nvPr>
            <p:ph type="title"/>
          </p:nvPr>
        </p:nvSpPr>
        <p:spPr>
          <a:xfrm>
            <a:off x="1379767" y="362120"/>
            <a:ext cx="7598569" cy="5657679"/>
          </a:xfrm>
        </p:spPr>
        <p:txBody>
          <a:bodyPr>
            <a:normAutofit/>
          </a:bodyPr>
          <a:lstStyle/>
          <a:p>
            <a:r>
              <a:rPr lang="mn-MN" sz="2400" b="1" dirty="0">
                <a:latin typeface="Arial" panose="020B0604020202020204" pitchFamily="34" charset="0"/>
                <a:cs typeface="Arial" panose="020B0604020202020204" pitchFamily="34" charset="0"/>
              </a:rPr>
              <a:t>Тохиолдолд дүн шинжилгээ хийх аргууд:</a:t>
            </a:r>
            <a:br>
              <a:rPr lang="mn-MN" sz="2400" b="1" dirty="0">
                <a:latin typeface="Arial" panose="020B0604020202020204" pitchFamily="34" charset="0"/>
                <a:cs typeface="Arial" panose="020B0604020202020204" pitchFamily="34" charset="0"/>
              </a:rPr>
            </a:br>
            <a:r>
              <a:rPr lang="mn-MN" sz="2400" b="1" dirty="0">
                <a:latin typeface="Arial" panose="020B0604020202020204" pitchFamily="34" charset="0"/>
                <a:cs typeface="Arial" panose="020B0604020202020204" pitchFamily="34" charset="0"/>
              </a:rPr>
              <a:t/>
            </a:r>
            <a:br>
              <a:rPr lang="mn-MN" sz="2400" b="1" dirty="0">
                <a:latin typeface="Arial" panose="020B0604020202020204" pitchFamily="34" charset="0"/>
                <a:cs typeface="Arial" panose="020B0604020202020204" pitchFamily="34" charset="0"/>
              </a:rPr>
            </a:br>
            <a:r>
              <a:rPr lang="mn-MN" sz="2400" b="1" dirty="0">
                <a:latin typeface="Arial" panose="020B0604020202020204" pitchFamily="34" charset="0"/>
                <a:cs typeface="Arial" panose="020B0604020202020204" pitchFamily="34" charset="0"/>
              </a:rPr>
              <a:t/>
            </a:r>
            <a:br>
              <a:rPr lang="mn-MN" sz="2400" b="1" dirty="0">
                <a:latin typeface="Arial" panose="020B0604020202020204" pitchFamily="34" charset="0"/>
                <a:cs typeface="Arial" panose="020B0604020202020204" pitchFamily="34" charset="0"/>
              </a:rPr>
            </a:br>
            <a:r>
              <a:rPr lang="mn-MN" sz="2400" b="1" dirty="0">
                <a:latin typeface="Arial" panose="020B0604020202020204" pitchFamily="34" charset="0"/>
                <a:cs typeface="Arial" panose="020B0604020202020204" pitchFamily="34" charset="0"/>
              </a:rPr>
              <a:t/>
            </a:r>
            <a:br>
              <a:rPr lang="mn-MN" sz="2400" b="1" dirty="0">
                <a:latin typeface="Arial" panose="020B0604020202020204" pitchFamily="34" charset="0"/>
                <a:cs typeface="Arial" panose="020B0604020202020204" pitchFamily="34" charset="0"/>
              </a:rPr>
            </a:br>
            <a:r>
              <a:rPr lang="mn-MN" sz="2400" b="1" dirty="0">
                <a:latin typeface="Arial" panose="020B0604020202020204" pitchFamily="34" charset="0"/>
                <a:cs typeface="Arial" panose="020B0604020202020204" pitchFamily="34" charset="0"/>
              </a:rPr>
              <a:t/>
            </a:r>
            <a:br>
              <a:rPr lang="mn-MN" sz="2400" b="1" dirty="0">
                <a:latin typeface="Arial" panose="020B0604020202020204" pitchFamily="34" charset="0"/>
                <a:cs typeface="Arial" panose="020B0604020202020204" pitchFamily="34" charset="0"/>
              </a:rPr>
            </a:br>
            <a:r>
              <a:rPr lang="mn-MN" sz="2400" b="1" dirty="0">
                <a:latin typeface="Arial" panose="020B0604020202020204" pitchFamily="34" charset="0"/>
                <a:cs typeface="Arial" panose="020B0604020202020204" pitchFamily="34" charset="0"/>
              </a:rPr>
              <a:t/>
            </a:r>
            <a:br>
              <a:rPr lang="mn-MN" sz="2400" b="1" dirty="0">
                <a:latin typeface="Arial" panose="020B0604020202020204" pitchFamily="34" charset="0"/>
                <a:cs typeface="Arial" panose="020B0604020202020204" pitchFamily="34" charset="0"/>
              </a:rPr>
            </a:br>
            <a:r>
              <a:rPr lang="mn-MN" sz="2400" b="1" dirty="0">
                <a:latin typeface="Arial" panose="020B0604020202020204" pitchFamily="34" charset="0"/>
                <a:cs typeface="Arial" panose="020B0604020202020204" pitchFamily="34" charset="0"/>
              </a:rPr>
              <a:t/>
            </a:r>
            <a:br>
              <a:rPr lang="mn-MN" sz="2400" b="1" dirty="0">
                <a:latin typeface="Arial" panose="020B0604020202020204" pitchFamily="34" charset="0"/>
                <a:cs typeface="Arial" panose="020B0604020202020204" pitchFamily="34" charset="0"/>
              </a:rPr>
            </a:br>
            <a:r>
              <a:rPr lang="mn-MN" sz="2400" b="1" dirty="0">
                <a:latin typeface="Arial" panose="020B0604020202020204" pitchFamily="34" charset="0"/>
                <a:cs typeface="Arial" panose="020B0604020202020204" pitchFamily="34" charset="0"/>
              </a:rPr>
              <a:t>1. Тохиолдолд бүрийг судлах</a:t>
            </a:r>
            <a:br>
              <a:rPr lang="mn-MN" sz="2400" b="1" dirty="0">
                <a:latin typeface="Arial" panose="020B0604020202020204" pitchFamily="34" charset="0"/>
                <a:cs typeface="Arial" panose="020B0604020202020204" pitchFamily="34" charset="0"/>
              </a:rPr>
            </a:br>
            <a:r>
              <a:rPr lang="mn-MN" sz="2400" b="1" dirty="0">
                <a:latin typeface="Arial" panose="020B0604020202020204" pitchFamily="34" charset="0"/>
                <a:cs typeface="Arial" panose="020B0604020202020204" pitchFamily="34" charset="0"/>
              </a:rPr>
              <a:t>2. Тохиолдлыг иж бүрэн судлах</a:t>
            </a:r>
            <a:br>
              <a:rPr lang="mn-MN" sz="2400" b="1" dirty="0">
                <a:latin typeface="Arial" panose="020B0604020202020204" pitchFamily="34" charset="0"/>
                <a:cs typeface="Arial" panose="020B0604020202020204" pitchFamily="34" charset="0"/>
              </a:rPr>
            </a:br>
            <a:r>
              <a:rPr lang="mn-MN" sz="2400" b="1" dirty="0">
                <a:latin typeface="Arial" panose="020B0604020202020204" pitchFamily="34" charset="0"/>
                <a:cs typeface="Arial" panose="020B0604020202020204" pitchFamily="34" charset="0"/>
              </a:rPr>
              <a:t>3. Тохиолдлуудыг нэгтгэн</a:t>
            </a:r>
            <a:r>
              <a:rPr lang="en-US" sz="2400" b="1" dirty="0">
                <a:latin typeface="Arial" panose="020B0604020202020204" pitchFamily="34" charset="0"/>
                <a:cs typeface="Arial" panose="020B0604020202020204" pitchFamily="34" charset="0"/>
              </a:rPr>
              <a:t> </a:t>
            </a:r>
            <a:r>
              <a:rPr lang="mn-MN" sz="2400" b="1" dirty="0">
                <a:latin typeface="Arial" panose="020B0604020202020204" pitchFamily="34" charset="0"/>
                <a:cs typeface="Arial" panose="020B0604020202020204" pitchFamily="34" charset="0"/>
              </a:rPr>
              <a:t>дүн шинжилгээ</a:t>
            </a:r>
            <a:br>
              <a:rPr lang="mn-MN" sz="2400" b="1" dirty="0">
                <a:latin typeface="Arial" panose="020B0604020202020204" pitchFamily="34" charset="0"/>
                <a:cs typeface="Arial" panose="020B0604020202020204" pitchFamily="34" charset="0"/>
              </a:rPr>
            </a:br>
            <a:r>
              <a:rPr lang="mn-MN" sz="2400" b="1" dirty="0">
                <a:latin typeface="Arial" panose="020B0604020202020204" pitchFamily="34" charset="0"/>
                <a:cs typeface="Arial" panose="020B0604020202020204" pitchFamily="34" charset="0"/>
              </a:rPr>
              <a:t/>
            </a:r>
            <a:br>
              <a:rPr lang="mn-MN" sz="2400" b="1" dirty="0">
                <a:latin typeface="Arial" panose="020B0604020202020204" pitchFamily="34" charset="0"/>
                <a:cs typeface="Arial" panose="020B0604020202020204" pitchFamily="34" charset="0"/>
              </a:rPr>
            </a:br>
            <a:endParaRPr lang="en-GB" sz="24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E9292A29-F0EC-426E-8F40-838CB94CE2F3}"/>
              </a:ext>
            </a:extLst>
          </p:cNvPr>
          <p:cNvSpPr txBox="1"/>
          <p:nvPr/>
        </p:nvSpPr>
        <p:spPr>
          <a:xfrm>
            <a:off x="5781201" y="6355081"/>
            <a:ext cx="2539839" cy="253916"/>
          </a:xfrm>
          <a:prstGeom prst="rect">
            <a:avLst/>
          </a:prstGeom>
          <a:noFill/>
        </p:spPr>
        <p:txBody>
          <a:bodyPr wrap="square" rtlCol="0">
            <a:spAutoFit/>
          </a:bodyPr>
          <a:lstStyle/>
          <a:p>
            <a:r>
              <a:rPr lang="en-BZ" sz="1050" dirty="0"/>
              <a:t>Source: World Health Organization</a:t>
            </a:r>
            <a:endParaRPr lang="en-GB" sz="1050" dirty="0"/>
          </a:p>
        </p:txBody>
      </p:sp>
    </p:spTree>
    <p:extLst>
      <p:ext uri="{BB962C8B-B14F-4D97-AF65-F5344CB8AC3E}">
        <p14:creationId xmlns:p14="http://schemas.microsoft.com/office/powerpoint/2010/main" val="784348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7B8DD8-8828-453F-8F2F-11147B5FC6E5}"/>
              </a:ext>
            </a:extLst>
          </p:cNvPr>
          <p:cNvSpPr>
            <a:spLocks noGrp="1"/>
          </p:cNvSpPr>
          <p:nvPr>
            <p:ph type="title"/>
          </p:nvPr>
        </p:nvSpPr>
        <p:spPr>
          <a:xfrm>
            <a:off x="1316831" y="238841"/>
            <a:ext cx="7598569" cy="843125"/>
          </a:xfrm>
        </p:spPr>
        <p:txBody>
          <a:bodyPr>
            <a:normAutofit/>
          </a:bodyPr>
          <a:lstStyle/>
          <a:p>
            <a:r>
              <a:rPr lang="mn-MN" sz="2400" b="1" dirty="0">
                <a:latin typeface="Arial" panose="020B0604020202020204" pitchFamily="34" charset="0"/>
                <a:cs typeface="Arial" panose="020B0604020202020204" pitchFamily="34" charset="0"/>
              </a:rPr>
              <a:t>Тохиолдолуудыг нэгтгэн дүн шинжилгээ хийх аргын хэрэглээ ба хязгаарлагдмал байдал</a:t>
            </a:r>
            <a:endParaRPr lang="en-GB" sz="24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BC8BABAC-FDA8-46DC-8660-3ABE7C3B9EB7}"/>
              </a:ext>
            </a:extLst>
          </p:cNvPr>
          <p:cNvSpPr txBox="1"/>
          <p:nvPr/>
        </p:nvSpPr>
        <p:spPr>
          <a:xfrm>
            <a:off x="5852164" y="6503743"/>
            <a:ext cx="2096585" cy="230832"/>
          </a:xfrm>
          <a:prstGeom prst="rect">
            <a:avLst/>
          </a:prstGeom>
          <a:noFill/>
        </p:spPr>
        <p:txBody>
          <a:bodyPr wrap="square" rtlCol="0">
            <a:spAutoFit/>
          </a:bodyPr>
          <a:lstStyle/>
          <a:p>
            <a:r>
              <a:rPr lang="en-BZ" sz="900" dirty="0"/>
              <a:t>Source: World Health Organization</a:t>
            </a:r>
            <a:endParaRPr lang="en-GB" sz="900" dirty="0"/>
          </a:p>
        </p:txBody>
      </p:sp>
      <p:graphicFrame>
        <p:nvGraphicFramePr>
          <p:cNvPr id="5" name="Table 4"/>
          <p:cNvGraphicFramePr>
            <a:graphicFrameLocks noGrp="1"/>
          </p:cNvGraphicFramePr>
          <p:nvPr>
            <p:extLst>
              <p:ext uri="{D42A27DB-BD31-4B8C-83A1-F6EECF244321}">
                <p14:modId xmlns:p14="http://schemas.microsoft.com/office/powerpoint/2010/main" val="374825115"/>
              </p:ext>
            </p:extLst>
          </p:nvPr>
        </p:nvGraphicFramePr>
        <p:xfrm>
          <a:off x="0" y="1397000"/>
          <a:ext cx="12155214" cy="6944010"/>
        </p:xfrm>
        <a:graphic>
          <a:graphicData uri="http://schemas.openxmlformats.org/drawingml/2006/table">
            <a:tbl>
              <a:tblPr firstRow="1" bandRow="1">
                <a:tableStyleId>{5C22544A-7EE6-4342-B048-85BDC9FD1C3A}</a:tableStyleId>
              </a:tblPr>
              <a:tblGrid>
                <a:gridCol w="3418022">
                  <a:extLst>
                    <a:ext uri="{9D8B030D-6E8A-4147-A177-3AD203B41FA5}">
                      <a16:colId xmlns:a16="http://schemas.microsoft.com/office/drawing/2014/main" xmlns="" val="1516920271"/>
                    </a:ext>
                  </a:extLst>
                </a:gridCol>
                <a:gridCol w="2557109">
                  <a:extLst>
                    <a:ext uri="{9D8B030D-6E8A-4147-A177-3AD203B41FA5}">
                      <a16:colId xmlns:a16="http://schemas.microsoft.com/office/drawing/2014/main" xmlns="" val="106481689"/>
                    </a:ext>
                  </a:extLst>
                </a:gridCol>
                <a:gridCol w="2932386">
                  <a:extLst>
                    <a:ext uri="{9D8B030D-6E8A-4147-A177-3AD203B41FA5}">
                      <a16:colId xmlns:a16="http://schemas.microsoft.com/office/drawing/2014/main" xmlns="" val="1012519237"/>
                    </a:ext>
                  </a:extLst>
                </a:gridCol>
                <a:gridCol w="3247697">
                  <a:extLst>
                    <a:ext uri="{9D8B030D-6E8A-4147-A177-3AD203B41FA5}">
                      <a16:colId xmlns:a16="http://schemas.microsoft.com/office/drawing/2014/main" xmlns="" val="3064182546"/>
                    </a:ext>
                  </a:extLst>
                </a:gridCol>
              </a:tblGrid>
              <a:tr h="1062421">
                <a:tc>
                  <a:txBody>
                    <a:bodyPr/>
                    <a:lstStyle/>
                    <a:p>
                      <a:r>
                        <a:rPr lang="mn-MN" sz="2000" dirty="0">
                          <a:latin typeface="Arial" panose="020B0604020202020204" pitchFamily="34" charset="0"/>
                          <a:cs typeface="Arial" panose="020B0604020202020204" pitchFamily="34" charset="0"/>
                        </a:rPr>
                        <a:t>Тохиолдлын бүртгэлийг  ашиглаж болох үйл</a:t>
                      </a:r>
                      <a:r>
                        <a:rPr lang="mn-MN" sz="2000" baseline="0" dirty="0">
                          <a:latin typeface="Arial" panose="020B0604020202020204" pitchFamily="34" charset="0"/>
                          <a:cs typeface="Arial" panose="020B0604020202020204" pitchFamily="34" charset="0"/>
                        </a:rPr>
                        <a:t> ажиллагааны хэлбэрүүд</a:t>
                      </a:r>
                      <a:r>
                        <a:rPr lang="mn-MN" sz="2000" dirty="0">
                          <a:latin typeface="Arial" panose="020B0604020202020204" pitchFamily="34" charset="0"/>
                          <a:cs typeface="Arial" panose="020B0604020202020204" pitchFamily="34" charset="0"/>
                        </a:rPr>
                        <a:t> </a:t>
                      </a:r>
                    </a:p>
                  </a:txBody>
                  <a:tcPr/>
                </a:tc>
                <a:tc>
                  <a:txBody>
                    <a:bodyPr/>
                    <a:lstStyle/>
                    <a:p>
                      <a:r>
                        <a:rPr lang="mn-MN" sz="2000" dirty="0">
                          <a:latin typeface="Arial" panose="020B0604020202020204" pitchFamily="34" charset="0"/>
                          <a:cs typeface="Arial" panose="020B0604020202020204" pitchFamily="34" charset="0"/>
                        </a:rPr>
                        <a:t>Мэдээллийн</a:t>
                      </a:r>
                      <a:r>
                        <a:rPr lang="mn-MN" sz="2000" baseline="0" dirty="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эх үүсвэр</a:t>
                      </a:r>
                      <a:endParaRPr lang="en-US" sz="2000" dirty="0">
                        <a:latin typeface="Arial" panose="020B0604020202020204" pitchFamily="34" charset="0"/>
                        <a:cs typeface="Arial" panose="020B0604020202020204" pitchFamily="34" charset="0"/>
                      </a:endParaRPr>
                    </a:p>
                  </a:txBody>
                  <a:tcPr/>
                </a:tc>
                <a:tc>
                  <a:txBody>
                    <a:bodyPr/>
                    <a:lstStyle/>
                    <a:p>
                      <a:r>
                        <a:rPr lang="mn-MN" sz="2000" dirty="0">
                          <a:latin typeface="Arial" panose="020B0604020202020204" pitchFamily="34" charset="0"/>
                          <a:cs typeface="Arial" panose="020B0604020202020204" pitchFamily="34" charset="0"/>
                        </a:rPr>
                        <a:t>Давуу тал</a:t>
                      </a:r>
                      <a:endParaRPr lang="en-US" sz="2000" dirty="0">
                        <a:latin typeface="Arial" panose="020B0604020202020204" pitchFamily="34" charset="0"/>
                        <a:cs typeface="Arial" panose="020B0604020202020204" pitchFamily="34" charset="0"/>
                      </a:endParaRPr>
                    </a:p>
                  </a:txBody>
                  <a:tcPr/>
                </a:tc>
                <a:tc>
                  <a:txBody>
                    <a:bodyPr/>
                    <a:lstStyle/>
                    <a:p>
                      <a:r>
                        <a:rPr lang="mn-MN" sz="2000" dirty="0">
                          <a:latin typeface="Arial" panose="020B0604020202020204" pitchFamily="34" charset="0"/>
                          <a:cs typeface="Arial" panose="020B0604020202020204" pitchFamily="34" charset="0"/>
                        </a:rPr>
                        <a:t>Сул тал</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206504385"/>
                  </a:ext>
                </a:extLst>
              </a:tr>
              <a:tr h="1340069">
                <a:tc>
                  <a:txBody>
                    <a:bodyPr/>
                    <a:lstStyle/>
                    <a:p>
                      <a:r>
                        <a:rPr lang="mn-MN" sz="2000" b="1" dirty="0">
                          <a:latin typeface="Arial" panose="020B0604020202020204" pitchFamily="34" charset="0"/>
                          <a:cs typeface="Arial" panose="020B0604020202020204" pitchFamily="34" charset="0"/>
                        </a:rPr>
                        <a:t>Судалгаа</a:t>
                      </a:r>
                      <a:endParaRPr lang="en-US" sz="2000" b="1" dirty="0">
                        <a:latin typeface="Arial" panose="020B0604020202020204" pitchFamily="34" charset="0"/>
                        <a:cs typeface="Arial" panose="020B0604020202020204" pitchFamily="34" charset="0"/>
                      </a:endParaRPr>
                    </a:p>
                  </a:txBody>
                  <a:tcPr/>
                </a:tc>
                <a:tc>
                  <a:txBody>
                    <a:bodyPr/>
                    <a:lstStyle/>
                    <a:p>
                      <a:r>
                        <a:rPr lang="mn-MN" sz="2000" dirty="0">
                          <a:latin typeface="Arial" panose="020B0604020202020204" pitchFamily="34" charset="0"/>
                          <a:cs typeface="Arial" panose="020B0604020202020204" pitchFamily="34" charset="0"/>
                        </a:rPr>
                        <a:t>Бүх төрлийн тохиолдол</a:t>
                      </a:r>
                      <a:endParaRPr lang="en-US" sz="2000" dirty="0">
                        <a:latin typeface="Arial" panose="020B0604020202020204" pitchFamily="34" charset="0"/>
                        <a:cs typeface="Arial" panose="020B0604020202020204" pitchFamily="34" charset="0"/>
                      </a:endParaRPr>
                    </a:p>
                  </a:txBody>
                  <a:tcPr/>
                </a:tc>
                <a:tc>
                  <a:txBody>
                    <a:bodyPr/>
                    <a:lstStyle/>
                    <a:p>
                      <a:r>
                        <a:rPr lang="mn-MN" sz="2000" b="1" dirty="0">
                          <a:latin typeface="Arial" panose="020B0604020202020204" pitchFamily="34" charset="0"/>
                          <a:cs typeface="Arial" panose="020B0604020202020204" pitchFamily="34" charset="0"/>
                        </a:rPr>
                        <a:t>Чиг хандлагыг</a:t>
                      </a:r>
                      <a:r>
                        <a:rPr lang="mn-MN" sz="2000" b="1" baseline="0" dirty="0">
                          <a:latin typeface="Arial" panose="020B0604020202020204" pitchFamily="34" charset="0"/>
                          <a:cs typeface="Arial" panose="020B0604020202020204" pitchFamily="34" charset="0"/>
                        </a:rPr>
                        <a:t> тодорхойлно</a:t>
                      </a:r>
                      <a:r>
                        <a:rPr lang="mn-MN" sz="2000" baseline="0" dirty="0">
                          <a:latin typeface="Arial" panose="020B0604020202020204" pitchFamily="34" charset="0"/>
                          <a:cs typeface="Arial" panose="020B0604020202020204" pitchFamily="34" charset="0"/>
                        </a:rPr>
                        <a:t>/ том байгууллага, үндэсний хэмжээнд/</a:t>
                      </a:r>
                      <a:endParaRPr lang="en-US" sz="2000" dirty="0">
                        <a:latin typeface="Arial" panose="020B0604020202020204" pitchFamily="34" charset="0"/>
                        <a:cs typeface="Arial" panose="020B0604020202020204" pitchFamily="34" charset="0"/>
                      </a:endParaRPr>
                    </a:p>
                  </a:txBody>
                  <a:tcPr/>
                </a:tc>
                <a:tc>
                  <a:txBody>
                    <a:bodyPr/>
                    <a:lstStyle/>
                    <a:p>
                      <a:r>
                        <a:rPr lang="mn-MN" sz="2000" dirty="0">
                          <a:latin typeface="Arial" panose="020B0604020202020204" pitchFamily="34" charset="0"/>
                          <a:cs typeface="Arial" panose="020B0604020202020204" pitchFamily="34" charset="0"/>
                        </a:rPr>
                        <a:t>Богино хугацаанд хариу </a:t>
                      </a:r>
                      <a:r>
                        <a:rPr lang="mn-MN" sz="2000" b="1" dirty="0">
                          <a:latin typeface="Arial" panose="020B0604020202020204" pitchFamily="34" charset="0"/>
                          <a:cs typeface="Arial" panose="020B0604020202020204" pitchFamily="34" charset="0"/>
                        </a:rPr>
                        <a:t>арга хэмжээ төлөвлөхөд мэдээлэл</a:t>
                      </a:r>
                      <a:r>
                        <a:rPr lang="mn-MN" sz="2000" b="1" baseline="0" dirty="0">
                          <a:latin typeface="Arial" panose="020B0604020202020204" pitchFamily="34" charset="0"/>
                          <a:cs typeface="Arial" panose="020B0604020202020204" pitchFamily="34" charset="0"/>
                        </a:rPr>
                        <a:t> бага өгдөг</a:t>
                      </a:r>
                      <a:endParaRPr lang="en-US"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694620701"/>
                  </a:ext>
                </a:extLst>
              </a:tr>
              <a:tr h="993140">
                <a:tc>
                  <a:txBody>
                    <a:bodyPr/>
                    <a:lstStyle/>
                    <a:p>
                      <a:r>
                        <a:rPr lang="mn-MN" sz="2000" b="1" i="0" kern="1200" dirty="0">
                          <a:solidFill>
                            <a:schemeClr val="dk1"/>
                          </a:solidFill>
                          <a:effectLst/>
                          <a:latin typeface="Arial" panose="020B0604020202020204" pitchFamily="34" charset="0"/>
                          <a:ea typeface="+mn-ea"/>
                          <a:cs typeface="Arial" panose="020B0604020202020204" pitchFamily="34" charset="0"/>
                        </a:rPr>
                        <a:t>Гүйцэтгэлийн үнэлгээ</a:t>
                      </a:r>
                      <a:endParaRPr lang="en-US" sz="2000" b="1" dirty="0">
                        <a:latin typeface="Arial" panose="020B0604020202020204" pitchFamily="34" charset="0"/>
                        <a:cs typeface="Arial" panose="020B0604020202020204" pitchFamily="34" charset="0"/>
                      </a:endParaRPr>
                    </a:p>
                  </a:txBody>
                  <a:tcPr/>
                </a:tc>
                <a:tc>
                  <a:txBody>
                    <a:bodyPr/>
                    <a:lstStyle/>
                    <a:p>
                      <a:r>
                        <a:rPr lang="mn-MN" sz="2000" dirty="0">
                          <a:latin typeface="Arial" panose="020B0604020202020204" pitchFamily="34" charset="0"/>
                          <a:cs typeface="Arial" panose="020B0604020202020204" pitchFamily="34" charset="0"/>
                        </a:rPr>
                        <a:t>Тусламж үйлчилгээний</a:t>
                      </a:r>
                      <a:r>
                        <a:rPr lang="mn-MN" sz="2000" baseline="0" dirty="0">
                          <a:latin typeface="Arial" panose="020B0604020202020204" pitchFamily="34" charset="0"/>
                          <a:cs typeface="Arial" panose="020B0604020202020204" pitchFamily="34" charset="0"/>
                        </a:rPr>
                        <a:t> </a:t>
                      </a:r>
                      <a:r>
                        <a:rPr lang="mn-MN" sz="2000" b="1" baseline="0" dirty="0">
                          <a:latin typeface="Arial" panose="020B0604020202020204" pitchFamily="34" charset="0"/>
                          <a:cs typeface="Arial" panose="020B0604020202020204" pitchFamily="34" charset="0"/>
                        </a:rPr>
                        <a:t>т</a:t>
                      </a:r>
                      <a:r>
                        <a:rPr lang="mn-MN" sz="2000" b="1" dirty="0">
                          <a:latin typeface="Arial" panose="020B0604020202020204" pitchFamily="34" charset="0"/>
                          <a:cs typeface="Arial" panose="020B0604020202020204" pitchFamily="34" charset="0"/>
                        </a:rPr>
                        <a:t>одорхой чиглэлд</a:t>
                      </a:r>
                      <a:r>
                        <a:rPr lang="mn-MN" sz="2000" b="1" baseline="0" dirty="0">
                          <a:latin typeface="Arial" panose="020B0604020202020204" pitchFamily="34" charset="0"/>
                          <a:cs typeface="Arial" panose="020B0604020202020204" pitchFamily="34" charset="0"/>
                        </a:rPr>
                        <a:t> </a:t>
                      </a:r>
                      <a:r>
                        <a:rPr lang="mn-MN" sz="2000" baseline="0" dirty="0">
                          <a:latin typeface="Arial" panose="020B0604020202020204" pitchFamily="34" charset="0"/>
                          <a:cs typeface="Arial" panose="020B0604020202020204" pitchFamily="34" charset="0"/>
                        </a:rPr>
                        <a:t>бүртгэгдсэн </a:t>
                      </a:r>
                      <a:r>
                        <a:rPr lang="mn-MN" sz="2000" dirty="0">
                          <a:latin typeface="Arial" panose="020B0604020202020204" pitchFamily="34" charset="0"/>
                          <a:cs typeface="Arial" panose="020B0604020202020204" pitchFamily="34" charset="0"/>
                        </a:rPr>
                        <a:t>тохиолдлууд</a:t>
                      </a:r>
                      <a:endParaRPr lang="en-US" sz="2000" dirty="0">
                        <a:latin typeface="Arial" panose="020B0604020202020204" pitchFamily="34" charset="0"/>
                        <a:cs typeface="Arial" panose="020B0604020202020204" pitchFamily="34" charset="0"/>
                      </a:endParaRPr>
                    </a:p>
                  </a:txBody>
                  <a:tcPr/>
                </a:tc>
                <a:tc>
                  <a:txBody>
                    <a:bodyPr/>
                    <a:lstStyle/>
                    <a:p>
                      <a:r>
                        <a:rPr lang="mn-MN" sz="2000" dirty="0">
                          <a:latin typeface="Arial" panose="020B0604020202020204" pitchFamily="34" charset="0"/>
                          <a:cs typeface="Arial" panose="020B0604020202020204" pitchFamily="34" charset="0"/>
                        </a:rPr>
                        <a:t>Тохиолдолд хүргэж буй </a:t>
                      </a:r>
                      <a:r>
                        <a:rPr lang="mn-MN" sz="2000" b="1" dirty="0">
                          <a:latin typeface="Arial" panose="020B0604020202020204" pitchFamily="34" charset="0"/>
                          <a:cs typeface="Arial" panose="020B0604020202020204" pitchFamily="34" charset="0"/>
                        </a:rPr>
                        <a:t>тогтолцоог</a:t>
                      </a:r>
                      <a:r>
                        <a:rPr lang="mn-MN" sz="2000" b="1" baseline="0" dirty="0">
                          <a:latin typeface="Arial" panose="020B0604020202020204" pitchFamily="34" charset="0"/>
                          <a:cs typeface="Arial" panose="020B0604020202020204" pitchFamily="34" charset="0"/>
                        </a:rPr>
                        <a:t>  оношлох </a:t>
                      </a:r>
                      <a:r>
                        <a:rPr lang="mn-MN" sz="2000" b="1" dirty="0">
                          <a:latin typeface="Arial" panose="020B0604020202020204" pitchFamily="34" charset="0"/>
                          <a:cs typeface="Arial" panose="020B0604020202020204" pitchFamily="34" charset="0"/>
                        </a:rPr>
                        <a:t> боломжийг олгодог</a:t>
                      </a:r>
                      <a:endParaRPr lang="en-US" sz="2000" b="1" dirty="0">
                        <a:latin typeface="Arial" panose="020B0604020202020204" pitchFamily="34" charset="0"/>
                        <a:cs typeface="Arial" panose="020B0604020202020204" pitchFamily="34" charset="0"/>
                      </a:endParaRPr>
                    </a:p>
                  </a:txBody>
                  <a:tcPr/>
                </a:tc>
                <a:tc>
                  <a:txBody>
                    <a:bodyPr/>
                    <a:lstStyle/>
                    <a:p>
                      <a:r>
                        <a:rPr lang="mn-MN" sz="2000" b="1" dirty="0">
                          <a:latin typeface="Arial" panose="020B0604020202020204" pitchFamily="34" charset="0"/>
                          <a:cs typeface="Arial" panose="020B0604020202020204" pitchFamily="34" charset="0"/>
                        </a:rPr>
                        <a:t>Нэмэлт судалгаа</a:t>
                      </a:r>
                      <a:r>
                        <a:rPr lang="mn-MN" sz="2000" b="1" baseline="0" dirty="0">
                          <a:latin typeface="Arial" panose="020B0604020202020204" pitchFamily="34" charset="0"/>
                          <a:cs typeface="Arial" panose="020B0604020202020204" pitchFamily="34" charset="0"/>
                        </a:rPr>
                        <a:t> шинжилгээ</a:t>
                      </a:r>
                      <a:r>
                        <a:rPr lang="mn-MN" sz="2000" b="1" dirty="0">
                          <a:latin typeface="Arial" panose="020B0604020202020204" pitchFamily="34" charset="0"/>
                          <a:cs typeface="Arial" panose="020B0604020202020204" pitchFamily="34" charset="0"/>
                        </a:rPr>
                        <a:t> шаарддаг </a:t>
                      </a:r>
                      <a:endParaRPr lang="en-US"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641178718"/>
                  </a:ext>
                </a:extLst>
              </a:tr>
              <a:tr h="993140">
                <a:tc>
                  <a:txBody>
                    <a:bodyPr/>
                    <a:lstStyle/>
                    <a:p>
                      <a:r>
                        <a:rPr lang="mn-MN" sz="2000" b="1" dirty="0">
                          <a:latin typeface="Arial" panose="020B0604020202020204" pitchFamily="34" charset="0"/>
                          <a:cs typeface="Arial" panose="020B0604020202020204" pitchFamily="34" charset="0"/>
                        </a:rPr>
                        <a:t>Бодлого</a:t>
                      </a:r>
                      <a:r>
                        <a:rPr lang="mn-MN" sz="2000" b="1" baseline="0" dirty="0">
                          <a:latin typeface="Arial" panose="020B0604020202020204" pitchFamily="34" charset="0"/>
                          <a:cs typeface="Arial" panose="020B0604020202020204" pitchFamily="34" charset="0"/>
                        </a:rPr>
                        <a:t> шийдвэрийн хэрэгжилт</a:t>
                      </a:r>
                      <a:endParaRPr lang="en-US" sz="2000" b="1" dirty="0">
                        <a:latin typeface="Arial" panose="020B0604020202020204" pitchFamily="34" charset="0"/>
                        <a:cs typeface="Arial" panose="020B0604020202020204" pitchFamily="34" charset="0"/>
                      </a:endParaRPr>
                    </a:p>
                  </a:txBody>
                  <a:tcPr/>
                </a:tc>
                <a:tc>
                  <a:txBody>
                    <a:bodyPr/>
                    <a:lstStyle/>
                    <a:p>
                      <a:r>
                        <a:rPr lang="mn-MN" sz="2000" dirty="0">
                          <a:latin typeface="Arial" panose="020B0604020202020204" pitchFamily="34" charset="0"/>
                          <a:cs typeface="Arial" panose="020B0604020202020204" pitchFamily="34" charset="0"/>
                        </a:rPr>
                        <a:t>Стандартын хэрэгжилттэй холбоотой тохиолдол</a:t>
                      </a:r>
                      <a:endParaRPr lang="en-US" sz="2000" dirty="0">
                        <a:latin typeface="Arial" panose="020B0604020202020204" pitchFamily="34" charset="0"/>
                        <a:cs typeface="Arial" panose="020B0604020202020204" pitchFamily="34" charset="0"/>
                      </a:endParaRPr>
                    </a:p>
                  </a:txBody>
                  <a:tcPr/>
                </a:tc>
                <a:tc>
                  <a:txBody>
                    <a:bodyPr/>
                    <a:lstStyle/>
                    <a:p>
                      <a:r>
                        <a:rPr lang="mn-MN" sz="2000" dirty="0">
                          <a:latin typeface="Arial" panose="020B0604020202020204" pitchFamily="34" charset="0"/>
                          <a:cs typeface="Arial" panose="020B0604020202020204" pitchFamily="34" charset="0"/>
                        </a:rPr>
                        <a:t>Бодлогын алдааг</a:t>
                      </a:r>
                      <a:r>
                        <a:rPr lang="mn-MN" sz="2000" baseline="0" dirty="0">
                          <a:latin typeface="Arial" panose="020B0604020202020204" pitchFamily="34" charset="0"/>
                          <a:cs typeface="Arial" panose="020B0604020202020204" pitchFamily="34" charset="0"/>
                        </a:rPr>
                        <a:t> олоход тусалдаг</a:t>
                      </a:r>
                      <a:endParaRPr lang="en-US" sz="2000" dirty="0">
                        <a:latin typeface="Arial" panose="020B0604020202020204" pitchFamily="34" charset="0"/>
                        <a:cs typeface="Arial" panose="020B0604020202020204" pitchFamily="34" charset="0"/>
                      </a:endParaRPr>
                    </a:p>
                  </a:txBody>
                  <a:tcPr/>
                </a:tc>
                <a:tc>
                  <a:txBody>
                    <a:bodyPr/>
                    <a:lstStyle/>
                    <a:p>
                      <a:r>
                        <a:rPr lang="mn-MN" sz="2000" dirty="0">
                          <a:latin typeface="Arial" panose="020B0604020202020204" pitchFamily="34" charset="0"/>
                          <a:cs typeface="Arial" panose="020B0604020202020204" pitchFamily="34" charset="0"/>
                        </a:rPr>
                        <a:t>Шалтгааны олоход хүндрэлтэй</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102548202"/>
                  </a:ext>
                </a:extLst>
              </a:tr>
              <a:tr h="993140">
                <a:tc>
                  <a:txBody>
                    <a:bodyPr/>
                    <a:lstStyle/>
                    <a:p>
                      <a:r>
                        <a:rPr lang="mn-MN" sz="2000" b="1" dirty="0">
                          <a:latin typeface="Arial" panose="020B0604020202020204" pitchFamily="34" charset="0"/>
                          <a:cs typeface="Arial" panose="020B0604020202020204" pitchFamily="34" charset="0"/>
                        </a:rPr>
                        <a:t>Аюултай сөрөг үр дагавар бүхий шинэ болон ховор тохиолдлыг</a:t>
                      </a:r>
                      <a:r>
                        <a:rPr lang="mn-MN" sz="2000" b="1" baseline="0" dirty="0">
                          <a:latin typeface="Arial" panose="020B0604020202020204" pitchFamily="34" charset="0"/>
                          <a:cs typeface="Arial" panose="020B0604020202020204" pitchFamily="34" charset="0"/>
                        </a:rPr>
                        <a:t> илрүүлэх</a:t>
                      </a:r>
                      <a:endParaRPr lang="en-US" sz="2000" b="1" dirty="0">
                        <a:latin typeface="Arial" panose="020B0604020202020204" pitchFamily="34" charset="0"/>
                        <a:cs typeface="Arial" panose="020B0604020202020204" pitchFamily="34" charset="0"/>
                      </a:endParaRPr>
                    </a:p>
                  </a:txBody>
                  <a:tcPr/>
                </a:tc>
                <a:tc>
                  <a:txBody>
                    <a:bodyPr/>
                    <a:lstStyle/>
                    <a:p>
                      <a:r>
                        <a:rPr lang="mn-MN" sz="2000" dirty="0">
                          <a:latin typeface="Arial" panose="020B0604020202020204" pitchFamily="34" charset="0"/>
                          <a:cs typeface="Arial" panose="020B0604020202020204" pitchFamily="34" charset="0"/>
                        </a:rPr>
                        <a:t>Тодорхой цаг хугацаа орон зайд тохиолдсон тохиолдол</a:t>
                      </a:r>
                      <a:endParaRPr lang="en-US" sz="2000" dirty="0">
                        <a:latin typeface="Arial" panose="020B0604020202020204" pitchFamily="34" charset="0"/>
                        <a:cs typeface="Arial" panose="020B0604020202020204" pitchFamily="34" charset="0"/>
                      </a:endParaRPr>
                    </a:p>
                  </a:txBody>
                  <a:tcPr/>
                </a:tc>
                <a:tc>
                  <a:txBody>
                    <a:bodyPr/>
                    <a:lstStyle/>
                    <a:p>
                      <a:r>
                        <a:rPr lang="mn-MN" sz="2000" dirty="0">
                          <a:latin typeface="Arial" panose="020B0604020202020204" pitchFamily="34" charset="0"/>
                          <a:cs typeface="Arial" panose="020B0604020202020204" pitchFamily="34" charset="0"/>
                        </a:rPr>
                        <a:t>Үйлчлүүлэгчийг аюулаас сэргийлэх арга хэмжээг нэн даруй төлөвлөхөд ашиглана</a:t>
                      </a:r>
                      <a:endParaRPr lang="en-US" sz="2000" dirty="0">
                        <a:latin typeface="Arial" panose="020B0604020202020204" pitchFamily="34" charset="0"/>
                        <a:cs typeface="Arial" panose="020B0604020202020204" pitchFamily="34" charset="0"/>
                      </a:endParaRPr>
                    </a:p>
                  </a:txBody>
                  <a:tcPr/>
                </a:tc>
                <a:tc>
                  <a:txBody>
                    <a:bodyPr/>
                    <a:lstStyle/>
                    <a:p>
                      <a:r>
                        <a:rPr lang="mn-MN" sz="2000" dirty="0">
                          <a:latin typeface="Arial" panose="020B0604020202020204" pitchFamily="34" charset="0"/>
                          <a:cs typeface="Arial" panose="020B0604020202020204" pitchFamily="34" charset="0"/>
                        </a:rPr>
                        <a:t>Мэдээлэл</a:t>
                      </a:r>
                      <a:r>
                        <a:rPr lang="mn-MN" sz="2000" baseline="0" dirty="0">
                          <a:latin typeface="Arial" panose="020B0604020202020204" pitchFamily="34" charset="0"/>
                          <a:cs typeface="Arial" panose="020B0604020202020204" pitchFamily="34" charset="0"/>
                        </a:rPr>
                        <a:t> цуглуулах хүсэл их байхыг шаардана. </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116703097"/>
                  </a:ext>
                </a:extLst>
              </a:tr>
            </a:tbl>
          </a:graphicData>
        </a:graphic>
      </p:graphicFrame>
    </p:spTree>
    <p:extLst>
      <p:ext uri="{BB962C8B-B14F-4D97-AF65-F5344CB8AC3E}">
        <p14:creationId xmlns:p14="http://schemas.microsoft.com/office/powerpoint/2010/main" val="1629397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D184B905-DBF0-43B5-A654-0503147B8426}"/>
              </a:ext>
            </a:extLst>
          </p:cNvPr>
          <p:cNvSpPr txBox="1">
            <a:spLocks noGrp="1"/>
          </p:cNvSpPr>
          <p:nvPr>
            <p:ph type="title"/>
          </p:nvPr>
        </p:nvSpPr>
        <p:spPr>
          <a:xfrm>
            <a:off x="1361889" y="465547"/>
            <a:ext cx="6702923" cy="1281112"/>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mn-MN" sz="2400" b="1" dirty="0">
                <a:latin typeface="Arial" panose="020B0604020202020204" pitchFamily="34" charset="0"/>
                <a:cs typeface="Arial" panose="020B0604020202020204" pitchFamily="34" charset="0"/>
              </a:rPr>
              <a:t>Харилцаа холбооны </a:t>
            </a:r>
            <a:r>
              <a:rPr lang="mn-MN" sz="2400" b="1" dirty="0" smtClean="0">
                <a:latin typeface="Arial" panose="020B0604020202020204" pitchFamily="34" charset="0"/>
                <a:cs typeface="Arial" panose="020B0604020202020204" pitchFamily="34" charset="0"/>
              </a:rPr>
              <a:t>сул талаас </a:t>
            </a:r>
            <a:r>
              <a:rPr lang="mn-MN" sz="2400" b="1" dirty="0">
                <a:latin typeface="Arial" panose="020B0604020202020204" pitchFamily="34" charset="0"/>
                <a:cs typeface="Arial" panose="020B0604020202020204" pitchFamily="34" charset="0"/>
              </a:rPr>
              <a:t>үүдсэн тохиолдол</a:t>
            </a:r>
            <a:endParaRPr lang="en-GB" sz="2400" b="1" dirty="0">
              <a:latin typeface="Arial" panose="020B0604020202020204" pitchFamily="34" charset="0"/>
              <a:cs typeface="Arial" panose="020B0604020202020204" pitchFamily="34" charset="0"/>
            </a:endParaRPr>
          </a:p>
        </p:txBody>
      </p:sp>
      <p:sp>
        <p:nvSpPr>
          <p:cNvPr id="4" name="Subtitle 2">
            <a:extLst>
              <a:ext uri="{FF2B5EF4-FFF2-40B4-BE49-F238E27FC236}">
                <a16:creationId xmlns:a16="http://schemas.microsoft.com/office/drawing/2014/main" xmlns="" id="{433875D5-3C76-4F5C-A11C-958237C90EB4}"/>
              </a:ext>
            </a:extLst>
          </p:cNvPr>
          <p:cNvSpPr txBox="1">
            <a:spLocks/>
          </p:cNvSpPr>
          <p:nvPr/>
        </p:nvSpPr>
        <p:spPr>
          <a:xfrm>
            <a:off x="1774871" y="2162085"/>
            <a:ext cx="6702923" cy="3872954"/>
          </a:xfrm>
          <a:prstGeom prst="rect">
            <a:avLst/>
          </a:prstGeom>
          <a:ln>
            <a:solidFill>
              <a:schemeClr val="accent6">
                <a:lumMod val="75000"/>
              </a:schemeClr>
            </a:solidFill>
          </a:ln>
        </p:spPr>
        <p:txBody>
          <a:bodyP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spcBef>
                <a:spcPts val="0"/>
              </a:spcBef>
              <a:buFont typeface="Wingdings" panose="05000000000000000000" pitchFamily="2" charset="2"/>
              <a:buChar char="Ø"/>
            </a:pPr>
            <a:r>
              <a:rPr lang="en-GB" sz="2400" dirty="0">
                <a:latin typeface="Tahoma"/>
                <a:cs typeface="Tahoma"/>
              </a:rPr>
              <a:t>  </a:t>
            </a:r>
            <a:r>
              <a:rPr lang="mn-MN" sz="2000" dirty="0">
                <a:latin typeface="Arial" panose="020B0604020202020204" pitchFamily="34" charset="0"/>
                <a:cs typeface="Arial" panose="020B0604020202020204" pitchFamily="34" charset="0"/>
              </a:rPr>
              <a:t>Сэхээн амьдруулах багийг буруу тасаг руу илгээсэн</a:t>
            </a:r>
            <a:endParaRPr lang="en-GB" sz="2000" dirty="0">
              <a:latin typeface="Arial" panose="020B0604020202020204" pitchFamily="34" charset="0"/>
              <a:cs typeface="Arial" panose="020B0604020202020204" pitchFamily="34" charset="0"/>
            </a:endParaRPr>
          </a:p>
          <a:p>
            <a:pPr>
              <a:spcBef>
                <a:spcPts val="0"/>
              </a:spcBef>
              <a:buFont typeface="Wingdings" panose="05000000000000000000" pitchFamily="2" charset="2"/>
              <a:buChar char="Ø"/>
            </a:pPr>
            <a:endParaRPr lang="en-GB" sz="2000" dirty="0">
              <a:latin typeface="Arial" panose="020B0604020202020204" pitchFamily="34" charset="0"/>
              <a:cs typeface="Arial" panose="020B0604020202020204" pitchFamily="34" charset="0"/>
            </a:endParaRPr>
          </a:p>
          <a:p>
            <a:pPr>
              <a:spcBef>
                <a:spcPts val="0"/>
              </a:spcBef>
              <a:buFont typeface="Wingdings" panose="05000000000000000000" pitchFamily="2" charset="2"/>
              <a:buChar char="Ø"/>
            </a:pPr>
            <a:r>
              <a:rPr lang="mn-MN" sz="2000" dirty="0">
                <a:latin typeface="Arial" panose="020B0604020202020204" pitchFamily="34" charset="0"/>
                <a:cs typeface="Arial" panose="020B0604020202020204" pitchFamily="34" charset="0"/>
              </a:rPr>
              <a:t>Оношилгоонд буруу шинжилгээний хариу ашигласан</a:t>
            </a:r>
          </a:p>
          <a:p>
            <a:pPr marL="0" indent="0">
              <a:spcBef>
                <a:spcPts val="0"/>
              </a:spcBef>
              <a:buNone/>
            </a:pPr>
            <a:endParaRPr lang="en-GB" sz="2000" dirty="0">
              <a:latin typeface="Arial" panose="020B0604020202020204" pitchFamily="34" charset="0"/>
              <a:cs typeface="Arial" panose="020B0604020202020204" pitchFamily="34" charset="0"/>
            </a:endParaRPr>
          </a:p>
          <a:p>
            <a:pPr>
              <a:spcBef>
                <a:spcPts val="0"/>
              </a:spcBef>
              <a:buFont typeface="Wingdings" panose="05000000000000000000" pitchFamily="2" charset="2"/>
              <a:buChar char="Ø"/>
            </a:pPr>
            <a:r>
              <a:rPr lang="en-GB" sz="2000" dirty="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Эмч үйлчлүүлэгчийг дуудсан боловч бие муутай үйлчлүүлэгч энэ талаар </a:t>
            </a:r>
            <a:r>
              <a:rPr lang="mn-MN" sz="2000" dirty="0" smtClean="0">
                <a:latin typeface="Arial" panose="020B0604020202020204" pitchFamily="34" charset="0"/>
                <a:cs typeface="Arial" panose="020B0604020202020204" pitchFamily="34" charset="0"/>
              </a:rPr>
              <a:t>мэдээгүй </a:t>
            </a:r>
            <a:r>
              <a:rPr lang="en-GB" sz="2000" dirty="0">
                <a:latin typeface="Arial" panose="020B0604020202020204" pitchFamily="34" charset="0"/>
                <a:cs typeface="Arial" panose="020B0604020202020204" pitchFamily="34" charset="0"/>
              </a:rPr>
              <a:t>	</a:t>
            </a:r>
            <a:endParaRPr lang="mn-MN" sz="2000" dirty="0">
              <a:latin typeface="Arial" panose="020B0604020202020204" pitchFamily="34" charset="0"/>
              <a:cs typeface="Arial" panose="020B0604020202020204" pitchFamily="34" charset="0"/>
            </a:endParaRPr>
          </a:p>
          <a:p>
            <a:pPr marL="0" indent="0">
              <a:spcBef>
                <a:spcPts val="0"/>
              </a:spcBef>
              <a:buNone/>
            </a:pPr>
            <a:endParaRPr lang="en-GB" sz="2000" dirty="0">
              <a:latin typeface="Arial" panose="020B0604020202020204" pitchFamily="34" charset="0"/>
              <a:cs typeface="Arial" panose="020B0604020202020204" pitchFamily="34" charset="0"/>
            </a:endParaRPr>
          </a:p>
          <a:p>
            <a:pPr>
              <a:spcBef>
                <a:spcPts val="0"/>
              </a:spcBef>
              <a:buFont typeface="Wingdings" panose="05000000000000000000" pitchFamily="2" charset="2"/>
              <a:buChar char="Ø"/>
            </a:pPr>
            <a:r>
              <a:rPr lang="en-GB" sz="2000" dirty="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Үйлчлүүлэгчийг өөр эмнэлгээс шилжүүлэхдээ бичиг баримтыг зөв бүрдүүлээгүй</a:t>
            </a:r>
            <a:endParaRPr lang="en-GB" sz="2000" dirty="0">
              <a:latin typeface="Arial" panose="020B0604020202020204" pitchFamily="34" charset="0"/>
              <a:cs typeface="Arial" panose="020B0604020202020204" pitchFamily="34" charset="0"/>
            </a:endParaRPr>
          </a:p>
          <a:p>
            <a:pPr>
              <a:spcBef>
                <a:spcPts val="0"/>
              </a:spcBef>
              <a:buFont typeface="Wingdings" panose="05000000000000000000" pitchFamily="2" charset="2"/>
              <a:buChar char="Ø"/>
            </a:pPr>
            <a:endParaRPr lang="en-GB" sz="2200" dirty="0">
              <a:latin typeface="Tahoma"/>
              <a:cs typeface="Tahoma"/>
            </a:endParaRPr>
          </a:p>
          <a:p>
            <a:pPr>
              <a:spcBef>
                <a:spcPts val="0"/>
              </a:spcBef>
              <a:buFont typeface="Wingdings" panose="05000000000000000000" pitchFamily="2" charset="2"/>
              <a:buChar char="Ø"/>
            </a:pPr>
            <a:endParaRPr lang="en-GB" sz="2200" dirty="0">
              <a:latin typeface="Tahoma"/>
              <a:cs typeface="Tahoma"/>
            </a:endParaRPr>
          </a:p>
          <a:p>
            <a:pPr marL="0" indent="0">
              <a:spcBef>
                <a:spcPts val="0"/>
              </a:spcBef>
              <a:buNone/>
            </a:pPr>
            <a:endParaRPr lang="en-GB" sz="2400" dirty="0">
              <a:latin typeface="Tahoma"/>
              <a:cs typeface="Tahoma"/>
            </a:endParaRPr>
          </a:p>
        </p:txBody>
      </p:sp>
      <p:sp>
        <p:nvSpPr>
          <p:cNvPr id="5" name="Rectangle 4">
            <a:extLst>
              <a:ext uri="{FF2B5EF4-FFF2-40B4-BE49-F238E27FC236}">
                <a16:creationId xmlns:a16="http://schemas.microsoft.com/office/drawing/2014/main" xmlns="" id="{8CF8E5D0-0F5C-4BD6-879F-F1FF4732A44E}"/>
              </a:ext>
            </a:extLst>
          </p:cNvPr>
          <p:cNvSpPr/>
          <p:nvPr/>
        </p:nvSpPr>
        <p:spPr>
          <a:xfrm>
            <a:off x="7110004" y="6111911"/>
            <a:ext cx="1909616" cy="338554"/>
          </a:xfrm>
          <a:prstGeom prst="rect">
            <a:avLst/>
          </a:prstGeom>
        </p:spPr>
        <p:txBody>
          <a:bodyPr wrap="square">
            <a:spAutoFit/>
          </a:bodyPr>
          <a:lstStyle/>
          <a:p>
            <a:pPr algn="just"/>
            <a:r>
              <a:rPr lang="en-GB" sz="1600" dirty="0">
                <a:solidFill>
                  <a:schemeClr val="tx1">
                    <a:lumMod val="75000"/>
                    <a:lumOff val="25000"/>
                  </a:schemeClr>
                </a:solidFill>
              </a:rPr>
              <a:t>Source: NRLS</a:t>
            </a:r>
          </a:p>
        </p:txBody>
      </p:sp>
    </p:spTree>
    <p:extLst>
      <p:ext uri="{BB962C8B-B14F-4D97-AF65-F5344CB8AC3E}">
        <p14:creationId xmlns:p14="http://schemas.microsoft.com/office/powerpoint/2010/main" val="721136924"/>
      </p:ext>
    </p:extLst>
  </p:cSld>
  <p:clrMapOvr>
    <a:masterClrMapping/>
  </p:clrMapOvr>
</p:sld>
</file>

<file path=ppt/theme/theme1.xml><?xml version="1.0" encoding="utf-8"?>
<a:theme xmlns:a="http://schemas.openxmlformats.org/drawingml/2006/main" name="Wisp">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54F6613E-5ED7-40ED-90A8-F639BE712C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1077</TotalTime>
  <Words>2080</Words>
  <Application>Microsoft Office PowerPoint</Application>
  <PresentationFormat>On-screen Show (4:3)</PresentationFormat>
  <Paragraphs>244</Paragraphs>
  <Slides>20</Slides>
  <Notes>19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Wisp</vt:lpstr>
      <vt:lpstr>Тохиолдлын бүртгэл сургалтын тогтолцоо</vt:lpstr>
      <vt:lpstr>PowerPoint Presentation</vt:lpstr>
      <vt:lpstr>PowerPoint Presentation</vt:lpstr>
      <vt:lpstr>Тохиолдын бүртгэл ба тохиолдын сөрөг үр дагаврыг  бууруулах үйл ажиллагаа хоорондын холбоо хамаарал</vt:lpstr>
      <vt:lpstr>Тохиолдын бүртгэлд тулгарч буй бэрхшээлүүд</vt:lpstr>
      <vt:lpstr>Тохиолдын бүртгэлд зайлшгүй байх мэдээллүүд </vt:lpstr>
      <vt:lpstr>Тохиолдолд дүн шинжилгээ хийх аргууд:       1. Тохиолдолд бүрийг судлах 2. Тохиолдлыг иж бүрэн судлах 3. Тохиолдлуудыг нэгтгэн дүн шинжилгээ  </vt:lpstr>
      <vt:lpstr>Тохиолдолуудыг нэгтгэн дүн шинжилгээ хийх аргын хэрэглээ ба хязгаарлагдмал байдал</vt:lpstr>
      <vt:lpstr>Харилцаа холбооны сул талаас үүдсэн тохиолдол</vt:lpstr>
      <vt:lpstr>Тохиолдолуудыг нэгтгэн дүн шинжилгээ хийх аргын хэрэглээ ба хязгаарлагдмал байдал</vt:lpstr>
      <vt:lpstr>Тохиолдол</vt:lpstr>
      <vt:lpstr>Тохиолдолуудыг нэгтгэн дүн шинжилгээ хийх аргын хэрэглээ ба хязгаарлагдмал байдал</vt:lpstr>
      <vt:lpstr>Тохиолдол</vt:lpstr>
      <vt:lpstr>Тохиолдолуудыг нэгтгэн дүн шинжилгээ хийх аргын хэрэглээ ба хязгаарлагдмал байдал</vt:lpstr>
      <vt:lpstr>Тохиолдол</vt:lpstr>
      <vt:lpstr>Канад улсад 2013 онд тохиолдсон гамшиг</vt:lpstr>
      <vt:lpstr>Гамшиг болоход нөлөөлсөн  18 хүчин зүйлс</vt:lpstr>
      <vt:lpstr>PowerPoint Presentation</vt:lpstr>
      <vt:lpstr>Тохиолдлоос суралцах нь</vt:lpstr>
      <vt:lpstr>  Анхаарал хандуулсанд байрлалаа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RLS Presentation</dc:title>
  <dc:creator>Alison Scott</dc:creator>
  <cp:lastModifiedBy>Boro</cp:lastModifiedBy>
  <cp:revision>262</cp:revision>
  <dcterms:created xsi:type="dcterms:W3CDTF">2021-03-01T10:21:00Z</dcterms:created>
  <dcterms:modified xsi:type="dcterms:W3CDTF">2021-03-30T09:16:17Z</dcterms:modified>
</cp:coreProperties>
</file>