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256" r:id="rId2"/>
    <p:sldId id="292" r:id="rId3"/>
    <p:sldId id="293" r:id="rId4"/>
    <p:sldId id="294" r:id="rId5"/>
    <p:sldId id="295" r:id="rId6"/>
    <p:sldId id="310" r:id="rId7"/>
    <p:sldId id="298" r:id="rId8"/>
    <p:sldId id="299" r:id="rId9"/>
    <p:sldId id="260" r:id="rId10"/>
    <p:sldId id="284" r:id="rId11"/>
    <p:sldId id="286" r:id="rId12"/>
    <p:sldId id="287" r:id="rId13"/>
    <p:sldId id="288" r:id="rId14"/>
    <p:sldId id="312" r:id="rId15"/>
    <p:sldId id="313" r:id="rId16"/>
    <p:sldId id="314" r:id="rId17"/>
    <p:sldId id="321" r:id="rId18"/>
    <p:sldId id="315" r:id="rId19"/>
    <p:sldId id="316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10" autoAdjust="0"/>
  </p:normalViewPr>
  <p:slideViewPr>
    <p:cSldViewPr snapToGrid="0">
      <p:cViewPr varScale="1">
        <p:scale>
          <a:sx n="42" d="100"/>
          <a:sy n="42" d="100"/>
        </p:scale>
        <p:origin x="94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0F173-8123-49D8-8175-4827CE80C9A9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D9631-D5D7-4C9A-B882-B3B34EEC2606}">
      <dgm:prSet phldrT="[Text]"/>
      <dgm:spPr/>
      <dgm:t>
        <a:bodyPr/>
        <a:lstStyle/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Нусгайрах</a:t>
          </a:r>
        </a:p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Хоолой өвдөх</a:t>
          </a:r>
        </a:p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Ханиалгах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CC06C-FDB0-4499-994D-D5B8E1B4B6D2}" type="parTrans" cxnId="{0D77FEDA-87EA-4FFC-9943-CA2A6BA37963}">
      <dgm:prSet/>
      <dgm:spPr/>
      <dgm:t>
        <a:bodyPr/>
        <a:lstStyle/>
        <a:p>
          <a:endParaRPr lang="en-US"/>
        </a:p>
      </dgm:t>
    </dgm:pt>
    <dgm:pt modelId="{0A065B84-8F0C-4D6D-96CC-0F5E025A4090}" type="sibTrans" cxnId="{0D77FEDA-87EA-4FFC-9943-CA2A6BA37963}">
      <dgm:prSet/>
      <dgm:spPr/>
      <dgm:t>
        <a:bodyPr/>
        <a:lstStyle/>
        <a:p>
          <a:endParaRPr lang="en-US"/>
        </a:p>
      </dgm:t>
    </dgm:pt>
    <dgm:pt modelId="{02D2BD3A-E819-46C5-92A3-0E7AEB9A566F}">
      <dgm:prSet phldrT="[Text]"/>
      <dgm:spPr/>
      <dgm:t>
        <a:bodyPr/>
        <a:lstStyle/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Халуурах</a:t>
          </a:r>
        </a:p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Хуурай ханиалгах</a:t>
          </a:r>
        </a:p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Амтлах/үнэрлэх мэдэрхүй алдагдах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8A60C-FEBE-47ED-8381-F1EE7840C6FB}" type="parTrans" cxnId="{D80A901F-EC82-4569-BD6E-49BD49B96ADD}">
      <dgm:prSet/>
      <dgm:spPr/>
      <dgm:t>
        <a:bodyPr/>
        <a:lstStyle/>
        <a:p>
          <a:endParaRPr lang="en-US"/>
        </a:p>
      </dgm:t>
    </dgm:pt>
    <dgm:pt modelId="{5720BBD6-B958-4BA7-AEAE-EF9CE0A87FD2}" type="sibTrans" cxnId="{D80A901F-EC82-4569-BD6E-49BD49B96ADD}">
      <dgm:prSet/>
      <dgm:spPr/>
      <dgm:t>
        <a:bodyPr/>
        <a:lstStyle/>
        <a:p>
          <a:endParaRPr lang="en-US"/>
        </a:p>
      </dgm:t>
    </dgm:pt>
    <dgm:pt modelId="{A497E696-1D0D-4684-AC00-A7FD5AE3C5F9}">
      <dgm:prSet phldrT="[Text]"/>
      <dgm:spPr/>
      <dgm:t>
        <a:bodyPr/>
        <a:lstStyle/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Толгой өвдөх</a:t>
          </a:r>
        </a:p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Хоолой өвдөх</a:t>
          </a:r>
        </a:p>
        <a:p>
          <a:pPr algn="just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Нусгайрах</a:t>
          </a:r>
        </a:p>
        <a:p>
          <a:pPr algn="just"/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-  Халуурах</a:t>
          </a:r>
        </a:p>
        <a:p>
          <a:pPr algn="just"/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- Ханиалгах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861EE-ACAF-40A3-A7EC-9E85C0F62C09}" type="parTrans" cxnId="{1BB51BFC-834E-42DC-8A10-145B7B18706B}">
      <dgm:prSet/>
      <dgm:spPr/>
      <dgm:t>
        <a:bodyPr/>
        <a:lstStyle/>
        <a:p>
          <a:endParaRPr lang="en-US"/>
        </a:p>
      </dgm:t>
    </dgm:pt>
    <dgm:pt modelId="{6AEBA4F1-BF26-401E-9F24-E4061F760372}" type="sibTrans" cxnId="{1BB51BFC-834E-42DC-8A10-145B7B18706B}">
      <dgm:prSet/>
      <dgm:spPr/>
      <dgm:t>
        <a:bodyPr/>
        <a:lstStyle/>
        <a:p>
          <a:endParaRPr lang="en-US"/>
        </a:p>
      </dgm:t>
    </dgm:pt>
    <dgm:pt modelId="{01EE6A97-74EF-48F5-AAC8-D2794E9E39F0}" type="pres">
      <dgm:prSet presAssocID="{A520F173-8123-49D8-8175-4827CE80C9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D2E083-97B3-48A5-822C-70E1DCF5B912}" type="pres">
      <dgm:prSet presAssocID="{A520F173-8123-49D8-8175-4827CE80C9A9}" presName="bkgdShp" presStyleLbl="alignAccFollowNode1" presStyleIdx="0" presStyleCnt="1"/>
      <dgm:spPr/>
    </dgm:pt>
    <dgm:pt modelId="{5FFDDFA3-2783-478A-9D5A-D16BD7D4812E}" type="pres">
      <dgm:prSet presAssocID="{A520F173-8123-49D8-8175-4827CE80C9A9}" presName="linComp" presStyleCnt="0"/>
      <dgm:spPr/>
    </dgm:pt>
    <dgm:pt modelId="{B495F3BF-FBDD-4E83-A47A-CB540DD3E07A}" type="pres">
      <dgm:prSet presAssocID="{9B4D9631-D5D7-4C9A-B882-B3B34EEC2606}" presName="compNode" presStyleCnt="0"/>
      <dgm:spPr/>
    </dgm:pt>
    <dgm:pt modelId="{0B52FD64-23CF-4291-A1B8-88BDBF71D023}" type="pres">
      <dgm:prSet presAssocID="{9B4D9631-D5D7-4C9A-B882-B3B34EEC2606}" presName="node" presStyleLbl="node1" presStyleIdx="0" presStyleCnt="3" custScaleX="120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208B9-383E-445A-BB89-4B5DF38F16AE}" type="pres">
      <dgm:prSet presAssocID="{9B4D9631-D5D7-4C9A-B882-B3B34EEC2606}" presName="invisiNode" presStyleLbl="node1" presStyleIdx="0" presStyleCnt="3"/>
      <dgm:spPr/>
    </dgm:pt>
    <dgm:pt modelId="{7E4C2BE1-E16F-4B8B-90C0-52BD9443257B}" type="pres">
      <dgm:prSet presAssocID="{9B4D9631-D5D7-4C9A-B882-B3B34EEC260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3BCC8B-7CDF-4472-BDDE-3A088E0FCE7C}" type="pres">
      <dgm:prSet presAssocID="{0A065B84-8F0C-4D6D-96CC-0F5E025A40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82DA300-02F2-4175-B193-DADF2127A1BC}" type="pres">
      <dgm:prSet presAssocID="{02D2BD3A-E819-46C5-92A3-0E7AEB9A566F}" presName="compNode" presStyleCnt="0"/>
      <dgm:spPr/>
    </dgm:pt>
    <dgm:pt modelId="{0230E112-9E1D-4680-9832-2F118FE25E20}" type="pres">
      <dgm:prSet presAssocID="{02D2BD3A-E819-46C5-92A3-0E7AEB9A56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CC3C9-6473-4E66-8CB7-3A9D9939BF3A}" type="pres">
      <dgm:prSet presAssocID="{02D2BD3A-E819-46C5-92A3-0E7AEB9A566F}" presName="invisiNode" presStyleLbl="node1" presStyleIdx="1" presStyleCnt="3"/>
      <dgm:spPr/>
    </dgm:pt>
    <dgm:pt modelId="{E33CEBDE-5521-4E8C-8675-3FA7B07FCF84}" type="pres">
      <dgm:prSet presAssocID="{02D2BD3A-E819-46C5-92A3-0E7AEB9A566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AE24145-7FD5-44DA-BB24-14AFE555D4C1}" type="pres">
      <dgm:prSet presAssocID="{5720BBD6-B958-4BA7-AEAE-EF9CE0A87F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E0DEA8E-FBA8-4920-AFF2-4AC0351773C5}" type="pres">
      <dgm:prSet presAssocID="{A497E696-1D0D-4684-AC00-A7FD5AE3C5F9}" presName="compNode" presStyleCnt="0"/>
      <dgm:spPr/>
    </dgm:pt>
    <dgm:pt modelId="{D7B82EE4-601C-4E76-AE0C-A0BD64EAF75C}" type="pres">
      <dgm:prSet presAssocID="{A497E696-1D0D-4684-AC00-A7FD5AE3C5F9}" presName="node" presStyleLbl="node1" presStyleIdx="2" presStyleCnt="3" custScaleX="114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3DE59-6A9F-4880-A15B-79C307B72BC6}" type="pres">
      <dgm:prSet presAssocID="{A497E696-1D0D-4684-AC00-A7FD5AE3C5F9}" presName="invisiNode" presStyleLbl="node1" presStyleIdx="2" presStyleCnt="3"/>
      <dgm:spPr/>
    </dgm:pt>
    <dgm:pt modelId="{03E8800C-3700-44E2-94E6-1E20F0696683}" type="pres">
      <dgm:prSet presAssocID="{A497E696-1D0D-4684-AC00-A7FD5AE3C5F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F0EC495-E5A3-4D14-A571-C09BE1FBF83A}" type="presOf" srcId="{9B4D9631-D5D7-4C9A-B882-B3B34EEC2606}" destId="{0B52FD64-23CF-4291-A1B8-88BDBF71D023}" srcOrd="0" destOrd="0" presId="urn:microsoft.com/office/officeart/2005/8/layout/pList2"/>
    <dgm:cxn modelId="{D69A5D2C-0B3A-4335-A451-40773700CEB5}" type="presOf" srcId="{A497E696-1D0D-4684-AC00-A7FD5AE3C5F9}" destId="{D7B82EE4-601C-4E76-AE0C-A0BD64EAF75C}" srcOrd="0" destOrd="0" presId="urn:microsoft.com/office/officeart/2005/8/layout/pList2"/>
    <dgm:cxn modelId="{1BB51BFC-834E-42DC-8A10-145B7B18706B}" srcId="{A520F173-8123-49D8-8175-4827CE80C9A9}" destId="{A497E696-1D0D-4684-AC00-A7FD5AE3C5F9}" srcOrd="2" destOrd="0" parTransId="{FA7861EE-ACAF-40A3-A7EC-9E85C0F62C09}" sibTransId="{6AEBA4F1-BF26-401E-9F24-E4061F760372}"/>
    <dgm:cxn modelId="{B62CAAB6-F591-4529-8513-E093A56EEFA1}" type="presOf" srcId="{A520F173-8123-49D8-8175-4827CE80C9A9}" destId="{01EE6A97-74EF-48F5-AAC8-D2794E9E39F0}" srcOrd="0" destOrd="0" presId="urn:microsoft.com/office/officeart/2005/8/layout/pList2"/>
    <dgm:cxn modelId="{4FFE8653-E4E7-4105-B1D8-1AE0C163D670}" type="presOf" srcId="{5720BBD6-B958-4BA7-AEAE-EF9CE0A87FD2}" destId="{BAE24145-7FD5-44DA-BB24-14AFE555D4C1}" srcOrd="0" destOrd="0" presId="urn:microsoft.com/office/officeart/2005/8/layout/pList2"/>
    <dgm:cxn modelId="{D80A901F-EC82-4569-BD6E-49BD49B96ADD}" srcId="{A520F173-8123-49D8-8175-4827CE80C9A9}" destId="{02D2BD3A-E819-46C5-92A3-0E7AEB9A566F}" srcOrd="1" destOrd="0" parTransId="{D138A60C-FEBE-47ED-8381-F1EE7840C6FB}" sibTransId="{5720BBD6-B958-4BA7-AEAE-EF9CE0A87FD2}"/>
    <dgm:cxn modelId="{D6E7611B-D9E1-439C-9150-065815E20EF3}" type="presOf" srcId="{0A065B84-8F0C-4D6D-96CC-0F5E025A4090}" destId="{6D3BCC8B-7CDF-4472-BDDE-3A088E0FCE7C}" srcOrd="0" destOrd="0" presId="urn:microsoft.com/office/officeart/2005/8/layout/pList2"/>
    <dgm:cxn modelId="{0D77FEDA-87EA-4FFC-9943-CA2A6BA37963}" srcId="{A520F173-8123-49D8-8175-4827CE80C9A9}" destId="{9B4D9631-D5D7-4C9A-B882-B3B34EEC2606}" srcOrd="0" destOrd="0" parTransId="{846CC06C-FDB0-4499-994D-D5B8E1B4B6D2}" sibTransId="{0A065B84-8F0C-4D6D-96CC-0F5E025A4090}"/>
    <dgm:cxn modelId="{27E736B5-5AAF-4801-9339-22FFD56B3BF2}" type="presOf" srcId="{02D2BD3A-E819-46C5-92A3-0E7AEB9A566F}" destId="{0230E112-9E1D-4680-9832-2F118FE25E20}" srcOrd="0" destOrd="0" presId="urn:microsoft.com/office/officeart/2005/8/layout/pList2"/>
    <dgm:cxn modelId="{A004E2F2-2489-48E3-8847-1B090077AA91}" type="presParOf" srcId="{01EE6A97-74EF-48F5-AAC8-D2794E9E39F0}" destId="{4AD2E083-97B3-48A5-822C-70E1DCF5B912}" srcOrd="0" destOrd="0" presId="urn:microsoft.com/office/officeart/2005/8/layout/pList2"/>
    <dgm:cxn modelId="{EBC36262-EB0C-4C34-8C3D-B15E004117AE}" type="presParOf" srcId="{01EE6A97-74EF-48F5-AAC8-D2794E9E39F0}" destId="{5FFDDFA3-2783-478A-9D5A-D16BD7D4812E}" srcOrd="1" destOrd="0" presId="urn:microsoft.com/office/officeart/2005/8/layout/pList2"/>
    <dgm:cxn modelId="{EEBF3B60-527C-4228-B660-0CAFE04E0CA9}" type="presParOf" srcId="{5FFDDFA3-2783-478A-9D5A-D16BD7D4812E}" destId="{B495F3BF-FBDD-4E83-A47A-CB540DD3E07A}" srcOrd="0" destOrd="0" presId="urn:microsoft.com/office/officeart/2005/8/layout/pList2"/>
    <dgm:cxn modelId="{0BE7CFCD-2681-4A61-9DC7-3D7EC29956E3}" type="presParOf" srcId="{B495F3BF-FBDD-4E83-A47A-CB540DD3E07A}" destId="{0B52FD64-23CF-4291-A1B8-88BDBF71D023}" srcOrd="0" destOrd="0" presId="urn:microsoft.com/office/officeart/2005/8/layout/pList2"/>
    <dgm:cxn modelId="{B5E2A2AA-D611-4EDE-A72F-0B56B92CDC4E}" type="presParOf" srcId="{B495F3BF-FBDD-4E83-A47A-CB540DD3E07A}" destId="{6E1208B9-383E-445A-BB89-4B5DF38F16AE}" srcOrd="1" destOrd="0" presId="urn:microsoft.com/office/officeart/2005/8/layout/pList2"/>
    <dgm:cxn modelId="{7F4113FB-FCE6-45FF-90B7-92E2A0ADB32E}" type="presParOf" srcId="{B495F3BF-FBDD-4E83-A47A-CB540DD3E07A}" destId="{7E4C2BE1-E16F-4B8B-90C0-52BD9443257B}" srcOrd="2" destOrd="0" presId="urn:microsoft.com/office/officeart/2005/8/layout/pList2"/>
    <dgm:cxn modelId="{222DC208-EAAE-410D-A5A2-FC0837778028}" type="presParOf" srcId="{5FFDDFA3-2783-478A-9D5A-D16BD7D4812E}" destId="{6D3BCC8B-7CDF-4472-BDDE-3A088E0FCE7C}" srcOrd="1" destOrd="0" presId="urn:microsoft.com/office/officeart/2005/8/layout/pList2"/>
    <dgm:cxn modelId="{80C1A44F-D6AF-4098-B3C7-0FC2C095DA8F}" type="presParOf" srcId="{5FFDDFA3-2783-478A-9D5A-D16BD7D4812E}" destId="{782DA300-02F2-4175-B193-DADF2127A1BC}" srcOrd="2" destOrd="0" presId="urn:microsoft.com/office/officeart/2005/8/layout/pList2"/>
    <dgm:cxn modelId="{A9C1DFC8-FBDD-4128-8ED9-760F62F4E44D}" type="presParOf" srcId="{782DA300-02F2-4175-B193-DADF2127A1BC}" destId="{0230E112-9E1D-4680-9832-2F118FE25E20}" srcOrd="0" destOrd="0" presId="urn:microsoft.com/office/officeart/2005/8/layout/pList2"/>
    <dgm:cxn modelId="{554E4DD7-7BA8-4FCA-8D56-AC8C869286BD}" type="presParOf" srcId="{782DA300-02F2-4175-B193-DADF2127A1BC}" destId="{F7ECC3C9-6473-4E66-8CB7-3A9D9939BF3A}" srcOrd="1" destOrd="0" presId="urn:microsoft.com/office/officeart/2005/8/layout/pList2"/>
    <dgm:cxn modelId="{481FBED6-69DA-4353-B2C6-F8C1C8EA9120}" type="presParOf" srcId="{782DA300-02F2-4175-B193-DADF2127A1BC}" destId="{E33CEBDE-5521-4E8C-8675-3FA7B07FCF84}" srcOrd="2" destOrd="0" presId="urn:microsoft.com/office/officeart/2005/8/layout/pList2"/>
    <dgm:cxn modelId="{9870DE2E-C4CB-4B5E-8E92-F248511FBA00}" type="presParOf" srcId="{5FFDDFA3-2783-478A-9D5A-D16BD7D4812E}" destId="{BAE24145-7FD5-44DA-BB24-14AFE555D4C1}" srcOrd="3" destOrd="0" presId="urn:microsoft.com/office/officeart/2005/8/layout/pList2"/>
    <dgm:cxn modelId="{359B7E7E-9871-4A33-B5A0-2C3B2CA5833F}" type="presParOf" srcId="{5FFDDFA3-2783-478A-9D5A-D16BD7D4812E}" destId="{FE0DEA8E-FBA8-4920-AFF2-4AC0351773C5}" srcOrd="4" destOrd="0" presId="urn:microsoft.com/office/officeart/2005/8/layout/pList2"/>
    <dgm:cxn modelId="{A6B91451-8454-4776-8E6D-26F127D62D16}" type="presParOf" srcId="{FE0DEA8E-FBA8-4920-AFF2-4AC0351773C5}" destId="{D7B82EE4-601C-4E76-AE0C-A0BD64EAF75C}" srcOrd="0" destOrd="0" presId="urn:microsoft.com/office/officeart/2005/8/layout/pList2"/>
    <dgm:cxn modelId="{9FD0B558-40EB-44DE-AFA9-31FCF3338401}" type="presParOf" srcId="{FE0DEA8E-FBA8-4920-AFF2-4AC0351773C5}" destId="{5D13DE59-6A9F-4880-A15B-79C307B72BC6}" srcOrd="1" destOrd="0" presId="urn:microsoft.com/office/officeart/2005/8/layout/pList2"/>
    <dgm:cxn modelId="{65310895-B2C7-472C-8601-975EDA28827E}" type="presParOf" srcId="{FE0DEA8E-FBA8-4920-AFF2-4AC0351773C5}" destId="{03E8800C-3700-44E2-94E6-1E20F069668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CEE91-FBE1-409C-953D-411447DA7C9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75C4-1759-4E6C-9C63-1D9CD5B34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n/activities/tracking-SARS-CoV-2-variant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875C4-1759-4E6C-9C63-1D9CD5B346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7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ДЭМБ-аас тусгай баг томилогдож 2020 оны 1 дүгээр сараас эхлэн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SARS-CoV-2</a:t>
            </a:r>
            <a:r>
              <a:rPr lang="mn-M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вирүсийн мутацийн өөрчлөлтийг тандан судалж эхэлсэн байна. Одоогоор тус вирүсийн дараах хэд хэдэн мутацуудыг илрүүлж бүртгээд байна.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SARS-CoV-2 variants</a:t>
            </a:r>
            <a:r>
              <a:rPr lang="mn-M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https://www.who.int/en/activities/tracking-SARS-CoV-2-variants/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2875C4-1759-4E6C-9C63-1D9CD5B34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9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8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295B-F2FD-420D-BA82-8157C4045F5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83A8-C249-4A5C-BB08-7CA3EB12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fully-vaccinated-guidance.html" TargetMode="External"/><Relationship Id="rId2" Type="http://schemas.openxmlformats.org/officeDocument/2006/relationships/hyperlink" Target="https://www.cdc.gov/coronavirus/2019-ncov/variants/delta-varian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.harvard.edu/gazette/story/2021/08/how-to-combat-delta-according-to-harvard-epidemiologist/" TargetMode="External"/><Relationship Id="rId4" Type="http://schemas.openxmlformats.org/officeDocument/2006/relationships/hyperlink" Target="https://nrcrim.org/vaccines/conversation-guides/conversation-guide-delta-varia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556" y="509286"/>
            <a:ext cx="10058400" cy="30441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КОРОНАВИРУСТ ХАЛДВАР(COVID-19)</a:t>
            </a:r>
            <a:r>
              <a:rPr lang="en-US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561" y="5590572"/>
            <a:ext cx="1851950" cy="486137"/>
          </a:xfrm>
        </p:spPr>
        <p:txBody>
          <a:bodyPr>
            <a:noAutofit/>
          </a:bodyPr>
          <a:lstStyle/>
          <a:p>
            <a:pPr algn="r"/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ХӨСҮТ</a:t>
            </a:r>
          </a:p>
        </p:txBody>
      </p:sp>
      <p:pic>
        <p:nvPicPr>
          <p:cNvPr id="5" name="Picture 2" descr="Image result for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0" y="3085843"/>
            <a:ext cx="6239289" cy="33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8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Асуумж судалгаа авахад анхаарах асуудал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mn-MN" sz="2000" dirty="0">
                <a:latin typeface="Arial" pitchFamily="34" charset="0"/>
                <a:cs typeface="Arial" pitchFamily="34" charset="0"/>
              </a:rPr>
              <a:t>Хавьтлыг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сайн судлан тогтоох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mn-MN" sz="2000" dirty="0">
                <a:latin typeface="Arial" pitchFamily="34" charset="0"/>
                <a:cs typeface="Arial" pitchFamily="34" charset="0"/>
              </a:rPr>
              <a:t>Найз нөхөд, хамаатан садан, ажлын газрын хамт ажиллагсадын мэдээлэл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авах.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2000" dirty="0" smtClean="0">
                <a:latin typeface="Arial" pitchFamily="34" charset="0"/>
                <a:cs typeface="Arial" pitchFamily="34" charset="0"/>
              </a:rPr>
              <a:t>Батлагдсан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тохиодлын ажлын газар, хамгийн сүүлд ажилд явсан хугацааг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тавих.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2000" dirty="0">
                <a:latin typeface="Arial" pitchFamily="34" charset="0"/>
                <a:cs typeface="Arial" pitchFamily="34" charset="0"/>
              </a:rPr>
              <a:t>Хэрэв батлагдсан тохиолдол өмнө нь коронавирүст халдвараар өвчилсөн хүний ойрын хавьтал байсан бол тухайн коронавирүст халдвараар өвчилсөн хүний овог, нэр,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батлагдсан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өдөр, тухайн тохиолдлын хэн болох, хэзээ, хаана, ямар байдлаар хавьтал болсон тухай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мэдээлэл авах.</a:t>
            </a:r>
          </a:p>
          <a:p>
            <a:pPr lvl="0"/>
            <a:r>
              <a:rPr lang="mn-MN" sz="2000" dirty="0">
                <a:latin typeface="Arial" pitchFamily="34" charset="0"/>
                <a:cs typeface="Arial" pitchFamily="34" charset="0"/>
              </a:rPr>
              <a:t>Батлагдсан тохиолдолтой хавьтал болсон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өдрийг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үнэн зөв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оруулах.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2000" dirty="0">
                <a:latin typeface="Arial" pitchFamily="34" charset="0"/>
                <a:cs typeface="Arial" pitchFamily="34" charset="0"/>
              </a:rPr>
              <a:t>Батлагдсан тохиолдлын эмнэлзүйн шинж тэмдэг, илэрсэн он, сар, өдөр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тавих.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mn-MN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0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mn-MN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Хавьтлыг тохиолдлын тодорхойлолтын дагуу судлан тогтоох</a:t>
            </a:r>
            <a:endParaRPr lang="en-US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pPr lvl="1"/>
            <a:r>
              <a:rPr lang="mn-MN" sz="2400" dirty="0" smtClean="0">
                <a:latin typeface="Arial" pitchFamily="34" charset="0"/>
                <a:cs typeface="Arial" pitchFamily="34" charset="0"/>
              </a:rPr>
              <a:t>Коронавирүст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халдварын магадлалтай болон батлагдсан тохиолдодтой эмнэлзүйн шинж тэмдэг илрэхээс өмнөх 2 хоногт, шинж тэмдэг илэрсэнээс хойш 1-14 хоногийн хугацаанд хавьтал болсон ЭСХҮЛ: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mn-MN" sz="2400" dirty="0">
                <a:latin typeface="Arial" pitchFamily="34" charset="0"/>
                <a:cs typeface="Arial" pitchFamily="34" charset="0"/>
              </a:rPr>
              <a:t>Лабораторийн шинжилгээгээр онош батлагдсан эмнэлзүйн шинж тэмдэггүй хүнтэй онош батлагдахаас өмнөх 2 хоног, батлагдсанаас хойш 14 хоногийн хугацаанд хавьтал болсон хүнийг хэлнэ.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1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mn-MN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Дараах тохиолдолд хавьтал болсон гэж </a:t>
            </a:r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үзнэ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n-MN" sz="2200" dirty="0">
                <a:latin typeface="Arial" pitchFamily="34" charset="0"/>
                <a:cs typeface="Arial" pitchFamily="34" charset="0"/>
              </a:rPr>
              <a:t>Коронавирүст халдварын магадлалтай болон батлагдсан хүнтэй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1,5-2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метрээс дотогш зайд 15 минут түүнээс дээш хугацаанд нүүр тулж харьцсан хүн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mn-MN" sz="2200" dirty="0">
                <a:latin typeface="Arial" pitchFamily="34" charset="0"/>
                <a:cs typeface="Arial" pitchFamily="34" charset="0"/>
              </a:rPr>
              <a:t>Коронавирүст халдвартай өвчтөнтэй хамт амьдардаг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нэг өрх, нийтийн дотуур байрны нэг өрөө, цэргийн хуаранд хамт амьдардаг, нэг гал тогооноос эсхүл нэг ширээнд хооллосон хүн, асрамжийн газар, хорих анги, ажлын өрөөнд хамт байсан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mn-MN" sz="2200" dirty="0">
                <a:latin typeface="Arial" pitchFamily="34" charset="0"/>
                <a:cs typeface="Arial" pitchFamily="34" charset="0"/>
              </a:rPr>
              <a:t>Нийтийн тээврийн хэрэгсэл, галт тэрэгний нэг тасалгаа, нийтийн галт тэрэг, автобус, суудлын авто машинд суусан бүх зорчигч, нисэх онгоцны урд, хойд, хажуугийн 3 эгнээнд суусан зорчигч, үйлчилгээ үзүүлсэн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ажилтан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9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Дараах тохиолдолд хавьтал болсон гэж </a:t>
            </a:r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үзнэ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n-MN" sz="2200" dirty="0">
                <a:latin typeface="Arial" pitchFamily="34" charset="0"/>
                <a:cs typeface="Arial" pitchFamily="34" charset="0"/>
              </a:rPr>
              <a:t>Хамгаалах хувцас, хэрэгсэлгүйгээр коронавирүст халдварын магадлалтай болон батлагдсан хүний биеийн аль нэг хэсэгт шууд хүрэлцсэн, тусламж үйлчилгээ үзүүлсэн, асарсан хүн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mn-MN" sz="2200" dirty="0">
                <a:latin typeface="Arial" pitchFamily="34" charset="0"/>
                <a:cs typeface="Arial" pitchFamily="34" charset="0"/>
              </a:rPr>
              <a:t>Хамгаалах хувцас, хэрэгсэлгүйгээр коронавирүст халдварын магадлалтай болон батлагдсан хүний биологийн шингэн, эд зүйлсэд шууд хүрэлцсэн хүн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mn-MN" sz="2200" dirty="0">
                <a:latin typeface="Arial" pitchFamily="34" charset="0"/>
                <a:cs typeface="Arial" pitchFamily="34" charset="0"/>
              </a:rPr>
              <a:t>Коронавирүст халдвартай өвчтөнд тусламж, үйлчилгээ үзүүлэх, сорьц авах үед хамгаалах хувцасны бүрэн бүтэн байдал алдагдсан, хувийн хамгаалах хувцас өмсөөгүй эрүүл мэндийн ажилтан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mn-MN" sz="2200" dirty="0">
                <a:latin typeface="Arial" pitchFamily="34" charset="0"/>
                <a:cs typeface="Arial" pitchFamily="34" charset="0"/>
              </a:rPr>
              <a:t>Хавьтлыг батлагдсан тохиолдлын онош батлагдахаас өмнөх 2 хоногийн онцгой анхаарч, онош батлагдсанаас хойшхи 14 хоногийн хугацаанд судална.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SARS-CoV-2 </a:t>
            </a:r>
            <a:r>
              <a:rPr lang="mn-MN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вирүсийн Дельта хувилбарын тухай иргэдэд зориулсан </a:t>
            </a:r>
            <a:r>
              <a:rPr lang="mn-MN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зөвлөмж</a:t>
            </a:r>
            <a:r>
              <a:rPr lang="en-US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4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6137"/>
            <a:ext cx="10972800" cy="648182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Хувилбар гэж юу бэ?</a:t>
            </a:r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Амьсгалын замын халдварт өвчин үүсгэгч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вирус </a:t>
            </a:r>
            <a:r>
              <a:rPr lang="mn-MN" dirty="0">
                <a:latin typeface="Arial" pitchFamily="34" charset="0"/>
                <a:cs typeface="Arial" pitchFamily="34" charset="0"/>
              </a:rPr>
              <a:t>нь байнга хувьсан өөрчлөгдөж байдаг.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Тухайн вирусийн </a:t>
            </a:r>
            <a:r>
              <a:rPr lang="mn-MN" dirty="0">
                <a:latin typeface="Arial" pitchFamily="34" charset="0"/>
                <a:cs typeface="Arial" pitchFamily="34" charset="0"/>
              </a:rPr>
              <a:t>бүтэц, шинж чанарт томоохон өөрчлөлт бий болохыг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вирусийн </a:t>
            </a:r>
            <a:r>
              <a:rPr lang="mn-MN" dirty="0">
                <a:latin typeface="Arial" pitchFamily="34" charset="0"/>
                <a:cs typeface="Arial" pitchFamily="34" charset="0"/>
              </a:rPr>
              <a:t>шинэ хувилбар гэж нэрлэдэг.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Энэхүү </a:t>
            </a:r>
            <a:r>
              <a:rPr lang="mn-MN" dirty="0">
                <a:latin typeface="Arial" pitchFamily="34" charset="0"/>
                <a:cs typeface="Arial" pitchFamily="34" charset="0"/>
              </a:rPr>
              <a:t>өөрчлөлтийн дүнд зарим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вирус </a:t>
            </a:r>
            <a:r>
              <a:rPr lang="mn-MN" dirty="0">
                <a:latin typeface="Arial" pitchFamily="34" charset="0"/>
                <a:cs typeface="Arial" pitchFamily="34" charset="0"/>
              </a:rPr>
              <a:t>нь хүнд өвчлөл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үүсгэх нь </a:t>
            </a:r>
            <a:r>
              <a:rPr lang="mn-MN" dirty="0">
                <a:latin typeface="Arial" pitchFamily="34" charset="0"/>
                <a:cs typeface="Arial" pitchFamily="34" charset="0"/>
              </a:rPr>
              <a:t>өөрчлөгддөг.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Вирүсийн </a:t>
            </a:r>
            <a:r>
              <a:rPr lang="mn-MN" dirty="0">
                <a:latin typeface="Arial" pitchFamily="34" charset="0"/>
                <a:cs typeface="Arial" pitchFamily="34" charset="0"/>
              </a:rPr>
              <a:t>шинж чанар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өөрчлөгдөх </a:t>
            </a:r>
            <a:r>
              <a:rPr lang="mn-MN" dirty="0">
                <a:latin typeface="Arial" pitchFamily="34" charset="0"/>
                <a:cs typeface="Arial" pitchFamily="34" charset="0"/>
              </a:rPr>
              <a:t>үйл явцыг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судалж</a:t>
            </a:r>
            <a:r>
              <a:rPr lang="mn-MN" dirty="0">
                <a:latin typeface="Arial" pitchFamily="34" charset="0"/>
                <a:cs typeface="Arial" pitchFamily="34" charset="0"/>
              </a:rPr>
              <a:t>, хяналтанд байлгах шаардлагатай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байдаг.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Дельта хувилбар гэж юу бэ?</a:t>
            </a:r>
            <a:r>
              <a:rPr lang="en-US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800" dirty="0">
                <a:latin typeface="Arial" pitchFamily="34" charset="0"/>
                <a:cs typeface="Arial" pitchFamily="34" charset="0"/>
              </a:rPr>
              <a:t>Дельта хувилбар гэдэг нь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SARS-CoV-2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вирүсийн нэг төрлийн хувилбар </a:t>
            </a:r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Анх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2020 оны 12 дугаар сард Энэтхэг улсад бүртгэгдсэн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ДЭМБ-ын 7 хоног тутмын мэдээгээр анхаарал татаж буй мутацлагдсан вирус 185 улс орон, нутаг дэвсгэрт бүртгэгдээд байна. Дельта,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(+)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 хувилбарын вирус нь 132 орчим улс орон, нутаг дэвсгэрт бүртгэгдсэн. 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Манай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улсад 2021 оны 5 дугаар сард Энэтхэг улсаас зөөвөрлөгдөн ирсэн тохиолдолд анх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бүртэгдсэн.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6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Дельта вирус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354238"/>
            <a:ext cx="10450287" cy="3904833"/>
          </a:xfrm>
        </p:spPr>
        <p:txBody>
          <a:bodyPr>
            <a:normAutofit/>
          </a:bodyPr>
          <a:lstStyle/>
          <a:p>
            <a:pPr algn="just"/>
            <a:r>
              <a:rPr lang="mn-MN" sz="2800" dirty="0" smtClean="0">
                <a:latin typeface="Arial" pitchFamily="34" charset="0"/>
                <a:cs typeface="Arial" pitchFamily="34" charset="0"/>
              </a:rPr>
              <a:t>Энэ хувилбар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нь одоогийн байгаа хувилбарууд дотроос дамжин тархах чадвар хамгийн өндөртэй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бөгөөд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Альфа хувилбарын вирусээс даруй 43-82 хувиар илүү халдварлах чадвартай, нас баралт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өндөр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14" y="5516003"/>
            <a:ext cx="118788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Here's what is known about the Delta variant of coronavirus.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https://edition.cnn.com/2021/06/30/health/delta-variant-covid-what-known/index.html </a:t>
            </a:r>
          </a:p>
        </p:txBody>
      </p:sp>
    </p:spTree>
    <p:extLst>
      <p:ext uri="{BB962C8B-B14F-4D97-AF65-F5344CB8AC3E}">
        <p14:creationId xmlns:p14="http://schemas.microsoft.com/office/powerpoint/2010/main" val="19344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Дельта </a:t>
            </a:r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хувилбар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Энэ </a:t>
            </a:r>
            <a:r>
              <a:rPr lang="mn-MN" dirty="0">
                <a:latin typeface="Arial" pitchFamily="34" charset="0"/>
                <a:cs typeface="Arial" pitchFamily="34" charset="0"/>
              </a:rPr>
              <a:t>хувилбарыг онцолж үзэх олон шалтгаан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байгаа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хүнээс </a:t>
            </a:r>
            <a:r>
              <a:rPr lang="mn-MN" dirty="0">
                <a:latin typeface="Arial" pitchFamily="34" charset="0"/>
                <a:cs typeface="Arial" pitchFamily="34" charset="0"/>
              </a:rPr>
              <a:t>хүнд дамжин халдварлах чадвар өмнөх хувилбартай харьцуулахад 2 дахин их,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Нилээд </a:t>
            </a:r>
            <a:r>
              <a:rPr lang="mn-MN" dirty="0">
                <a:latin typeface="Arial" pitchFamily="34" charset="0"/>
                <a:cs typeface="Arial" pitchFamily="34" charset="0"/>
              </a:rPr>
              <a:t>хувь нь хөнгөн хэлбэрээр өвчилж байгаа ч зарим тохиолдолд халдварын нэн хүнд хэлбэрийг үүсгэх боломжтой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Канад</a:t>
            </a:r>
            <a:r>
              <a:rPr lang="mn-MN" dirty="0">
                <a:latin typeface="Arial" pitchFamily="34" charset="0"/>
                <a:cs typeface="Arial" pitchFamily="34" charset="0"/>
              </a:rPr>
              <a:t>, Шотланд зэрэг улсуудад хийсэн судалгаагаар дельта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хувилбараар </a:t>
            </a:r>
            <a:r>
              <a:rPr lang="mn-MN" dirty="0">
                <a:latin typeface="Arial" pitchFamily="34" charset="0"/>
                <a:cs typeface="Arial" pitchFamily="34" charset="0"/>
              </a:rPr>
              <a:t>өвчилсөн хүмүүс өмнөх хувилбаруудтай харьцуулахад илүү хүнд хэлбэрээр өвчилж байгааг судлан тогтоосон байна.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Дельта хувилбараар өвчилсөн үед ямар шинж тэмдэг </a:t>
            </a:r>
            <a:endParaRPr lang="mn-MN" sz="3200" b="1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Эмнэлзүйн хувьд томуу, томуу төст өвчний шинж тэмдэг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толгой </a:t>
            </a:r>
            <a:r>
              <a:rPr lang="mn-MN" dirty="0">
                <a:latin typeface="Arial" pitchFamily="34" charset="0"/>
                <a:cs typeface="Arial" pitchFamily="34" charset="0"/>
              </a:rPr>
              <a:t>өвдөх,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хоолой </a:t>
            </a:r>
            <a:r>
              <a:rPr lang="mn-MN" dirty="0">
                <a:latin typeface="Arial" pitchFamily="34" charset="0"/>
                <a:cs typeface="Arial" pitchFamily="34" charset="0"/>
              </a:rPr>
              <a:t>өвдөх,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ханиалгах</a:t>
            </a:r>
            <a:r>
              <a:rPr lang="mn-MN" dirty="0">
                <a:latin typeface="Arial" pitchFamily="34" charset="0"/>
                <a:cs typeface="Arial" pitchFamily="34" charset="0"/>
              </a:rPr>
              <a:t>,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халуурах,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н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ус гоожих </a:t>
            </a:r>
            <a:r>
              <a:rPr lang="mn-MN" dirty="0">
                <a:latin typeface="Arial" pitchFamily="34" charset="0"/>
                <a:cs typeface="Arial" pitchFamily="34" charset="0"/>
              </a:rPr>
              <a:t>...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зэрэг </a:t>
            </a:r>
            <a:r>
              <a:rPr lang="mn-MN" dirty="0">
                <a:latin typeface="Arial" pitchFamily="34" charset="0"/>
                <a:cs typeface="Arial" pitchFamily="34" charset="0"/>
              </a:rPr>
              <a:t>илэрч байна.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4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4405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Үүсгэгч</a:t>
            </a:r>
            <a:endParaRPr lang="en-US" sz="3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Coronaviridae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овгийн Бета-коронавирусийн РНХ агуулсан вирус. </a:t>
            </a:r>
          </a:p>
          <a:p>
            <a:pPr algn="just"/>
            <a:r>
              <a:rPr lang="mn-MN" sz="2800" dirty="0" smtClean="0">
                <a:latin typeface="Arial" pitchFamily="34" charset="0"/>
                <a:cs typeface="Arial" pitchFamily="34" charset="0"/>
              </a:rPr>
              <a:t>Хүний коронавирусийг анх 1960 оны дунд үед нээсэн бөгөөд 4 дэд бүлэгт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альфа, бета, гамма, дельта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хуваадаг. Үүнээс 229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 (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альфа коронавирус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NL63 (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альфа коронавирус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OC43 (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бетакоронавирус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HKU1 (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бетакоронавирус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хүнд өвчин үүсгэдэг. Бусад коронавирус нь амьсгалын замын халтай хамшинж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(SARS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mn-MN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2003 он Монгол улс</a:t>
            </a:r>
          </a:p>
        </p:txBody>
      </p:sp>
    </p:spTree>
    <p:extLst>
      <p:ext uri="{BB962C8B-B14F-4D97-AF65-F5344CB8AC3E}">
        <p14:creationId xmlns:p14="http://schemas.microsoft.com/office/powerpoint/2010/main" val="332229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mn-MN" b="1" i="1" dirty="0">
                <a:latin typeface="Arial" pitchFamily="34" charset="0"/>
                <a:cs typeface="Arial" pitchFamily="34" charset="0"/>
              </a:rPr>
              <a:t>Ном зүй: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buFont typeface="Calibri" panose="020F0502020204030204" pitchFamily="34" charset="0"/>
              <a:buChar char="⁻"/>
            </a:pPr>
            <a:r>
              <a:rPr lang="en-US" dirty="0">
                <a:latin typeface="Arial" pitchFamily="34" charset="0"/>
                <a:cs typeface="Arial" pitchFamily="34" charset="0"/>
              </a:rPr>
              <a:t>USA-CDC. Delta Variant</a:t>
            </a:r>
            <a:r>
              <a:rPr lang="mn-MN" dirty="0">
                <a:latin typeface="Arial" pitchFamily="34" charset="0"/>
                <a:cs typeface="Arial" pitchFamily="34" charset="0"/>
              </a:rPr>
              <a:t>. </a:t>
            </a:r>
            <a:r>
              <a:rPr lang="en-US" u="sng" dirty="0">
                <a:latin typeface="Arial" pitchFamily="34" charset="0"/>
                <a:cs typeface="Arial" pitchFamily="34" charset="0"/>
                <a:hlinkClick r:id="rId2"/>
              </a:rPr>
              <a:t>https://www.cdc.gov/coronavirus/2019-ncov/variants/delta-variant.html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buFont typeface="Calibri" panose="020F0502020204030204" pitchFamily="34" charset="0"/>
              <a:buChar char="⁻"/>
            </a:pPr>
            <a:r>
              <a:rPr lang="en-US" dirty="0">
                <a:latin typeface="Arial" pitchFamily="34" charset="0"/>
                <a:cs typeface="Arial" pitchFamily="34" charset="0"/>
              </a:rPr>
              <a:t>USA-CDC. Guidance for Fully Vaccinated People</a:t>
            </a:r>
            <a:r>
              <a:rPr lang="mn-MN" dirty="0">
                <a:latin typeface="Arial" pitchFamily="34" charset="0"/>
                <a:cs typeface="Arial" pitchFamily="34" charset="0"/>
              </a:rPr>
              <a:t>. </a:t>
            </a:r>
            <a:r>
              <a:rPr lang="en-US" u="sng" dirty="0">
                <a:latin typeface="Arial" pitchFamily="34" charset="0"/>
                <a:cs typeface="Arial" pitchFamily="34" charset="0"/>
                <a:hlinkClick r:id="rId3"/>
              </a:rPr>
              <a:t>https://www.cdc.gov/coronavirus/2019-ncov/vaccines/fully-vaccinated-guidance.html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Calibri" panose="020F0502020204030204" pitchFamily="34" charset="0"/>
              <a:buChar char="⁻"/>
            </a:pPr>
            <a:r>
              <a:rPr lang="en-US" b="1" dirty="0">
                <a:latin typeface="Arial" pitchFamily="34" charset="0"/>
                <a:cs typeface="Arial" pitchFamily="34" charset="0"/>
              </a:rPr>
              <a:t>National Resource Center for Refugees, Immigrants, and Migrants (NRC-RIM)</a:t>
            </a:r>
            <a:r>
              <a:rPr lang="mn-MN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Conversation Guide: Delta Variant</a:t>
            </a:r>
            <a:r>
              <a:rPr lang="mn-MN" dirty="0">
                <a:latin typeface="Arial" pitchFamily="34" charset="0"/>
                <a:cs typeface="Arial" pitchFamily="34" charset="0"/>
              </a:rPr>
              <a:t>. </a:t>
            </a:r>
            <a:r>
              <a:rPr lang="mn-MN" u="sng" dirty="0">
                <a:latin typeface="Arial" pitchFamily="34" charset="0"/>
                <a:cs typeface="Arial" pitchFamily="34" charset="0"/>
                <a:hlinkClick r:id="rId4"/>
              </a:rPr>
              <a:t>https://nrcrim.org/vaccines/conversation-guides/conversation-guide-delta-variant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Calibri" panose="020F0502020204030204" pitchFamily="34" charset="0"/>
              <a:buChar char="⁻"/>
            </a:pPr>
            <a:r>
              <a:rPr lang="en-US" cap="all" dirty="0">
                <a:latin typeface="Arial" pitchFamily="34" charset="0"/>
                <a:cs typeface="Arial" pitchFamily="34" charset="0"/>
              </a:rPr>
              <a:t>HEALTH &amp; MEDICINE</a:t>
            </a:r>
            <a:r>
              <a:rPr lang="mn-MN" cap="all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COVID prevention tips as delta variant surges</a:t>
            </a:r>
            <a:r>
              <a:rPr lang="mn-MN" dirty="0">
                <a:latin typeface="Arial" pitchFamily="34" charset="0"/>
                <a:cs typeface="Arial" pitchFamily="34" charset="0"/>
              </a:rPr>
              <a:t>. </a:t>
            </a:r>
            <a:r>
              <a:rPr lang="mn-MN" u="sng" dirty="0">
                <a:latin typeface="Arial" pitchFamily="34" charset="0"/>
                <a:cs typeface="Arial" pitchFamily="34" charset="0"/>
                <a:hlinkClick r:id="rId5"/>
              </a:rPr>
              <a:t>https://news.harvard.edu/gazette/story/2021/08/how-to-combat-delta-according-to-harvard-epidemiologist/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SARS-CoV-2 </a:t>
            </a:r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вир</a:t>
            </a:r>
            <a:r>
              <a:rPr lang="mn-MN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сийн хувилбар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ommentary: New names for coronavirus variants will end stigma for  countries - C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8" y="1273215"/>
            <a:ext cx="11154287" cy="50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Халдварын эх уурхай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Коронавируст халдвар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КОВИД-19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-ын эмнэлзүйн шинж тэмдэгтэй болон 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Шинж тэмдэггүй хэлбэрээр өвчилсөн хүн</a:t>
            </a:r>
          </a:p>
          <a:p>
            <a:pPr marL="0" indent="0">
              <a:buNone/>
            </a:pPr>
            <a:r>
              <a:rPr lang="mn-MN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                          Нууц үеийн хугацаа</a:t>
            </a:r>
          </a:p>
          <a:p>
            <a:r>
              <a:rPr lang="mn-MN" sz="2800" dirty="0">
                <a:latin typeface="Arial" pitchFamily="34" charset="0"/>
                <a:cs typeface="Arial" pitchFamily="34" charset="0"/>
              </a:rPr>
              <a:t>Нууц үеийн хугацаа 1-14 хоног, дунджаар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5-6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хоног. </a:t>
            </a:r>
          </a:p>
          <a:p>
            <a:r>
              <a:rPr lang="mn-MN" sz="2800" dirty="0">
                <a:latin typeface="Arial" pitchFamily="34" charset="0"/>
                <a:cs typeface="Arial" pitchFamily="34" charset="0"/>
              </a:rPr>
              <a:t>Мутацид орсон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вирусийн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нууц үеийн хугацаа үүнээс ч богино байгааг судлаачид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нотолж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байна.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9129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Халдвар дамжих зам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99" y="1383175"/>
            <a:ext cx="10972800" cy="4754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n-MN" sz="2400" b="1" dirty="0" smtClean="0">
                <a:latin typeface="Arial" pitchFamily="34" charset="0"/>
                <a:cs typeface="Arial" pitchFamily="34" charset="0"/>
              </a:rPr>
              <a:t>Агаар дусал болон ахуй хавьтал: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Халдварт өртсөн хүний ярих, ханиах, найтаах, дуулахад амьсгалын замаас 5-10 мкм хэмжээтэй вирус агуулсан дусал ойрын зайд цацагдаж, эрүүл хүнд халдвар тараана. Үүнд: </a:t>
            </a: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Халдварт өртсөн хүний биед хүрэлцэх эсвэл 1,5-2 метр хүртэлх зайд харьцах үед</a:t>
            </a:r>
          </a:p>
          <a:p>
            <a:pPr algn="just"/>
            <a:r>
              <a:rPr lang="mn-MN" sz="2400" dirty="0">
                <a:latin typeface="Arial" pitchFamily="34" charset="0"/>
                <a:cs typeface="Arial" pitchFamily="34" charset="0"/>
              </a:rPr>
              <a:t>А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гааржуулалт муутай, битүү орчин, өрөө тасалгаанд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SARS-CoV-2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вирус агуулсан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&lt;5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мкм хэмжээтэй тоосонцор агаарын хөдөлгөөнөөр тархаж, халдварлуулах эрсдэлтэй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295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Эмнэлзүйн шинж тэмдэг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71601"/>
            <a:ext cx="10058400" cy="4754563"/>
          </a:xfrm>
        </p:spPr>
        <p:txBody>
          <a:bodyPr>
            <a:normAutofit/>
          </a:bodyPr>
          <a:lstStyle/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Шинж тэмдэггүй хэлбэр бүртгэгдэнэ. </a:t>
            </a: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Эхний шинж тэмдэг: Халуурах, ханиах, бие зарайх, хоолой өвдөх, булчин үе мөчөөр өвдөх, томуу,томуу төст өвчний шинж, гүйлгэх, бөөлжих. </a:t>
            </a: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Хүндэрч амьсгалын доод замын үрэвсэл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1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88" y="3588151"/>
            <a:ext cx="5502935" cy="27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0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47241"/>
            <a:ext cx="10058400" cy="474562"/>
          </a:xfrm>
        </p:spPr>
        <p:txBody>
          <a:bodyPr>
            <a:normAutofit fontScale="90000"/>
          </a:bodyPr>
          <a:lstStyle/>
          <a:p>
            <a:r>
              <a:rPr lang="mn-MN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Эмнэлзүйн шинж тэмдэг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926171"/>
              </p:ext>
            </p:extLst>
          </p:nvPr>
        </p:nvGraphicFramePr>
        <p:xfrm>
          <a:off x="664581" y="1018572"/>
          <a:ext cx="10515600" cy="500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28086" y="6023834"/>
            <a:ext cx="115713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Delta Variant of COVID Causes Cold-Like Symptoms in the UK: Study</a:t>
            </a:r>
            <a:r>
              <a:rPr lang="mn-MN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available from: https://www.thequint.com/coronavirus/corona-virus-variant-delta-causes-cold-like-symptoms-says-a-uk-study </a:t>
            </a:r>
          </a:p>
        </p:txBody>
      </p:sp>
    </p:spTree>
    <p:extLst>
      <p:ext uri="{BB962C8B-B14F-4D97-AF65-F5344CB8AC3E}">
        <p14:creationId xmlns:p14="http://schemas.microsoft.com/office/powerpoint/2010/main" val="273918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3934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Халдвартай үе 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14" y="1122745"/>
            <a:ext cx="10872486" cy="5003420"/>
          </a:xfrm>
        </p:spPr>
        <p:txBody>
          <a:bodyPr>
            <a:normAutofit/>
          </a:bodyPr>
          <a:lstStyle/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Эмнэл зүйн шинж тэмдэг илрэхээс өмнөх 2 хоногт, илэрч буй эмнэлзүйн шинж тэмдгээс хамаарч, 10 хүртэлх хоногт ч халдвар тараах эрсдэлтэй.</a:t>
            </a: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Эмнэлзүйн шинж тэмдэггүй тохиолдол лабораторийн шинжилгээгээр онош батлагдахаас өмнөх 2 хоног, батлагдсанаас хойш 10 хүртэлх хоногийн хугацаанд халдвар тараах эрсдэлтэй. </a:t>
            </a:r>
          </a:p>
          <a:p>
            <a:pPr marL="0" indent="0" algn="ctr">
              <a:buNone/>
            </a:pPr>
            <a:r>
              <a:rPr lang="mn-MN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Халдварт өртөх эрсдэлтэй хүн </a:t>
            </a:r>
            <a:r>
              <a:rPr lang="mn-MN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ам</a:t>
            </a:r>
          </a:p>
          <a:p>
            <a:pPr algn="just"/>
            <a:r>
              <a:rPr lang="mn-MN" sz="2200" dirty="0">
                <a:latin typeface="Arial" pitchFamily="34" charset="0"/>
                <a:cs typeface="Arial" pitchFamily="34" charset="0"/>
              </a:rPr>
              <a:t>Бүх хүн өртөх эрсдэлтэй. Ялангуяа 60-аас дээш насныхан,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жирэмсэн, бага насны хүүхэд, амьсгал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, зүрх судас, уушги, бөөр, элэг, цус, мэдрэлийн архаг өвчтэй, чихрийн шижинтэй, эрхтэн шилжүүлсэн, ДОХ ба бусад дархлаа дутмагшилтай, хорт хавдартай, таргалалт болон суурь өвчтэй хүмүүс илүү өртөж, хүндрэх эрсдэлтэй.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8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сэргийлэх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837762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Одоогийн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судлалын судалгаа шинжилгээн дээр үндэслэн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дельта вирусийн хувилбараас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сэргийлэх хамгийн үр дүнтэй аргыг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Коронавируст халдварын эсрэг </a:t>
            </a:r>
            <a:r>
              <a:rPr lang="mn-MN" sz="28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вакцины </a:t>
            </a:r>
            <a:r>
              <a:rPr lang="mn-MN" sz="28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тундаа бүрэн хамрагдах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 хэмээн үзэж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Судалгаагаар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вакцины хамгаалах чадвар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дельта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болон альфа хувилбарт ижил, тус халдвараар </a:t>
            </a:r>
            <a:r>
              <a:rPr lang="mn-MN" sz="28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хүндрэх, нас </a:t>
            </a:r>
            <a:r>
              <a:rPr lang="mn-MN" sz="28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барах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28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эрсдэлийг </a:t>
            </a:r>
            <a:r>
              <a:rPr lang="mn-MN" sz="28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бууруулж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чадна гэж үзэж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Гараа угаах, амны хаалт, зай барих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1189</Words>
  <Application>Microsoft Office PowerPoint</Application>
  <PresentationFormat>Widescreen</PresentationFormat>
  <Paragraphs>97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КОРОНАВИРУСТ ХАЛДВАР(COVID-19) </vt:lpstr>
      <vt:lpstr>Үүсгэгч</vt:lpstr>
      <vt:lpstr>SARS-CoV-2 вирусийн хувилбар</vt:lpstr>
      <vt:lpstr>Халдварын эх уурхай</vt:lpstr>
      <vt:lpstr>Халдвар дамжих зам</vt:lpstr>
      <vt:lpstr>Эмнэлзүйн шинж тэмдэг</vt:lpstr>
      <vt:lpstr>Эмнэлзүйн шинж тэмдэг</vt:lpstr>
      <vt:lpstr>Халдвартай үе </vt:lpstr>
      <vt:lpstr>Урьдчилан сэргийлэх</vt:lpstr>
      <vt:lpstr>Асуумж судалгаа авахад анхаарах асуудал</vt:lpstr>
      <vt:lpstr>Хавьтлыг тохиолдлын тодорхойлолтын дагуу судлан тогтоох</vt:lpstr>
      <vt:lpstr>Дараах тохиолдолд хавьтал болсон гэж үзнэ</vt:lpstr>
      <vt:lpstr>Дараах тохиолдолд хавьтал болсон гэж үзнэ</vt:lpstr>
      <vt:lpstr>SARS-CoV-2 вирүсийн Дельта хувилбарын тухай иргэдэд зориулсан зөвлөмж </vt:lpstr>
      <vt:lpstr>Хувилбар гэж юу бэ? </vt:lpstr>
      <vt:lpstr>Дельта хувилбар гэж юу бэ? </vt:lpstr>
      <vt:lpstr>Дельта вирус</vt:lpstr>
      <vt:lpstr>Дельта хувилбар </vt:lpstr>
      <vt:lpstr>Дельта хувилбараар өвчилсөн үед ямар шинж тэмдэг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 вирүсийн хувилбар</dc:title>
  <dc:creator>Dell</dc:creator>
  <cp:lastModifiedBy>Binderiya</cp:lastModifiedBy>
  <cp:revision>30</cp:revision>
  <dcterms:created xsi:type="dcterms:W3CDTF">2021-08-04T05:58:14Z</dcterms:created>
  <dcterms:modified xsi:type="dcterms:W3CDTF">2021-09-02T04:01:29Z</dcterms:modified>
</cp:coreProperties>
</file>