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500" r:id="rId3"/>
    <p:sldId id="501" r:id="rId4"/>
    <p:sldId id="498" r:id="rId5"/>
    <p:sldId id="464" r:id="rId6"/>
    <p:sldId id="510" r:id="rId7"/>
    <p:sldId id="512" r:id="rId8"/>
    <p:sldId id="508" r:id="rId9"/>
    <p:sldId id="509" r:id="rId10"/>
    <p:sldId id="505" r:id="rId11"/>
    <p:sldId id="506" r:id="rId12"/>
    <p:sldId id="507" r:id="rId13"/>
    <p:sldId id="499" r:id="rId14"/>
    <p:sldId id="491" r:id="rId15"/>
    <p:sldId id="511" r:id="rId16"/>
    <p:sldId id="459" r:id="rId17"/>
    <p:sldId id="502" r:id="rId18"/>
    <p:sldId id="474"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66"/>
    <a:srgbClr val="00C0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625" autoAdjust="0"/>
  </p:normalViewPr>
  <p:slideViewPr>
    <p:cSldViewPr>
      <p:cViewPr>
        <p:scale>
          <a:sx n="70" d="100"/>
          <a:sy n="70" d="100"/>
        </p:scale>
        <p:origin x="-72" y="-7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2" tIns="47111" rIns="94222"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2" tIns="47111" rIns="94222" bIns="47111" rtlCol="0"/>
          <a:lstStyle>
            <a:lvl1pPr algn="r">
              <a:defRPr sz="1200"/>
            </a:lvl1pPr>
          </a:lstStyle>
          <a:p>
            <a:fld id="{81882119-861E-4853-93CF-D76F530F5759}" type="datetimeFigureOut">
              <a:rPr lang="en-US" smtClean="0"/>
              <a:pPr/>
              <a:t>1/13/2021</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2" tIns="47111" rIns="94222"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2" tIns="47111" rIns="94222" bIns="47111" rtlCol="0" anchor="b"/>
          <a:lstStyle>
            <a:lvl1pPr algn="r">
              <a:defRPr sz="1200"/>
            </a:lvl1pPr>
          </a:lstStyle>
          <a:p>
            <a:fld id="{1C96B77A-084D-4D3E-B3BF-AB7F2ED738A0}" type="slidenum">
              <a:rPr lang="en-US" smtClean="0"/>
              <a:pPr/>
              <a:t>‹#›</a:t>
            </a:fld>
            <a:endParaRPr lang="en-US"/>
          </a:p>
        </p:txBody>
      </p:sp>
    </p:spTree>
    <p:extLst>
      <p:ext uri="{BB962C8B-B14F-4D97-AF65-F5344CB8AC3E}">
        <p14:creationId xmlns:p14="http://schemas.microsoft.com/office/powerpoint/2010/main" xmlns="" val="646756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2" tIns="47111" rIns="94222" bIns="47111" rtlCol="0"/>
          <a:lstStyle>
            <a:lvl1pPr algn="l">
              <a:defRPr sz="1200"/>
            </a:lvl1pPr>
          </a:lstStyle>
          <a:p>
            <a:endParaRPr lang="en-GB"/>
          </a:p>
        </p:txBody>
      </p:sp>
      <p:sp>
        <p:nvSpPr>
          <p:cNvPr id="3" name="Date Placeholder 2"/>
          <p:cNvSpPr>
            <a:spLocks noGrp="1"/>
          </p:cNvSpPr>
          <p:nvPr>
            <p:ph type="dt" idx="1"/>
          </p:nvPr>
        </p:nvSpPr>
        <p:spPr>
          <a:xfrm>
            <a:off x="4023093" y="0"/>
            <a:ext cx="3077739" cy="469424"/>
          </a:xfrm>
          <a:prstGeom prst="rect">
            <a:avLst/>
          </a:prstGeom>
        </p:spPr>
        <p:txBody>
          <a:bodyPr vert="horz" lIns="94222" tIns="47111" rIns="94222" bIns="47111" rtlCol="0"/>
          <a:lstStyle>
            <a:lvl1pPr algn="r">
              <a:defRPr sz="1200"/>
            </a:lvl1pPr>
          </a:lstStyle>
          <a:p>
            <a:fld id="{4A2A7BC4-3035-493C-9458-3873D96F96A9}" type="datetimeFigureOut">
              <a:rPr lang="en-GB" smtClean="0"/>
              <a:pPr/>
              <a:t>13/01/2021</a:t>
            </a:fld>
            <a:endParaRPr lang="en-GB"/>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2" tIns="47111" rIns="94222" bIns="47111" rtlCol="0" anchor="ctr"/>
          <a:lstStyle/>
          <a:p>
            <a:endParaRPr lang="en-GB"/>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2" tIns="47111" rIns="94222"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917422"/>
            <a:ext cx="3077739" cy="469424"/>
          </a:xfrm>
          <a:prstGeom prst="rect">
            <a:avLst/>
          </a:prstGeom>
        </p:spPr>
        <p:txBody>
          <a:bodyPr vert="horz" lIns="94222" tIns="47111" rIns="94222" bIns="47111"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2" tIns="47111" rIns="94222" bIns="47111" rtlCol="0" anchor="b"/>
          <a:lstStyle>
            <a:lvl1pPr algn="r">
              <a:defRPr sz="1200"/>
            </a:lvl1pPr>
          </a:lstStyle>
          <a:p>
            <a:fld id="{A6A2286C-5FE9-46CE-9901-EB48F9D7AA15}" type="slidenum">
              <a:rPr lang="en-GB" smtClean="0"/>
              <a:pPr/>
              <a:t>‹#›</a:t>
            </a:fld>
            <a:endParaRPr lang="en-GB"/>
          </a:p>
        </p:txBody>
      </p:sp>
    </p:spTree>
    <p:extLst>
      <p:ext uri="{BB962C8B-B14F-4D97-AF65-F5344CB8AC3E}">
        <p14:creationId xmlns:p14="http://schemas.microsoft.com/office/powerpoint/2010/main" xmlns="" val="4203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Угаагч</a:t>
            </a:r>
            <a:r>
              <a:rPr lang="mn-MN" baseline="0" dirty="0" smtClean="0"/>
              <a:t> бодис ашиглаж цэвэрлэгээг үр дүнтэй хийсний дараа халдваргүйжүүлэлт хийнэ.</a:t>
            </a:r>
          </a:p>
          <a:p>
            <a:r>
              <a:rPr lang="mn-MN" baseline="0" dirty="0" smtClean="0"/>
              <a:t>Цэвэрлээгүй талбайд халдваргүйжүүлэлт хийх нь органик бохирдол ихтэй үед хлор агуулсан бодис,  </a:t>
            </a:r>
          </a:p>
          <a:p>
            <a:r>
              <a:rPr lang="mn-MN" baseline="0" dirty="0" smtClean="0"/>
              <a:t>ялангуяа г</a:t>
            </a:r>
            <a:r>
              <a:rPr lang="mn-MN" dirty="0" smtClean="0"/>
              <a:t>ипохлорид </a:t>
            </a:r>
            <a:r>
              <a:rPr lang="mn-MN" baseline="0" dirty="0" smtClean="0"/>
              <a:t>маш хурдан идэвхээ алддаг. </a:t>
            </a:r>
          </a:p>
          <a:p>
            <a:r>
              <a:rPr lang="mn-MN" baseline="0" dirty="0" smtClean="0"/>
              <a:t>Тиймээс халдваргүйжүүлэх бодис ямар концентрацитай байхаас үл хамааран эхэлж угаагч бодис ашиглан цэвэрлэх. </a:t>
            </a:r>
            <a:endParaRPr lang="en-US" dirty="0"/>
          </a:p>
        </p:txBody>
      </p:sp>
      <p:sp>
        <p:nvSpPr>
          <p:cNvPr id="4" name="Slide Number Placeholder 3"/>
          <p:cNvSpPr>
            <a:spLocks noGrp="1"/>
          </p:cNvSpPr>
          <p:nvPr>
            <p:ph type="sldNum" sz="quarter" idx="10"/>
          </p:nvPr>
        </p:nvSpPr>
        <p:spPr/>
        <p:txBody>
          <a:bodyPr/>
          <a:lstStyle/>
          <a:p>
            <a:fld id="{A6A2286C-5FE9-46CE-9901-EB48F9D7AA15}" type="slidenum">
              <a:rPr lang="en-GB" smtClean="0"/>
              <a:pPr/>
              <a:t>4</a:t>
            </a:fld>
            <a:endParaRPr lang="en-GB"/>
          </a:p>
        </p:txBody>
      </p:sp>
    </p:spTree>
    <p:extLst>
      <p:ext uri="{BB962C8B-B14F-4D97-AF65-F5344CB8AC3E}">
        <p14:creationId xmlns:p14="http://schemas.microsoft.com/office/powerpoint/2010/main" xmlns="" val="153318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Халдваргүйжүүлэх</a:t>
            </a:r>
            <a:r>
              <a:rPr lang="mn-MN" baseline="0" dirty="0" smtClean="0"/>
              <a:t> бодисын хэрэглэх үйлдвэрлэгчийн зааврыг баримтлаж ашиглах нь зүйтэй. </a:t>
            </a:r>
          </a:p>
          <a:p>
            <a:endParaRPr lang="mn-MN" baseline="0" dirty="0" smtClean="0"/>
          </a:p>
          <a:p>
            <a:pPr defTabSz="942222">
              <a:defRPr/>
            </a:pPr>
            <a:r>
              <a:rPr lang="mn-MN" baseline="0" dirty="0" smtClean="0"/>
              <a:t>Хлорт бодис өндөрт концентрацитай байх нь эд материалын гадаргууг зэврүүлэх, өнгө өөрчлөхөөс</a:t>
            </a:r>
          </a:p>
          <a:p>
            <a:pPr defTabSz="942222">
              <a:defRPr/>
            </a:pPr>
            <a:r>
              <a:rPr lang="mn-MN" baseline="0" dirty="0" smtClean="0"/>
              <a:t> гадна хүний эрүүл мэндэд сөрөг нөлөөтэй. Арьс салстыг цочроох, астма хөдөлгөх гэх мэт.</a:t>
            </a:r>
          </a:p>
          <a:p>
            <a:endParaRPr lang="en-US" dirty="0"/>
          </a:p>
        </p:txBody>
      </p:sp>
      <p:sp>
        <p:nvSpPr>
          <p:cNvPr id="4" name="Slide Number Placeholder 3"/>
          <p:cNvSpPr>
            <a:spLocks noGrp="1"/>
          </p:cNvSpPr>
          <p:nvPr>
            <p:ph type="sldNum" sz="quarter" idx="10"/>
          </p:nvPr>
        </p:nvSpPr>
        <p:spPr/>
        <p:txBody>
          <a:bodyPr/>
          <a:lstStyle/>
          <a:p>
            <a:fld id="{A6A2286C-5FE9-46CE-9901-EB48F9D7AA15}" type="slidenum">
              <a:rPr lang="en-GB" smtClean="0"/>
              <a:pPr/>
              <a:t>5</a:t>
            </a:fld>
            <a:endParaRPr lang="en-GB"/>
          </a:p>
        </p:txBody>
      </p:sp>
    </p:spTree>
    <p:extLst>
      <p:ext uri="{BB962C8B-B14F-4D97-AF65-F5344CB8AC3E}">
        <p14:creationId xmlns:p14="http://schemas.microsoft.com/office/powerpoint/2010/main" xmlns="" val="10926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baseline="0" dirty="0" smtClean="0"/>
              <a:t>Хлорт бодис өндөрт концентрацитай байх нь эд материалын гадаргууг зэврүүлэх, өнгө өөрчлөх зэргээс гадна хүний эрүүл мэндэд сөрөг нөлөөтэй. Арьс салстыг цочроох, астма хөдөлгөх гэх мэт.</a:t>
            </a:r>
          </a:p>
          <a:p>
            <a:pPr defTabSz="942222">
              <a:defRPr/>
            </a:pPr>
            <a:r>
              <a:rPr lang="mn-MN" baseline="0" dirty="0" smtClean="0"/>
              <a:t>Халдваргүйжүүлэх бодис хүн рүү шүршихийг ямар ч нөхцөлд </a:t>
            </a:r>
            <a:r>
              <a:rPr lang="en-US" baseline="0" dirty="0" smtClean="0"/>
              <a:t>(</a:t>
            </a:r>
            <a:r>
              <a:rPr lang="mn-MN" baseline="0" dirty="0" smtClean="0"/>
              <a:t>Кабин, өрөө, хоолой аль нь ялгаагүй</a:t>
            </a:r>
            <a:r>
              <a:rPr lang="en-US" baseline="0" dirty="0" smtClean="0"/>
              <a:t>) </a:t>
            </a:r>
            <a:endParaRPr lang="en-US" dirty="0" smtClean="0"/>
          </a:p>
          <a:p>
            <a:r>
              <a:rPr lang="mn-MN" baseline="0" dirty="0" smtClean="0"/>
              <a:t>зөвлөмж болгохгүй. </a:t>
            </a:r>
            <a:endParaRPr lang="en-US" dirty="0"/>
          </a:p>
        </p:txBody>
      </p:sp>
      <p:sp>
        <p:nvSpPr>
          <p:cNvPr id="4" name="Slide Number Placeholder 3"/>
          <p:cNvSpPr>
            <a:spLocks noGrp="1"/>
          </p:cNvSpPr>
          <p:nvPr>
            <p:ph type="sldNum" sz="quarter" idx="10"/>
          </p:nvPr>
        </p:nvSpPr>
        <p:spPr/>
        <p:txBody>
          <a:bodyPr/>
          <a:lstStyle/>
          <a:p>
            <a:fld id="{A6A2286C-5FE9-46CE-9901-EB48F9D7AA15}" type="slidenum">
              <a:rPr lang="en-GB" smtClean="0"/>
              <a:pPr/>
              <a:t>13</a:t>
            </a:fld>
            <a:endParaRPr lang="en-GB"/>
          </a:p>
        </p:txBody>
      </p:sp>
    </p:spTree>
    <p:extLst>
      <p:ext uri="{BB962C8B-B14F-4D97-AF65-F5344CB8AC3E}">
        <p14:creationId xmlns:p14="http://schemas.microsoft.com/office/powerpoint/2010/main" xmlns="" val="310390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55" algn="just">
              <a:lnSpc>
                <a:spcPct val="115000"/>
              </a:lnSpc>
            </a:pPr>
            <a:r>
              <a:rPr lang="mn-MN" dirty="0">
                <a:latin typeface="Arial"/>
                <a:ea typeface="Times New Roman"/>
                <a:cs typeface="Times New Roman"/>
              </a:rPr>
              <a:t>Эмнэлгээр үйлчлүүлэгч болон эрүүл мэндийн тусламж үйлчилгээ үзүүлэгчид аюулгүй, цэвэр, стандартын шаардлага хангасан ариун цэврийн байгууламжаар хангагдсан байна. COVID-19-ийн үүсгэгч ундны ус, ариутгах татуурга (бохир)-ын шугам сүлжээнд тодорхойлогдсон нотолгоо одоогоор байхгүй хэдий ч SARS-CoV-2-ын морфологи, химийн бүтэц нь хүрээлэн буй орчинд, идэвхгүйжүүлэх үр дүнтэй арга хэмжээнд амьдрах чадвартай маш адилхан байна. Тиймээс ариун цэврийн байгууламжийг аюулгүй зохион байгуулж, эрүүл ахуйн хяналтыг сайтар хийх нь чухал юм.</a:t>
            </a: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A304CDD2-C8D3-4BCA-AB3A-08E258EC31C9}" type="slidenum">
              <a:rPr lang="en-US" smtClean="0"/>
              <a:pPr/>
              <a:t>14</a:t>
            </a:fld>
            <a:endParaRPr lang="en-US"/>
          </a:p>
        </p:txBody>
      </p:sp>
    </p:spTree>
    <p:extLst>
      <p:ext uri="{BB962C8B-B14F-4D97-AF65-F5344CB8AC3E}">
        <p14:creationId xmlns:p14="http://schemas.microsoft.com/office/powerpoint/2010/main" xmlns="" val="2413937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0C1BDE9-5BDE-F749-B924-21303EDEE307}"/>
              </a:ext>
            </a:extLst>
          </p:cNvPr>
          <p:cNvSpPr/>
          <p:nvPr/>
        </p:nvSpPr>
        <p:spPr>
          <a:xfrm>
            <a:off x="0" y="1988840"/>
            <a:ext cx="9144000" cy="230425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2" name="Title 1"/>
          <p:cNvSpPr>
            <a:spLocks noGrp="1"/>
          </p:cNvSpPr>
          <p:nvPr>
            <p:ph type="ctrTitle"/>
          </p:nvPr>
        </p:nvSpPr>
        <p:spPr>
          <a:xfrm>
            <a:off x="0" y="2132856"/>
            <a:ext cx="9144000" cy="1470025"/>
          </a:xfrm>
        </p:spPr>
        <p:txBody>
          <a:bodyPr>
            <a:normAutofit/>
          </a:bodyPr>
          <a:lstStyle>
            <a:lvl1pPr algn="ctr">
              <a:defRPr sz="5400">
                <a:solidFill>
                  <a:srgbClr val="0070C0"/>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0" y="3674889"/>
            <a:ext cx="9144000" cy="618207"/>
          </a:xfrm>
        </p:spPr>
        <p:txBody>
          <a:bodyPr>
            <a:normAutofit/>
          </a:bodyPr>
          <a:lstStyle>
            <a:lvl1pPr marL="0" indent="0" algn="ct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51A3CE14-DAB6-4373-BCF5-0C13209715E3}" type="slidenum">
              <a:rPr lang="en-GB" smtClean="0"/>
              <a:pPr/>
              <a:t>‹#›</a:t>
            </a:fld>
            <a:endParaRPr lang="en-GB"/>
          </a:p>
        </p:txBody>
      </p:sp>
      <p:sp>
        <p:nvSpPr>
          <p:cNvPr id="10" name="Rectangle 9"/>
          <p:cNvSpPr/>
          <p:nvPr/>
        </p:nvSpPr>
        <p:spPr>
          <a:xfrm>
            <a:off x="-2852" y="5888492"/>
            <a:ext cx="9144000" cy="967571"/>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 name="Rectangle 7">
            <a:extLst>
              <a:ext uri="{FF2B5EF4-FFF2-40B4-BE49-F238E27FC236}">
                <a16:creationId xmlns:a16="http://schemas.microsoft.com/office/drawing/2014/main" xmlns="" id="{D9E9A184-9A3B-CD45-A38E-0109699E4A26}"/>
              </a:ext>
            </a:extLst>
          </p:cNvPr>
          <p:cNvSpPr/>
          <p:nvPr/>
        </p:nvSpPr>
        <p:spPr>
          <a:xfrm>
            <a:off x="0" y="0"/>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5A30F988-DAC0-7C44-9415-3EE778C68C88}"/>
              </a:ext>
            </a:extLst>
          </p:cNvPr>
          <p:cNvGrpSpPr/>
          <p:nvPr/>
        </p:nvGrpSpPr>
        <p:grpSpPr>
          <a:xfrm>
            <a:off x="6933815" y="6093296"/>
            <a:ext cx="1886657" cy="569706"/>
            <a:chOff x="5525840" y="3530278"/>
            <a:chExt cx="1886657" cy="569706"/>
          </a:xfrm>
        </p:grpSpPr>
        <p:sp>
          <p:nvSpPr>
            <p:cNvPr id="12" name="TextBox 11">
              <a:extLst>
                <a:ext uri="{FF2B5EF4-FFF2-40B4-BE49-F238E27FC236}">
                  <a16:creationId xmlns:a16="http://schemas.microsoft.com/office/drawing/2014/main" xmlns="" id="{CA0A6590-804B-F840-AA53-47DB6D9E0912}"/>
                </a:ext>
              </a:extLst>
            </p:cNvPr>
            <p:cNvSpPr txBox="1"/>
            <p:nvPr userDrawn="1"/>
          </p:nvSpPr>
          <p:spPr>
            <a:xfrm>
              <a:off x="5540240" y="3530278"/>
              <a:ext cx="1872257" cy="246221"/>
            </a:xfrm>
            <a:prstGeom prst="rect">
              <a:avLst/>
            </a:prstGeom>
            <a:noFill/>
          </p:spPr>
          <p:txBody>
            <a:bodyPr wrap="square" rtlCol="0">
              <a:spAutoFit/>
            </a:bodyPr>
            <a:lstStyle/>
            <a:p>
              <a:r>
                <a:rPr lang="en-GB" sz="1000" cap="all" baseline="0" dirty="0">
                  <a:solidFill>
                    <a:schemeClr val="bg1"/>
                  </a:solidFill>
                  <a:latin typeface="Corbel" panose="020B0503020204020204" pitchFamily="34" charset="0"/>
                </a:rPr>
                <a:t>Health</a:t>
              </a:r>
            </a:p>
          </p:txBody>
        </p:sp>
        <p:grpSp>
          <p:nvGrpSpPr>
            <p:cNvPr id="13" name="Group 12">
              <a:extLst>
                <a:ext uri="{FF2B5EF4-FFF2-40B4-BE49-F238E27FC236}">
                  <a16:creationId xmlns:a16="http://schemas.microsoft.com/office/drawing/2014/main" xmlns="" id="{9E78CF3D-425D-DF46-A9A3-87C524BA7543}"/>
                </a:ext>
              </a:extLst>
            </p:cNvPr>
            <p:cNvGrpSpPr/>
            <p:nvPr userDrawn="1"/>
          </p:nvGrpSpPr>
          <p:grpSpPr>
            <a:xfrm>
              <a:off x="5525840" y="3618320"/>
              <a:ext cx="1879457" cy="481664"/>
              <a:chOff x="5525840" y="3618320"/>
              <a:chExt cx="1879457" cy="481664"/>
            </a:xfrm>
          </p:grpSpPr>
          <p:sp>
            <p:nvSpPr>
              <p:cNvPr id="14" name="TextBox 13">
                <a:extLst>
                  <a:ext uri="{FF2B5EF4-FFF2-40B4-BE49-F238E27FC236}">
                    <a16:creationId xmlns:a16="http://schemas.microsoft.com/office/drawing/2014/main" xmlns="" id="{6472A33F-32C0-6D48-B1AB-C4987E2A70EC}"/>
                  </a:ext>
                </a:extLst>
              </p:cNvPr>
              <p:cNvSpPr txBox="1"/>
              <p:nvPr userDrawn="1"/>
            </p:nvSpPr>
            <p:spPr>
              <a:xfrm>
                <a:off x="6494240" y="3838374"/>
                <a:ext cx="889168" cy="261610"/>
              </a:xfrm>
              <a:prstGeom prst="rect">
                <a:avLst/>
              </a:prstGeom>
              <a:noFill/>
            </p:spPr>
            <p:txBody>
              <a:bodyPr wrap="square" rtlCol="0">
                <a:spAutoFit/>
              </a:bodyPr>
              <a:lstStyle/>
              <a:p>
                <a:r>
                  <a:rPr lang="en-GB" sz="1100" cap="none" spc="-80" dirty="0">
                    <a:solidFill>
                      <a:schemeClr val="bg1"/>
                    </a:solidFill>
                    <a:latin typeface="Corbel" panose="020B0503020204020204" pitchFamily="34" charset="0"/>
                  </a:rPr>
                  <a:t>programme</a:t>
                </a:r>
              </a:p>
            </p:txBody>
          </p:sp>
          <p:sp>
            <p:nvSpPr>
              <p:cNvPr id="15" name="TextBox 14">
                <a:extLst>
                  <a:ext uri="{FF2B5EF4-FFF2-40B4-BE49-F238E27FC236}">
                    <a16:creationId xmlns:a16="http://schemas.microsoft.com/office/drawing/2014/main" xmlns="" id="{CF73A1E1-7721-AE44-9B7C-632D7B149574}"/>
                  </a:ext>
                </a:extLst>
              </p:cNvPr>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7" name="Picture 16">
            <a:extLst>
              <a:ext uri="{FF2B5EF4-FFF2-40B4-BE49-F238E27FC236}">
                <a16:creationId xmlns:a16="http://schemas.microsoft.com/office/drawing/2014/main" xmlns="" id="{6C04261B-9BCF-4042-B6C4-6D7730FD6515}"/>
              </a:ext>
            </a:extLst>
          </p:cNvPr>
          <p:cNvPicPr>
            <a:picLocks noChangeAspect="1"/>
          </p:cNvPicPr>
          <p:nvPr/>
        </p:nvPicPr>
        <p:blipFill>
          <a:blip r:embed="rId2" cstate="email">
            <a:biLevel thresh="25000"/>
            <a:extLst>
              <a:ext uri="{28A0092B-C50C-407E-A947-70E740481C1C}">
                <a14:useLocalDpi xmlns:a14="http://schemas.microsoft.com/office/drawing/2010/main" xmlns=""/>
              </a:ext>
            </a:extLst>
          </a:blip>
          <a:stretch>
            <a:fillRect/>
          </a:stretch>
        </p:blipFill>
        <p:spPr>
          <a:xfrm>
            <a:off x="323528" y="6047172"/>
            <a:ext cx="1548850" cy="622188"/>
          </a:xfrm>
          <a:prstGeom prst="rect">
            <a:avLst/>
          </a:prstGeom>
        </p:spPr>
      </p:pic>
    </p:spTree>
    <p:extLst>
      <p:ext uri="{BB962C8B-B14F-4D97-AF65-F5344CB8AC3E}">
        <p14:creationId xmlns:p14="http://schemas.microsoft.com/office/powerpoint/2010/main" xmlns="" val="286859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60000" y="36000"/>
            <a:ext cx="2133600" cy="365125"/>
          </a:xfrm>
          <a:prstGeom prst="rect">
            <a:avLst/>
          </a:prstGeom>
        </p:spPr>
        <p:txBody>
          <a:bodyPr/>
          <a:lstStyle/>
          <a:p>
            <a:fld id="{436008D3-B558-454A-860F-C6C1243A1987}" type="datetimeFigureOut">
              <a:rPr lang="en-GB" smtClean="0"/>
              <a:pPr/>
              <a:t>13/01/2021</a:t>
            </a:fld>
            <a:endParaRPr lang="en-GB"/>
          </a:p>
        </p:txBody>
      </p:sp>
      <p:sp>
        <p:nvSpPr>
          <p:cNvPr id="6" name="Slide Number Placeholder 5"/>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244401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792088"/>
          </a:xfrm>
        </p:spPr>
        <p:txBody>
          <a:bodyPr/>
          <a:lstStyle/>
          <a:p>
            <a:r>
              <a:rPr lang="en-US"/>
              <a:t>Click to edit Master title style</a:t>
            </a:r>
            <a:endParaRPr lang="en-GB" dirty="0"/>
          </a:p>
        </p:txBody>
      </p:sp>
      <p:sp>
        <p:nvSpPr>
          <p:cNvPr id="3" name="Content Placeholder 2"/>
          <p:cNvSpPr>
            <a:spLocks noGrp="1"/>
          </p:cNvSpPr>
          <p:nvPr>
            <p:ph idx="1"/>
          </p:nvPr>
        </p:nvSpPr>
        <p:spPr>
          <a:xfrm>
            <a:off x="457200" y="1351309"/>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436008D3-B558-454A-860F-C6C1243A1987}" type="datetimeFigureOut">
              <a:rPr lang="en-GB" smtClean="0"/>
              <a:pPr/>
              <a:t>13/01/2021</a:t>
            </a:fld>
            <a:endParaRPr lang="en-GB"/>
          </a:p>
        </p:txBody>
      </p:sp>
      <p:sp>
        <p:nvSpPr>
          <p:cNvPr id="6" name="Slide Number Placeholder 5"/>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146958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187932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436008D3-B558-454A-860F-C6C1243A1987}" type="datetimeFigureOut">
              <a:rPr lang="en-GB" smtClean="0"/>
              <a:pPr/>
              <a:t>13/01/2021</a:t>
            </a:fld>
            <a:endParaRPr lang="en-GB"/>
          </a:p>
        </p:txBody>
      </p:sp>
      <p:sp>
        <p:nvSpPr>
          <p:cNvPr id="7" name="Slide Number Placeholder 6"/>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4382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60000" y="36000"/>
            <a:ext cx="2133600" cy="365125"/>
          </a:xfrm>
          <a:prstGeom prst="rect">
            <a:avLst/>
          </a:prstGeom>
        </p:spPr>
        <p:txBody>
          <a:bodyPr/>
          <a:lstStyle/>
          <a:p>
            <a:fld id="{436008D3-B558-454A-860F-C6C1243A1987}" type="datetimeFigureOut">
              <a:rPr lang="en-GB" smtClean="0"/>
              <a:pPr/>
              <a:t>13/01/2021</a:t>
            </a:fld>
            <a:endParaRPr lang="en-GB"/>
          </a:p>
        </p:txBody>
      </p:sp>
      <p:sp>
        <p:nvSpPr>
          <p:cNvPr id="9" name="Slide Number Placeholder 8"/>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163968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60000" y="36000"/>
            <a:ext cx="2133600" cy="365125"/>
          </a:xfrm>
          <a:prstGeom prst="rect">
            <a:avLst/>
          </a:prstGeom>
        </p:spPr>
        <p:txBody>
          <a:bodyPr/>
          <a:lstStyle/>
          <a:p>
            <a:fld id="{436008D3-B558-454A-860F-C6C1243A1987}" type="datetimeFigureOut">
              <a:rPr lang="en-GB" smtClean="0"/>
              <a:pPr/>
              <a:t>13/01/2021</a:t>
            </a:fld>
            <a:endParaRPr lang="en-GB"/>
          </a:p>
        </p:txBody>
      </p:sp>
      <p:sp>
        <p:nvSpPr>
          <p:cNvPr id="5" name="Slide Number Placeholder 4"/>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341840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216AE90-D052-0B4C-B13E-7DE3FF0F937E}"/>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b="-10762"/>
          <a:stretch/>
        </p:blipFill>
        <p:spPr>
          <a:xfrm>
            <a:off x="4716016" y="0"/>
            <a:ext cx="4427984" cy="6669360"/>
          </a:xfrm>
          <a:prstGeom prst="rect">
            <a:avLst/>
          </a:prstGeom>
        </p:spPr>
      </p:pic>
      <p:sp>
        <p:nvSpPr>
          <p:cNvPr id="2" name="Date Placeholder 1"/>
          <p:cNvSpPr>
            <a:spLocks noGrp="1"/>
          </p:cNvSpPr>
          <p:nvPr>
            <p:ph type="dt" sz="half" idx="10"/>
          </p:nvPr>
        </p:nvSpPr>
        <p:spPr>
          <a:xfrm>
            <a:off x="6660000" y="36000"/>
            <a:ext cx="2133600" cy="365125"/>
          </a:xfrm>
          <a:prstGeom prst="rect">
            <a:avLst/>
          </a:prstGeom>
        </p:spPr>
        <p:txBody>
          <a:bodyPr/>
          <a:lstStyle/>
          <a:p>
            <a:fld id="{436008D3-B558-454A-860F-C6C1243A1987}" type="datetimeFigureOut">
              <a:rPr lang="en-GB" smtClean="0"/>
              <a:pPr/>
              <a:t>13/01/2021</a:t>
            </a:fld>
            <a:endParaRPr lang="en-GB"/>
          </a:p>
        </p:txBody>
      </p:sp>
      <p:sp>
        <p:nvSpPr>
          <p:cNvPr id="4" name="Slide Number Placeholder 3"/>
          <p:cNvSpPr>
            <a:spLocks noGrp="1"/>
          </p:cNvSpPr>
          <p:nvPr>
            <p:ph type="sldNum" sz="quarter" idx="12"/>
          </p:nvPr>
        </p:nvSpPr>
        <p:spPr/>
        <p:txBody>
          <a:bodyPr/>
          <a:lstStyle/>
          <a:p>
            <a:fld id="{51A3CE14-DAB6-4373-BCF5-0C13209715E3}" type="slidenum">
              <a:rPr lang="en-GB" smtClean="0"/>
              <a:pPr/>
              <a:t>‹#›</a:t>
            </a:fld>
            <a:endParaRPr lang="en-GB"/>
          </a:p>
        </p:txBody>
      </p:sp>
      <p:sp>
        <p:nvSpPr>
          <p:cNvPr id="5" name="Rectangle 4">
            <a:extLst>
              <a:ext uri="{FF2B5EF4-FFF2-40B4-BE49-F238E27FC236}">
                <a16:creationId xmlns:a16="http://schemas.microsoft.com/office/drawing/2014/main" xmlns="" id="{7E42806F-E9F3-BC42-BCB8-F98CAFD60195}"/>
              </a:ext>
            </a:extLst>
          </p:cNvPr>
          <p:cNvSpPr/>
          <p:nvPr/>
        </p:nvSpPr>
        <p:spPr>
          <a:xfrm>
            <a:off x="0" y="3719"/>
            <a:ext cx="4716016" cy="601757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393986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436008D3-B558-454A-860F-C6C1243A1987}" type="datetimeFigureOut">
              <a:rPr lang="en-GB" smtClean="0"/>
              <a:pPr/>
              <a:t>13/01/2021</a:t>
            </a:fld>
            <a:endParaRPr lang="en-GB"/>
          </a:p>
        </p:txBody>
      </p:sp>
      <p:sp>
        <p:nvSpPr>
          <p:cNvPr id="7" name="Slide Number Placeholder 6"/>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16433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436008D3-B558-454A-860F-C6C1243A1987}" type="datetimeFigureOut">
              <a:rPr lang="en-GB" smtClean="0"/>
              <a:pPr/>
              <a:t>13/01/2021</a:t>
            </a:fld>
            <a:endParaRPr lang="en-GB"/>
          </a:p>
        </p:txBody>
      </p:sp>
      <p:sp>
        <p:nvSpPr>
          <p:cNvPr id="7" name="Slide Number Placeholder 6"/>
          <p:cNvSpPr>
            <a:spLocks noGrp="1"/>
          </p:cNvSpPr>
          <p:nvPr>
            <p:ph type="sldNum" sz="quarter" idx="12"/>
          </p:nvPr>
        </p:nvSpPr>
        <p:spPr/>
        <p:txBody>
          <a:bodyPr/>
          <a:lstStyle/>
          <a:p>
            <a:fld id="{51A3CE14-DAB6-4373-BCF5-0C13209715E3}" type="slidenum">
              <a:rPr lang="en-GB" smtClean="0"/>
              <a:pPr/>
              <a:t>‹#›</a:t>
            </a:fld>
            <a:endParaRPr lang="en-GB"/>
          </a:p>
        </p:txBody>
      </p:sp>
    </p:spTree>
    <p:extLst>
      <p:ext uri="{BB962C8B-B14F-4D97-AF65-F5344CB8AC3E}">
        <p14:creationId xmlns:p14="http://schemas.microsoft.com/office/powerpoint/2010/main" xmlns="" val="269300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614864" y="60212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3CE14-DAB6-4373-BCF5-0C13209715E3}" type="slidenum">
              <a:rPr lang="en-GB" smtClean="0"/>
              <a:pPr/>
              <a:t>‹#›</a:t>
            </a:fld>
            <a:endParaRPr lang="en-GB"/>
          </a:p>
        </p:txBody>
      </p:sp>
      <p:sp>
        <p:nvSpPr>
          <p:cNvPr id="7" name="Rectangle 6"/>
          <p:cNvSpPr/>
          <p:nvPr/>
        </p:nvSpPr>
        <p:spPr>
          <a:xfrm>
            <a:off x="0" y="0"/>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p:cNvGrpSpPr/>
          <p:nvPr/>
        </p:nvGrpSpPr>
        <p:grpSpPr>
          <a:xfrm>
            <a:off x="6799672" y="6178007"/>
            <a:ext cx="1886657" cy="569706"/>
            <a:chOff x="5525840" y="3530278"/>
            <a:chExt cx="1886657" cy="569706"/>
          </a:xfrm>
        </p:grpSpPr>
        <p:sp>
          <p:nvSpPr>
            <p:cNvPr id="10" name="TextBox 9"/>
            <p:cNvSpPr txBox="1"/>
            <p:nvPr userDrawn="1"/>
          </p:nvSpPr>
          <p:spPr>
            <a:xfrm>
              <a:off x="5540240" y="3530278"/>
              <a:ext cx="1872257" cy="246221"/>
            </a:xfrm>
            <a:prstGeom prst="rect">
              <a:avLst/>
            </a:prstGeom>
            <a:noFill/>
          </p:spPr>
          <p:txBody>
            <a:bodyPr wrap="square" rtlCol="0">
              <a:spAutoFit/>
            </a:bodyPr>
            <a:lstStyle/>
            <a:p>
              <a:r>
                <a:rPr lang="en-GB" sz="1000" cap="all" baseline="0" dirty="0">
                  <a:solidFill>
                    <a:srgbClr val="1E7FB8"/>
                  </a:solidFill>
                  <a:latin typeface="Corbel" panose="020B0503020204020204" pitchFamily="34" charset="0"/>
                </a:rPr>
                <a:t>Health</a:t>
              </a:r>
            </a:p>
          </p:txBody>
        </p:sp>
        <p:grpSp>
          <p:nvGrpSpPr>
            <p:cNvPr id="11" name="Group 10"/>
            <p:cNvGrpSpPr/>
            <p:nvPr userDrawn="1"/>
          </p:nvGrpSpPr>
          <p:grpSpPr>
            <a:xfrm>
              <a:off x="5525840" y="3618320"/>
              <a:ext cx="1879457" cy="481664"/>
              <a:chOff x="5525840" y="3618320"/>
              <a:chExt cx="1879457" cy="481664"/>
            </a:xfrm>
          </p:grpSpPr>
          <p:sp>
            <p:nvSpPr>
              <p:cNvPr id="12" name="TextBox 11"/>
              <p:cNvSpPr txBox="1"/>
              <p:nvPr userDrawn="1"/>
            </p:nvSpPr>
            <p:spPr>
              <a:xfrm>
                <a:off x="6494240" y="3838374"/>
                <a:ext cx="889168" cy="261610"/>
              </a:xfrm>
              <a:prstGeom prst="rect">
                <a:avLst/>
              </a:prstGeom>
              <a:noFill/>
            </p:spPr>
            <p:txBody>
              <a:bodyPr wrap="square" rtlCol="0">
                <a:spAutoFit/>
              </a:bodyPr>
              <a:lstStyle/>
              <a:p>
                <a:r>
                  <a:rPr lang="en-GB" sz="1100" cap="none" spc="-80" dirty="0">
                    <a:solidFill>
                      <a:srgbClr val="1E7FB8"/>
                    </a:solidFill>
                    <a:latin typeface="Corbel" panose="020B0503020204020204" pitchFamily="34" charset="0"/>
                  </a:rPr>
                  <a:t>programme</a:t>
                </a:r>
              </a:p>
            </p:txBody>
          </p:sp>
          <p:sp>
            <p:nvSpPr>
              <p:cNvPr id="13" name="TextBox 12"/>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0"/>
            <a:ext cx="21336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fld id="{436008D3-B558-454A-860F-C6C1243A1987}" type="datetimeFigureOut">
              <a:rPr lang="en-GB" smtClean="0"/>
              <a:pPr/>
              <a:t>13/01/2021</a:t>
            </a:fld>
            <a:endParaRPr lang="en-GB"/>
          </a:p>
        </p:txBody>
      </p:sp>
      <p:pic>
        <p:nvPicPr>
          <p:cNvPr id="15" name="Picture 14">
            <a:extLst>
              <a:ext uri="{FF2B5EF4-FFF2-40B4-BE49-F238E27FC236}">
                <a16:creationId xmlns:a16="http://schemas.microsoft.com/office/drawing/2014/main" xmlns="" id="{F7ABCFD6-3A40-BA4E-906E-796EE1464E34}"/>
              </a:ext>
            </a:extLst>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323528" y="6122200"/>
            <a:ext cx="1541333" cy="619168"/>
          </a:xfrm>
          <a:prstGeom prst="rect">
            <a:avLst/>
          </a:prstGeom>
        </p:spPr>
      </p:pic>
    </p:spTree>
    <p:extLst>
      <p:ext uri="{BB962C8B-B14F-4D97-AF65-F5344CB8AC3E}">
        <p14:creationId xmlns:p14="http://schemas.microsoft.com/office/powerpoint/2010/main" xmlns="" val="1921774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1905744"/>
          </a:xfrm>
        </p:spPr>
        <p:txBody>
          <a:bodyPr>
            <a:noAutofit/>
          </a:bodyPr>
          <a:lstStyle/>
          <a:p>
            <a:r>
              <a:rPr lang="mn-MN" sz="4400" dirty="0" smtClean="0">
                <a:latin typeface="Arial" pitchFamily="34" charset="0"/>
                <a:cs typeface="Arial" pitchFamily="34" charset="0"/>
              </a:rPr>
              <a:t>Эмнэлгийн орчны цэвэрлэгээ, халдваргүйжүүлэлт, угаалга </a:t>
            </a:r>
            <a:br>
              <a:rPr lang="mn-MN" sz="4400" dirty="0" smtClean="0">
                <a:latin typeface="Arial" pitchFamily="34" charset="0"/>
                <a:cs typeface="Arial" pitchFamily="34" charset="0"/>
              </a:rPr>
            </a:br>
            <a:endParaRPr lang="en-GB" sz="4400" dirty="0">
              <a:latin typeface="Arial" pitchFamily="34" charset="0"/>
              <a:cs typeface="Arial" pitchFamily="34" charset="0"/>
            </a:endParaRPr>
          </a:p>
        </p:txBody>
      </p:sp>
    </p:spTree>
    <p:extLst>
      <p:ext uri="{BB962C8B-B14F-4D97-AF65-F5344CB8AC3E}">
        <p14:creationId xmlns:p14="http://schemas.microsoft.com/office/powerpoint/2010/main" xmlns="" val="424350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3600" dirty="0">
                <a:latin typeface="Arial" pitchFamily="34" charset="0"/>
                <a:cs typeface="Arial" pitchFamily="34" charset="0"/>
              </a:rPr>
              <a:t>Гипохлорит натри </a:t>
            </a:r>
            <a:r>
              <a:rPr lang="en-US" sz="3600" dirty="0">
                <a:latin typeface="Arial" pitchFamily="34" charset="0"/>
                <a:cs typeface="Arial" pitchFamily="34" charset="0"/>
              </a:rPr>
              <a:t>(</a:t>
            </a:r>
            <a:r>
              <a:rPr lang="en-US" sz="3600" dirty="0" err="1">
                <a:latin typeface="Arial" pitchFamily="34" charset="0"/>
                <a:cs typeface="Arial" pitchFamily="34" charset="0"/>
              </a:rPr>
              <a:t>NaOCl</a:t>
            </a:r>
            <a:r>
              <a:rPr lang="en-US" sz="3600" dirty="0">
                <a:latin typeface="Arial" pitchFamily="34" charset="0"/>
                <a:cs typeface="Arial" pitchFamily="34" charset="0"/>
              </a:rPr>
              <a:t>) </a:t>
            </a:r>
            <a:r>
              <a:rPr lang="mn-MN" sz="3600" dirty="0">
                <a:latin typeface="Arial" pitchFamily="34" charset="0"/>
                <a:cs typeface="Arial" pitchFamily="34" charset="0"/>
              </a:rPr>
              <a:t> бэлтгэх: </a:t>
            </a:r>
            <a:r>
              <a:rPr lang="en-US" dirty="0"/>
              <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75632" y="2590800"/>
            <a:ext cx="7553967"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691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Жавелион бэлтгэх: </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43000" y="2057400"/>
            <a:ext cx="6341216"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925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Клорсепт бэлтгэх: </a:t>
            </a:r>
            <a:r>
              <a:rPr lang="en-US" dirty="0"/>
              <a:t/>
            </a:r>
            <a:br>
              <a:rPr lang="en-US" dirty="0"/>
            </a:br>
            <a:endParaRPr lang="en-US" dirty="0"/>
          </a:p>
        </p:txBody>
      </p:sp>
      <p:sp>
        <p:nvSpPr>
          <p:cNvPr id="3" name="Content Placeholder 2"/>
          <p:cNvSpPr>
            <a:spLocks noGrp="1"/>
          </p:cNvSpPr>
          <p:nvPr>
            <p:ph idx="1"/>
          </p:nvPr>
        </p:nvSpPr>
        <p:spPr>
          <a:xfrm>
            <a:off x="457200" y="1752600"/>
            <a:ext cx="8229600" cy="4124672"/>
          </a:xfrm>
        </p:spPr>
        <p:txBody>
          <a:bodyPr/>
          <a:lstStyle/>
          <a:p>
            <a:r>
              <a:rPr lang="mn-MN" sz="2800" dirty="0">
                <a:latin typeface="Arial" pitchFamily="34" charset="0"/>
                <a:cs typeface="Arial" pitchFamily="34" charset="0"/>
              </a:rPr>
              <a:t>5 литр усанд + 1 ширхэг клорсепт  </a:t>
            </a:r>
            <a:r>
              <a:rPr lang="en-US" sz="2800" dirty="0">
                <a:latin typeface="Arial" pitchFamily="34" charset="0"/>
                <a:cs typeface="Arial" pitchFamily="34" charset="0"/>
              </a:rPr>
              <a:t>= </a:t>
            </a:r>
            <a:r>
              <a:rPr lang="mn-MN" sz="2800" dirty="0">
                <a:latin typeface="Arial" pitchFamily="34" charset="0"/>
                <a:cs typeface="Arial" pitchFamily="34" charset="0"/>
              </a:rPr>
              <a:t>0</a:t>
            </a:r>
            <a:r>
              <a:rPr lang="en-US" sz="2800" dirty="0">
                <a:latin typeface="Arial" pitchFamily="34" charset="0"/>
                <a:cs typeface="Arial" pitchFamily="34" charset="0"/>
              </a:rPr>
              <a:t>. </a:t>
            </a:r>
            <a:r>
              <a:rPr lang="mn-MN" sz="2800" dirty="0">
                <a:latin typeface="Arial" pitchFamily="34" charset="0"/>
                <a:cs typeface="Arial" pitchFamily="34" charset="0"/>
              </a:rPr>
              <a:t>02 % </a:t>
            </a:r>
            <a:endParaRPr lang="en-US" sz="2800" dirty="0">
              <a:latin typeface="Arial" pitchFamily="34" charset="0"/>
              <a:cs typeface="Arial" pitchFamily="34" charset="0"/>
            </a:endParaRPr>
          </a:p>
          <a:p>
            <a:r>
              <a:rPr lang="mn-MN" sz="2800" dirty="0">
                <a:latin typeface="Arial" pitchFamily="34" charset="0"/>
                <a:cs typeface="Arial" pitchFamily="34" charset="0"/>
              </a:rPr>
              <a:t>2 литр усанд + 1 ширхэг клорсепт</a:t>
            </a:r>
            <a:r>
              <a:rPr lang="en-US" sz="2800" dirty="0">
                <a:latin typeface="Arial" pitchFamily="34" charset="0"/>
                <a:cs typeface="Arial" pitchFamily="34" charset="0"/>
              </a:rPr>
              <a:t> = </a:t>
            </a:r>
            <a:r>
              <a:rPr lang="mn-MN" sz="2800" dirty="0">
                <a:latin typeface="Arial" pitchFamily="34" charset="0"/>
                <a:cs typeface="Arial" pitchFamily="34" charset="0"/>
              </a:rPr>
              <a:t>0</a:t>
            </a:r>
            <a:r>
              <a:rPr lang="en-US" sz="2800" dirty="0">
                <a:latin typeface="Arial" pitchFamily="34" charset="0"/>
                <a:cs typeface="Arial" pitchFamily="34" charset="0"/>
              </a:rPr>
              <a:t>.</a:t>
            </a:r>
            <a:r>
              <a:rPr lang="mn-MN" sz="2800" dirty="0">
                <a:latin typeface="Arial" pitchFamily="34" charset="0"/>
                <a:cs typeface="Arial" pitchFamily="34" charset="0"/>
              </a:rPr>
              <a:t>05% </a:t>
            </a:r>
            <a:endParaRPr lang="en-US" sz="28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7760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8229600" cy="792088"/>
          </a:xfrm>
        </p:spPr>
        <p:txBody>
          <a:bodyPr>
            <a:normAutofit/>
          </a:bodyPr>
          <a:lstStyle/>
          <a:p>
            <a:pPr algn="ctr"/>
            <a:r>
              <a:rPr lang="mn-MN" sz="3200" dirty="0">
                <a:latin typeface="Arial" panose="020B0604020202020204" pitchFamily="34" charset="0"/>
                <a:cs typeface="Arial" panose="020B0604020202020204" pitchFamily="34" charset="0"/>
              </a:rPr>
              <a:t>Орчны цэвэрлэгээ, халдваргүйжүүлэлт</a:t>
            </a:r>
            <a:endParaRPr lang="en-US" sz="3200" dirty="0"/>
          </a:p>
        </p:txBody>
      </p:sp>
      <p:sp>
        <p:nvSpPr>
          <p:cNvPr id="6" name="Content Placeholder 5"/>
          <p:cNvSpPr>
            <a:spLocks noGrp="1"/>
          </p:cNvSpPr>
          <p:nvPr>
            <p:ph idx="1"/>
          </p:nvPr>
        </p:nvSpPr>
        <p:spPr>
          <a:xfrm>
            <a:off x="304800" y="1219201"/>
            <a:ext cx="8382000" cy="4658072"/>
          </a:xfrm>
        </p:spPr>
        <p:txBody>
          <a:bodyPr>
            <a:normAutofit fontScale="92500" lnSpcReduction="20000"/>
          </a:bodyPr>
          <a:lstStyle/>
          <a:p>
            <a:r>
              <a:rPr lang="mn-MN" sz="2400" dirty="0">
                <a:latin typeface="Arial" panose="020B0604020202020204" pitchFamily="34" charset="0"/>
                <a:cs typeface="Arial" panose="020B0604020202020204" pitchFamily="34" charset="0"/>
              </a:rPr>
              <a:t>Сургагдсан ажилтан хийх</a:t>
            </a:r>
          </a:p>
          <a:p>
            <a:r>
              <a:rPr lang="mn-MN" sz="2400" dirty="0" smtClean="0">
                <a:latin typeface="Arial" panose="020B0604020202020204" pitchFamily="34" charset="0"/>
                <a:cs typeface="Arial" panose="020B0604020202020204" pitchFamily="34" charset="0"/>
              </a:rPr>
              <a:t>Цэвэрлэгээний ажилтанд стандарт ажиллагааны заавар  байх </a:t>
            </a:r>
          </a:p>
          <a:p>
            <a:pPr lvl="1"/>
            <a:r>
              <a:rPr lang="mn-MN" sz="2400" dirty="0" smtClean="0">
                <a:latin typeface="Arial" panose="020B0604020202020204" pitchFamily="34" charset="0"/>
                <a:cs typeface="Arial" panose="020B0604020202020204" pitchFamily="34" charset="0"/>
              </a:rPr>
              <a:t>Халдваргүйжүүлэх бодис аюулгүй, зөв бэлдэх</a:t>
            </a:r>
          </a:p>
          <a:p>
            <a:pPr lvl="1"/>
            <a:r>
              <a:rPr lang="mn-MN" sz="2400" dirty="0" smtClean="0">
                <a:latin typeface="Arial" panose="020B0604020202020204" pitchFamily="34" charset="0"/>
                <a:cs typeface="Arial" panose="020B0604020202020204" pitchFamily="34" charset="0"/>
              </a:rPr>
              <a:t>Тоног төхөөрөмж</a:t>
            </a:r>
            <a:r>
              <a:rPr lang="mn-MN" sz="2400" dirty="0">
                <a:latin typeface="Arial" panose="020B0604020202020204" pitchFamily="34" charset="0"/>
                <a:cs typeface="Arial" panose="020B0604020202020204" pitchFamily="34" charset="0"/>
              </a:rPr>
              <a:t>,</a:t>
            </a:r>
            <a:r>
              <a:rPr lang="mn-MN" sz="2400" dirty="0" smtClean="0">
                <a:latin typeface="Arial" panose="020B0604020202020204" pitchFamily="34" charset="0"/>
                <a:cs typeface="Arial" panose="020B0604020202020204" pitchFamily="34" charset="0"/>
              </a:rPr>
              <a:t> орчны цэвэрлэгээг яаж хийх</a:t>
            </a:r>
          </a:p>
          <a:p>
            <a:pPr lvl="1"/>
            <a:r>
              <a:rPr lang="mn-MN" sz="2400" dirty="0" smtClean="0">
                <a:latin typeface="Arial" panose="020B0604020202020204" pitchFamily="34" charset="0"/>
                <a:cs typeface="Arial" panose="020B0604020202020204" pitchFamily="34" charset="0"/>
              </a:rPr>
              <a:t>Стандарт болон нэмэлт сэргийлэлт</a:t>
            </a:r>
          </a:p>
          <a:p>
            <a:pPr lvl="1"/>
            <a:r>
              <a:rPr lang="mn-MN" sz="2400" dirty="0" smtClean="0">
                <a:latin typeface="Arial" panose="020B0604020202020204" pitchFamily="34" charset="0"/>
                <a:cs typeface="Arial" panose="020B0604020202020204" pitchFamily="34" charset="0"/>
              </a:rPr>
              <a:t>Хамгаалах </a:t>
            </a:r>
            <a:r>
              <a:rPr lang="mn-MN" sz="2400" dirty="0">
                <a:latin typeface="Arial" panose="020B0604020202020204" pitchFamily="34" charset="0"/>
                <a:cs typeface="Arial" panose="020B0604020202020204" pitchFamily="34" charset="0"/>
              </a:rPr>
              <a:t>хувцас өмсөх </a:t>
            </a:r>
          </a:p>
          <a:p>
            <a:pPr algn="just">
              <a:spcAft>
                <a:spcPts val="1200"/>
              </a:spcAft>
            </a:pPr>
            <a:r>
              <a:rPr lang="mn-MN" sz="2400" dirty="0" smtClean="0">
                <a:latin typeface="Arial" panose="020B0604020202020204" pitchFamily="34" charset="0"/>
                <a:cs typeface="Arial" panose="020B0604020202020204" pitchFamily="34" charset="0"/>
              </a:rPr>
              <a:t>Гар </a:t>
            </a:r>
            <a:r>
              <a:rPr lang="mn-MN" sz="2400" dirty="0">
                <a:latin typeface="Arial" panose="020B0604020202020204" pitchFamily="34" charset="0"/>
                <a:cs typeface="Arial" panose="020B0604020202020204" pitchFamily="34" charset="0"/>
              </a:rPr>
              <a:t>утасны гадаргууг халдваргүйжүүлэх, эсвэл 1 удаагийн уут </a:t>
            </a:r>
            <a:r>
              <a:rPr lang="mn-MN" sz="2400" dirty="0" smtClean="0">
                <a:latin typeface="Arial" panose="020B0604020202020204" pitchFamily="34" charset="0"/>
                <a:cs typeface="Arial" panose="020B0604020202020204" pitchFamily="34" charset="0"/>
              </a:rPr>
              <a:t>ашиглах</a:t>
            </a:r>
          </a:p>
          <a:p>
            <a:pPr algn="just">
              <a:spcAft>
                <a:spcPts val="1200"/>
              </a:spcAft>
            </a:pPr>
            <a:r>
              <a:rPr lang="mn-MN" sz="2400" dirty="0" smtClean="0">
                <a:latin typeface="Arial" panose="020B0604020202020204" pitchFamily="34" charset="0"/>
                <a:cs typeface="Arial" panose="020B0604020202020204" pitchFamily="34" charset="0"/>
              </a:rPr>
              <a:t>Цэвэрлэгээний болон халдваргүйжүүлэх уусмалыг хэрэглэх үедээ бэлтгэж найруулах, </a:t>
            </a:r>
          </a:p>
          <a:p>
            <a:pPr algn="just">
              <a:spcAft>
                <a:spcPts val="1200"/>
              </a:spcAft>
            </a:pPr>
            <a:r>
              <a:rPr lang="mn-MN" sz="2400" dirty="0" smtClean="0">
                <a:latin typeface="Arial" panose="020B0604020202020204" pitchFamily="34" charset="0"/>
                <a:cs typeface="Arial" panose="020B0604020202020204" pitchFamily="34" charset="0"/>
              </a:rPr>
              <a:t>Бэлтгэсэн уусмалыг удаан хугацаанд хадгалж хэрэглэхгүй</a:t>
            </a:r>
            <a:endParaRPr lang="mn-MN" sz="2400" dirty="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xmlns="" val="90207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035843"/>
          </a:xfrm>
        </p:spPr>
        <p:txBody>
          <a:bodyPr>
            <a:noAutofit/>
          </a:bodyPr>
          <a:lstStyle/>
          <a:p>
            <a:pPr algn="ctr">
              <a:lnSpc>
                <a:spcPct val="115000"/>
              </a:lnSpc>
              <a:spcBef>
                <a:spcPts val="2400"/>
              </a:spcBef>
            </a:pPr>
            <a:r>
              <a:rPr lang="mn-MN" sz="2800" b="1" kern="0" dirty="0">
                <a:effectLst/>
                <a:latin typeface="Arial"/>
                <a:ea typeface="Times New Roman"/>
                <a:cs typeface="Times New Roman"/>
              </a:rPr>
              <a:t>Ариун цэврийн байгууламжид тавигдах шаардлага, ялгадсыг зайлуулах</a:t>
            </a:r>
            <a:endParaRPr lang="en-US" sz="2800" dirty="0"/>
          </a:p>
        </p:txBody>
      </p:sp>
      <p:sp>
        <p:nvSpPr>
          <p:cNvPr id="3" name="Content Placeholder 2"/>
          <p:cNvSpPr>
            <a:spLocks noGrp="1"/>
          </p:cNvSpPr>
          <p:nvPr>
            <p:ph idx="1"/>
          </p:nvPr>
        </p:nvSpPr>
        <p:spPr>
          <a:xfrm>
            <a:off x="10236" y="1600200"/>
            <a:ext cx="5652934" cy="4368800"/>
          </a:xfrm>
        </p:spPr>
        <p:txBody>
          <a:bodyPr>
            <a:normAutofit fontScale="70000" lnSpcReduction="20000"/>
          </a:bodyPr>
          <a:lstStyle/>
          <a:p>
            <a:pPr lvl="0" algn="just">
              <a:lnSpc>
                <a:spcPct val="115000"/>
              </a:lnSpc>
              <a:spcAft>
                <a:spcPts val="600"/>
              </a:spcAft>
              <a:buFont typeface="Symbol"/>
              <a:buChar char=""/>
              <a:tabLst>
                <a:tab pos="3313113" algn="l"/>
              </a:tabLst>
            </a:pPr>
            <a:r>
              <a:rPr lang="mn-MN" sz="2900" dirty="0">
                <a:latin typeface="Arial" panose="020B0604020202020204" pitchFamily="34" charset="0"/>
                <a:ea typeface="Times New Roman"/>
                <a:cs typeface="Arial" panose="020B0604020202020204" pitchFamily="34" charset="0"/>
              </a:rPr>
              <a:t>SARS-CoV-2 нь цэвэрлэх </a:t>
            </a:r>
            <a:r>
              <a:rPr lang="mn-MN" sz="2900" dirty="0" smtClean="0">
                <a:latin typeface="Arial" panose="020B0604020202020204" pitchFamily="34" charset="0"/>
                <a:ea typeface="Times New Roman"/>
                <a:cs typeface="Arial" panose="020B0604020202020204" pitchFamily="34" charset="0"/>
              </a:rPr>
              <a:t>байгууламж, бохирын </a:t>
            </a:r>
            <a:r>
              <a:rPr lang="mn-MN" sz="2900" dirty="0">
                <a:latin typeface="Arial" panose="020B0604020202020204" pitchFamily="34" charset="0"/>
                <a:ea typeface="Times New Roman"/>
                <a:cs typeface="Arial" panose="020B0604020202020204" pitchFamily="34" charset="0"/>
              </a:rPr>
              <a:t>шугамаар дамжин халдварласан гэсэн нотолгоо </a:t>
            </a:r>
            <a:r>
              <a:rPr lang="mn-MN" sz="2900" dirty="0" smtClean="0">
                <a:latin typeface="Arial" panose="020B0604020202020204" pitchFamily="34" charset="0"/>
                <a:ea typeface="Times New Roman"/>
                <a:cs typeface="Arial" panose="020B0604020202020204" pitchFamily="34" charset="0"/>
              </a:rPr>
              <a:t>байхгүй</a:t>
            </a:r>
            <a:r>
              <a:rPr lang="en-US" sz="2900" dirty="0" smtClean="0">
                <a:latin typeface="Arial" panose="020B0604020202020204" pitchFamily="34" charset="0"/>
                <a:ea typeface="Times New Roman"/>
                <a:cs typeface="Arial" panose="020B0604020202020204" pitchFamily="34" charset="0"/>
              </a:rPr>
              <a:t>;</a:t>
            </a:r>
            <a:r>
              <a:rPr lang="mn-MN" sz="2900" dirty="0" smtClean="0">
                <a:latin typeface="Arial" panose="020B0604020202020204" pitchFamily="34" charset="0"/>
                <a:ea typeface="Times New Roman"/>
                <a:cs typeface="Arial" panose="020B0604020202020204" pitchFamily="34" charset="0"/>
              </a:rPr>
              <a:t> </a:t>
            </a:r>
          </a:p>
          <a:p>
            <a:pPr algn="just">
              <a:spcAft>
                <a:spcPts val="600"/>
              </a:spcAft>
            </a:pPr>
            <a:r>
              <a:rPr lang="mn-MN" sz="2900" dirty="0" smtClean="0">
                <a:latin typeface="Arial" panose="020B0604020202020204" pitchFamily="34" charset="0"/>
                <a:cs typeface="Arial" panose="020B0604020202020204" pitchFamily="34" charset="0"/>
              </a:rPr>
              <a:t>Бохир </a:t>
            </a:r>
            <a:r>
              <a:rPr lang="mn-MN" sz="2900" dirty="0">
                <a:latin typeface="Arial" panose="020B0604020202020204" pitchFamily="34" charset="0"/>
                <a:cs typeface="Arial" panose="020B0604020202020204" pitchFamily="34" charset="0"/>
              </a:rPr>
              <a:t>зайлуулах шугам </a:t>
            </a:r>
            <a:r>
              <a:rPr lang="mn-MN" sz="2900" dirty="0" smtClean="0">
                <a:latin typeface="Arial" panose="020B0604020202020204" pitchFamily="34" charset="0"/>
                <a:cs typeface="Arial" panose="020B0604020202020204" pitchFamily="34" charset="0"/>
              </a:rPr>
              <a:t>хоолой</a:t>
            </a:r>
            <a:r>
              <a:rPr lang="mn-MN" sz="2900" dirty="0">
                <a:latin typeface="Arial" panose="020B0604020202020204" pitchFamily="34" charset="0"/>
                <a:cs typeface="Arial" panose="020B0604020202020204" pitchFamily="34" charset="0"/>
              </a:rPr>
              <a:t> </a:t>
            </a:r>
            <a:r>
              <a:rPr lang="mn-MN" sz="2900" dirty="0" smtClean="0">
                <a:latin typeface="Arial" panose="020B0604020202020204" pitchFamily="34" charset="0"/>
                <a:cs typeface="Arial" panose="020B0604020202020204" pitchFamily="34" charset="0"/>
              </a:rPr>
              <a:t>бүрэн битүүмжлэгдсэн, ус алдах, задрах  эрсдэлгүй байх</a:t>
            </a:r>
            <a:r>
              <a:rPr lang="en-US" sz="2900" dirty="0" smtClean="0">
                <a:latin typeface="Arial" panose="020B0604020202020204" pitchFamily="34" charset="0"/>
                <a:cs typeface="Arial" panose="020B0604020202020204" pitchFamily="34" charset="0"/>
              </a:rPr>
              <a:t>;</a:t>
            </a:r>
            <a:endParaRPr lang="en-US" sz="2900" dirty="0">
              <a:latin typeface="Arial" panose="020B0604020202020204" pitchFamily="34" charset="0"/>
              <a:cs typeface="Arial" panose="020B0604020202020204" pitchFamily="34" charset="0"/>
            </a:endParaRPr>
          </a:p>
          <a:p>
            <a:pPr algn="just">
              <a:spcAft>
                <a:spcPts val="600"/>
              </a:spcAft>
            </a:pPr>
            <a:r>
              <a:rPr lang="mn-MN" sz="2900" dirty="0" smtClean="0">
                <a:latin typeface="Arial" panose="020B0604020202020204" pitchFamily="34" charset="0"/>
                <a:cs typeface="Arial" panose="020B0604020202020204" pitchFamily="34" charset="0"/>
              </a:rPr>
              <a:t>Суултуур, угаалтуур, шүршүүр тусдаа  </a:t>
            </a:r>
            <a:r>
              <a:rPr lang="mn-MN" sz="2900" dirty="0">
                <a:latin typeface="Arial" panose="020B0604020202020204" pitchFamily="34" charset="0"/>
                <a:cs typeface="Arial" panose="020B0604020202020204" pitchFamily="34" charset="0"/>
              </a:rPr>
              <a:t>байх </a:t>
            </a:r>
            <a:endParaRPr lang="en-US" sz="2900" dirty="0" smtClean="0">
              <a:latin typeface="Arial" panose="020B0604020202020204" pitchFamily="34" charset="0"/>
              <a:cs typeface="Arial" panose="020B0604020202020204" pitchFamily="34" charset="0"/>
            </a:endParaRPr>
          </a:p>
          <a:p>
            <a:pPr algn="just">
              <a:spcAft>
                <a:spcPts val="600"/>
              </a:spcAft>
            </a:pPr>
            <a:r>
              <a:rPr lang="mn-MN" sz="2900" dirty="0">
                <a:latin typeface="Arial" panose="020B0604020202020204" pitchFamily="34" charset="0"/>
                <a:cs typeface="Arial" panose="020B0604020202020204" pitchFamily="34" charset="0"/>
              </a:rPr>
              <a:t>Суултуурын усыг татахад </a:t>
            </a:r>
            <a:r>
              <a:rPr lang="mn-MN" sz="2900" dirty="0" smtClean="0">
                <a:latin typeface="Arial" panose="020B0604020202020204" pitchFamily="34" charset="0"/>
                <a:cs typeface="Arial" panose="020B0604020202020204" pitchFamily="34" charset="0"/>
              </a:rPr>
              <a:t> усны </a:t>
            </a:r>
            <a:r>
              <a:rPr lang="mn-MN" sz="2900" dirty="0">
                <a:latin typeface="Arial" panose="020B0604020202020204" pitchFamily="34" charset="0"/>
                <a:cs typeface="Arial" panose="020B0604020202020204" pitchFamily="34" charset="0"/>
              </a:rPr>
              <a:t>дусал агаарт цацагддаг тул </a:t>
            </a:r>
            <a:r>
              <a:rPr lang="mn-MN" sz="2900" dirty="0" smtClean="0">
                <a:latin typeface="Arial" panose="020B0604020202020204" pitchFamily="34" charset="0"/>
                <a:cs typeface="Arial" panose="020B0604020202020204" pitchFamily="34" charset="0"/>
              </a:rPr>
              <a:t>суултуурын </a:t>
            </a:r>
            <a:r>
              <a:rPr lang="mn-MN" sz="2900" dirty="0">
                <a:latin typeface="Arial" panose="020B0604020202020204" pitchFamily="34" charset="0"/>
                <a:cs typeface="Arial" panose="020B0604020202020204" pitchFamily="34" charset="0"/>
              </a:rPr>
              <a:t>тагийг </a:t>
            </a:r>
            <a:r>
              <a:rPr lang="mn-MN" sz="2900" dirty="0" smtClean="0">
                <a:latin typeface="Arial" panose="020B0604020202020204" pitchFamily="34" charset="0"/>
                <a:cs typeface="Arial" panose="020B0604020202020204" pitchFamily="34" charset="0"/>
              </a:rPr>
              <a:t>таглаж </a:t>
            </a:r>
            <a:r>
              <a:rPr lang="mn-MN" sz="2900" dirty="0">
                <a:latin typeface="Arial" panose="020B0604020202020204" pitchFamily="34" charset="0"/>
                <a:cs typeface="Arial" panose="020B0604020202020204" pitchFamily="34" charset="0"/>
              </a:rPr>
              <a:t>усыг татах</a:t>
            </a:r>
            <a:endParaRPr lang="en-US" sz="2900" dirty="0">
              <a:latin typeface="Arial" panose="020B0604020202020204" pitchFamily="34" charset="0"/>
              <a:cs typeface="Arial" panose="020B0604020202020204" pitchFamily="34" charset="0"/>
            </a:endParaRPr>
          </a:p>
          <a:p>
            <a:pPr algn="just">
              <a:spcAft>
                <a:spcPts val="600"/>
              </a:spcAft>
            </a:pPr>
            <a:r>
              <a:rPr lang="mn-MN" sz="2900" dirty="0" smtClean="0">
                <a:latin typeface="Arial" panose="020B0604020202020204" pitchFamily="34" charset="0"/>
                <a:cs typeface="Arial" panose="020B0604020202020204" pitchFamily="34" charset="0"/>
              </a:rPr>
              <a:t>Хамгаалах хувцас өмссөн, </a:t>
            </a:r>
            <a:r>
              <a:rPr lang="mn-MN" sz="2900" dirty="0">
                <a:latin typeface="Arial" panose="020B0604020202020204" pitchFamily="34" charset="0"/>
                <a:cs typeface="Arial" panose="020B0604020202020204" pitchFamily="34" charset="0"/>
              </a:rPr>
              <a:t>сургагдсан үйлчлэгч цэвэрлэж, халдваргүйжүүлэх</a:t>
            </a:r>
            <a:endParaRPr lang="en-US" sz="29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B8CF4B36-E9DD-47E3-8070-A5319A22F4D4}" type="slidenum">
              <a:rPr lang="en-US" smtClean="0"/>
              <a:pPr/>
              <a:t>14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0" y="1905000"/>
            <a:ext cx="3310233" cy="314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762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4000" dirty="0">
                <a:latin typeface="Arial" pitchFamily="34" charset="0"/>
                <a:cs typeface="Arial" pitchFamily="34" charset="0"/>
              </a:rPr>
              <a:t>Биологийн шингэн асгарсан үед:</a:t>
            </a:r>
            <a:r>
              <a:rPr lang="mn-MN" sz="4000" i="1" dirty="0">
                <a:latin typeface="Arial" pitchFamily="34" charset="0"/>
                <a:cs typeface="Arial" pitchFamily="34" charset="0"/>
              </a:rPr>
              <a:t> </a:t>
            </a:r>
            <a:r>
              <a:rPr lang="en-US" dirty="0"/>
              <a:t/>
            </a:r>
            <a:br>
              <a:rPr lang="en-US" dirty="0"/>
            </a:b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1562" y="1952041"/>
            <a:ext cx="8389038" cy="2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700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792088"/>
          </a:xfrm>
        </p:spPr>
        <p:txBody>
          <a:bodyPr>
            <a:normAutofit/>
          </a:bodyPr>
          <a:lstStyle/>
          <a:p>
            <a:pPr algn="ctr"/>
            <a:r>
              <a:rPr lang="mn-MN" sz="3600" dirty="0" smtClean="0">
                <a:latin typeface="Arial" panose="020B0604020202020204" pitchFamily="34" charset="0"/>
                <a:cs typeface="Arial" panose="020B0604020202020204" pitchFamily="34" charset="0"/>
              </a:rPr>
              <a:t>Угаалга</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19200"/>
            <a:ext cx="8763000" cy="4658073"/>
          </a:xfrm>
        </p:spPr>
        <p:txBody>
          <a:bodyPr>
            <a:normAutofit fontScale="85000" lnSpcReduction="10000"/>
          </a:bodyPr>
          <a:lstStyle/>
          <a:p>
            <a:pPr algn="just">
              <a:spcBef>
                <a:spcPts val="600"/>
              </a:spcBef>
              <a:spcAft>
                <a:spcPts val="600"/>
              </a:spcAft>
            </a:pPr>
            <a:r>
              <a:rPr lang="mn-MN" sz="2600" dirty="0" smtClean="0">
                <a:latin typeface="Arial" panose="020B0604020202020204" pitchFamily="34" charset="0"/>
                <a:cs typeface="Arial" panose="020B0604020202020204" pitchFamily="34" charset="0"/>
              </a:rPr>
              <a:t>Өвчтөний цагаан хэрэгслийг сэгсрэхгүй, эвхэж, хуйлж авах</a:t>
            </a:r>
            <a:r>
              <a:rPr lang="en-US" sz="2600" dirty="0" smtClean="0">
                <a:latin typeface="Arial" panose="020B0604020202020204" pitchFamily="34" charset="0"/>
                <a:cs typeface="Arial" panose="020B0604020202020204" pitchFamily="34" charset="0"/>
              </a:rPr>
              <a:t>;</a:t>
            </a:r>
            <a:endParaRPr lang="mn-MN" sz="2600" dirty="0" smtClean="0">
              <a:latin typeface="Arial" panose="020B0604020202020204" pitchFamily="34" charset="0"/>
              <a:cs typeface="Arial" panose="020B0604020202020204" pitchFamily="34" charset="0"/>
            </a:endParaRPr>
          </a:p>
          <a:p>
            <a:pPr algn="just">
              <a:spcBef>
                <a:spcPts val="600"/>
              </a:spcBef>
              <a:spcAft>
                <a:spcPts val="600"/>
              </a:spcAft>
            </a:pPr>
            <a:r>
              <a:rPr lang="mn-MN" sz="2600" dirty="0" smtClean="0">
                <a:latin typeface="Arial" panose="020B0604020202020204" pitchFamily="34" charset="0"/>
                <a:cs typeface="Arial" panose="020B0604020202020204" pitchFamily="34" charset="0"/>
              </a:rPr>
              <a:t>Шингэн нэвтрэхгүй уут, тэргэнцэрээр зөөх</a:t>
            </a:r>
            <a:r>
              <a:rPr lang="en-US" sz="2600" dirty="0" smtClean="0">
                <a:latin typeface="Arial" panose="020B0604020202020204" pitchFamily="34" charset="0"/>
                <a:cs typeface="Arial" panose="020B0604020202020204" pitchFamily="34" charset="0"/>
              </a:rPr>
              <a:t>;</a:t>
            </a:r>
          </a:p>
          <a:p>
            <a:pPr algn="just">
              <a:spcBef>
                <a:spcPts val="600"/>
              </a:spcBef>
              <a:spcAft>
                <a:spcPts val="600"/>
              </a:spcAft>
            </a:pPr>
            <a:r>
              <a:rPr lang="mn-MN" sz="2600" dirty="0">
                <a:latin typeface="Arial" panose="020B0604020202020204" pitchFamily="34" charset="0"/>
                <a:cs typeface="Arial" panose="020B0604020202020204" pitchFamily="34" charset="0"/>
              </a:rPr>
              <a:t>А</a:t>
            </a:r>
            <a:r>
              <a:rPr lang="mn-MN" sz="2600" dirty="0" smtClean="0">
                <a:latin typeface="Arial" panose="020B0604020202020204" pitchFamily="34" charset="0"/>
                <a:cs typeface="Arial" panose="020B0604020202020204" pitchFamily="34" charset="0"/>
              </a:rPr>
              <a:t>жилтан хамгаалах хувцас өмсөнө. </a:t>
            </a:r>
            <a:endParaRPr lang="mn-MN" sz="2600" dirty="0">
              <a:latin typeface="Arial" panose="020B0604020202020204" pitchFamily="34" charset="0"/>
              <a:cs typeface="Arial" panose="020B0604020202020204" pitchFamily="34" charset="0"/>
            </a:endParaRPr>
          </a:p>
          <a:p>
            <a:pPr lvl="1" algn="just">
              <a:spcBef>
                <a:spcPts val="600"/>
              </a:spcBef>
              <a:spcAft>
                <a:spcPts val="600"/>
              </a:spcAft>
            </a:pPr>
            <a:r>
              <a:rPr lang="mn-MN" sz="2400" dirty="0" smtClean="0">
                <a:latin typeface="Arial" panose="020B0604020202020204" pitchFamily="34" charset="0"/>
                <a:cs typeface="Arial" panose="020B0604020202020204" pitchFamily="34" charset="0"/>
              </a:rPr>
              <a:t>Халад,  бээлий, амны хаалт, нүдний шил/ нүүрний хаалт</a:t>
            </a:r>
            <a:endParaRPr lang="mn-MN" sz="2400" dirty="0">
              <a:latin typeface="Arial" panose="020B0604020202020204" pitchFamily="34" charset="0"/>
              <a:cs typeface="Arial" panose="020B0604020202020204" pitchFamily="34" charset="0"/>
            </a:endParaRPr>
          </a:p>
          <a:p>
            <a:pPr algn="just">
              <a:spcBef>
                <a:spcPts val="600"/>
              </a:spcBef>
              <a:spcAft>
                <a:spcPts val="600"/>
              </a:spcAft>
            </a:pPr>
            <a:r>
              <a:rPr lang="mn-MN" sz="2600" dirty="0" smtClean="0">
                <a:latin typeface="Arial" panose="020B0604020202020204" pitchFamily="34" charset="0"/>
                <a:cs typeface="Arial" panose="020B0604020202020204" pitchFamily="34" charset="0"/>
              </a:rPr>
              <a:t>Цагаан </a:t>
            </a:r>
            <a:r>
              <a:rPr lang="mn-MN" sz="2600" dirty="0">
                <a:latin typeface="Arial" panose="020B0604020202020204" pitchFamily="34" charset="0"/>
                <a:cs typeface="Arial" panose="020B0604020202020204" pitchFamily="34" charset="0"/>
              </a:rPr>
              <a:t>хэрэгсэл, зөөлөн </a:t>
            </a:r>
            <a:r>
              <a:rPr lang="mn-MN" sz="2600" dirty="0" smtClean="0">
                <a:latin typeface="Arial" panose="020B0604020202020204" pitchFamily="34" charset="0"/>
                <a:cs typeface="Arial" panose="020B0604020202020204" pitchFamily="34" charset="0"/>
              </a:rPr>
              <a:t>эдлэл, хувцасыг </a:t>
            </a:r>
          </a:p>
          <a:p>
            <a:pPr lvl="1" algn="just">
              <a:spcBef>
                <a:spcPts val="600"/>
              </a:spcBef>
              <a:spcAft>
                <a:spcPts val="600"/>
              </a:spcAft>
            </a:pPr>
            <a:r>
              <a:rPr lang="mn-MN" sz="2400" dirty="0">
                <a:latin typeface="Arial" panose="020B0604020202020204" pitchFamily="34" charset="0"/>
                <a:cs typeface="Arial" panose="020B0604020202020204" pitchFamily="34" charset="0"/>
              </a:rPr>
              <a:t>У</a:t>
            </a:r>
            <a:r>
              <a:rPr lang="mn-MN" sz="2400" dirty="0" smtClean="0">
                <a:latin typeface="Arial" panose="020B0604020202020204" pitchFamily="34" charset="0"/>
                <a:cs typeface="Arial" panose="020B0604020202020204" pitchFamily="34" charset="0"/>
              </a:rPr>
              <a:t>гаагч </a:t>
            </a:r>
            <a:r>
              <a:rPr lang="mn-MN" sz="2400" dirty="0">
                <a:latin typeface="Arial" panose="020B0604020202020204" pitchFamily="34" charset="0"/>
                <a:cs typeface="Arial" panose="020B0604020202020204" pitchFamily="34" charset="0"/>
              </a:rPr>
              <a:t>бодистой,  60-90 хэмийн халуун усаар автомат </a:t>
            </a:r>
            <a:r>
              <a:rPr lang="mn-MN" sz="2400" dirty="0" smtClean="0">
                <a:latin typeface="Arial" panose="020B0604020202020204" pitchFamily="34" charset="0"/>
                <a:cs typeface="Arial" panose="020B0604020202020204" pitchFamily="34" charset="0"/>
              </a:rPr>
              <a:t>машинд </a:t>
            </a:r>
            <a:r>
              <a:rPr lang="mn-MN" sz="2400" dirty="0">
                <a:latin typeface="Arial" panose="020B0604020202020204" pitchFamily="34" charset="0"/>
                <a:cs typeface="Arial" panose="020B0604020202020204" pitchFamily="34" charset="0"/>
              </a:rPr>
              <a:t>угааж, </a:t>
            </a:r>
            <a:r>
              <a:rPr lang="mn-MN" sz="2400" dirty="0" smtClean="0">
                <a:latin typeface="Arial" panose="020B0604020202020204" pitchFamily="34" charset="0"/>
                <a:cs typeface="Arial" panose="020B0604020202020204" pitchFamily="34" charset="0"/>
              </a:rPr>
              <a:t>индүүдэх</a:t>
            </a:r>
            <a:r>
              <a:rPr lang="en-US" sz="2400" dirty="0" smtClean="0">
                <a:latin typeface="Arial" panose="020B0604020202020204" pitchFamily="34" charset="0"/>
                <a:cs typeface="Arial" panose="020B0604020202020204" pitchFamily="34" charset="0"/>
              </a:rPr>
              <a:t>;</a:t>
            </a:r>
            <a:endParaRPr lang="mn-MN" sz="2400" dirty="0">
              <a:latin typeface="Arial" panose="020B0604020202020204" pitchFamily="34" charset="0"/>
              <a:cs typeface="Arial" panose="020B0604020202020204" pitchFamily="34" charset="0"/>
            </a:endParaRPr>
          </a:p>
          <a:p>
            <a:pPr lvl="1" algn="just">
              <a:spcBef>
                <a:spcPts val="600"/>
              </a:spcBef>
              <a:spcAft>
                <a:spcPts val="600"/>
              </a:spcAft>
            </a:pPr>
            <a:r>
              <a:rPr lang="mn-MN" sz="2400" dirty="0" smtClean="0">
                <a:latin typeface="Arial" panose="020B0604020202020204" pitchFamily="34" charset="0"/>
                <a:cs typeface="Arial" panose="020B0604020202020204" pitchFamily="34" charset="0"/>
              </a:rPr>
              <a:t>Халуун усгүй </a:t>
            </a:r>
            <a:r>
              <a:rPr lang="mn-MN" sz="2400" dirty="0">
                <a:latin typeface="Arial" panose="020B0604020202020204" pitchFamily="34" charset="0"/>
                <a:cs typeface="Arial" panose="020B0604020202020204" pitchFamily="34" charset="0"/>
              </a:rPr>
              <a:t>бол халдваргүйжүүлсний дараа угаагч бодис ашиглан </a:t>
            </a:r>
            <a:r>
              <a:rPr lang="mn-MN" sz="2400" dirty="0" smtClean="0">
                <a:latin typeface="Arial" panose="020B0604020202020204" pitchFamily="34" charset="0"/>
                <a:cs typeface="Arial" panose="020B0604020202020204" pitchFamily="34" charset="0"/>
              </a:rPr>
              <a:t>угааж, </a:t>
            </a:r>
            <a:r>
              <a:rPr lang="mn-MN" sz="2400" dirty="0">
                <a:latin typeface="Arial" panose="020B0604020202020204" pitchFamily="34" charset="0"/>
                <a:cs typeface="Arial" panose="020B0604020202020204" pitchFamily="34" charset="0"/>
              </a:rPr>
              <a:t>цэвэр усаар </a:t>
            </a:r>
            <a:r>
              <a:rPr lang="mn-MN" sz="2400" dirty="0" smtClean="0">
                <a:latin typeface="Arial" panose="020B0604020202020204" pitchFamily="34" charset="0"/>
                <a:cs typeface="Arial" panose="020B0604020202020204" pitchFamily="34" charset="0"/>
              </a:rPr>
              <a:t>зайлна. Хатаасны </a:t>
            </a:r>
            <a:r>
              <a:rPr lang="mn-MN" sz="2400" dirty="0">
                <a:latin typeface="Arial" panose="020B0604020202020204" pitchFamily="34" charset="0"/>
                <a:cs typeface="Arial" panose="020B0604020202020204" pitchFamily="34" charset="0"/>
              </a:rPr>
              <a:t>дараа индүүдэж хэрэглэнэ. </a:t>
            </a:r>
            <a:endParaRPr lang="mn-MN" sz="2400" dirty="0" smtClean="0">
              <a:latin typeface="Arial" panose="020B0604020202020204" pitchFamily="34" charset="0"/>
              <a:cs typeface="Arial" panose="020B0604020202020204" pitchFamily="34" charset="0"/>
            </a:endParaRPr>
          </a:p>
          <a:p>
            <a:pPr lvl="1" algn="just">
              <a:spcBef>
                <a:spcPts val="600"/>
              </a:spcBef>
              <a:spcAft>
                <a:spcPts val="600"/>
              </a:spcAft>
            </a:pPr>
            <a:r>
              <a:rPr lang="mn-MN" sz="2400" dirty="0" smtClean="0">
                <a:latin typeface="Arial" panose="020B0604020202020204" pitchFamily="34" charset="0"/>
                <a:cs typeface="Arial" panose="020B0604020202020204" pitchFamily="34" charset="0"/>
              </a:rPr>
              <a:t>Нарны </a:t>
            </a:r>
            <a:r>
              <a:rPr lang="mn-MN" sz="2400" dirty="0">
                <a:latin typeface="Arial" panose="020B0604020202020204" pitchFamily="34" charset="0"/>
                <a:cs typeface="Arial" panose="020B0604020202020204" pitchFamily="34" charset="0"/>
              </a:rPr>
              <a:t>гэрэлд хатааж болно</a:t>
            </a:r>
            <a:r>
              <a:rPr lang="mn-MN"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746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892480" cy="1040160"/>
          </a:xfrm>
        </p:spPr>
        <p:txBody>
          <a:bodyPr>
            <a:noAutofit/>
          </a:bodyPr>
          <a:lstStyle/>
          <a:p>
            <a:r>
              <a:rPr lang="mn-MN" sz="3200" dirty="0">
                <a:latin typeface="Arial" pitchFamily="34" charset="0"/>
                <a:cs typeface="Arial" pitchFamily="34" charset="0"/>
              </a:rPr>
              <a:t>Түргэн тусламжийн машины цэвэрлэгээ</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fontScale="32500" lnSpcReduction="20000"/>
          </a:bodyPr>
          <a:lstStyle/>
          <a:p>
            <a:endParaRPr lang="en-US" dirty="0" smtClean="0"/>
          </a:p>
          <a:p>
            <a:pPr marL="342900" lvl="1" indent="-342900" algn="just">
              <a:buFont typeface="Arial" panose="020B0604020202020204" pitchFamily="34" charset="0"/>
              <a:buChar char="•"/>
            </a:pPr>
            <a:r>
              <a:rPr lang="mn-MN" sz="5500" dirty="0">
                <a:latin typeface="Arial" pitchFamily="34" charset="0"/>
                <a:cs typeface="Arial" pitchFamily="34" charset="0"/>
              </a:rPr>
              <a:t>Бээлий, угаалгын нунтаг бүхий цэвэрлэгээний бодис хийх сав, халдваргүйжүүлэх уусмал хийх сав, цэвэрлэгээ хийх алчуур, хог хаягдлын сав, хогны уут, цэвэрлэгээний материал агуулах сагс зэргийг бэлтгэсэн байна. </a:t>
            </a:r>
            <a:endParaRPr lang="en-US" sz="5500" dirty="0" smtClean="0">
              <a:latin typeface="Arial" pitchFamily="34" charset="0"/>
              <a:cs typeface="Arial" pitchFamily="34" charset="0"/>
            </a:endParaRPr>
          </a:p>
          <a:p>
            <a:pPr marL="342900" lvl="1" indent="-342900" algn="just">
              <a:buFont typeface="Arial" panose="020B0604020202020204" pitchFamily="34" charset="0"/>
              <a:buChar char="•"/>
            </a:pPr>
            <a:r>
              <a:rPr lang="mn-MN" sz="5500" dirty="0">
                <a:latin typeface="Arial" pitchFamily="34" charset="0"/>
                <a:cs typeface="Arial" pitchFamily="34" charset="0"/>
              </a:rPr>
              <a:t>Түргэн тусламжийн машиныг 14 хоногт  машины дотор, гадна тал, шал, хана, ор, сандал, бусад гадаргууг </a:t>
            </a:r>
            <a:r>
              <a:rPr lang="en-US" sz="5500" dirty="0" err="1">
                <a:latin typeface="Arial" pitchFamily="34" charset="0"/>
                <a:cs typeface="Arial" pitchFamily="34" charset="0"/>
              </a:rPr>
              <a:t>маш</a:t>
            </a:r>
            <a:r>
              <a:rPr lang="en-US" sz="5500" dirty="0">
                <a:latin typeface="Arial" pitchFamily="34" charset="0"/>
                <a:cs typeface="Arial" pitchFamily="34" charset="0"/>
              </a:rPr>
              <a:t> </a:t>
            </a:r>
            <a:r>
              <a:rPr lang="en-US" sz="5500" dirty="0" err="1">
                <a:latin typeface="Arial" pitchFamily="34" charset="0"/>
                <a:cs typeface="Arial" pitchFamily="34" charset="0"/>
              </a:rPr>
              <a:t>сайн</a:t>
            </a:r>
            <a:r>
              <a:rPr lang="en-US" sz="5500" dirty="0">
                <a:latin typeface="Arial" pitchFamily="34" charset="0"/>
                <a:cs typeface="Arial" pitchFamily="34" charset="0"/>
              </a:rPr>
              <a:t> </a:t>
            </a:r>
            <a:r>
              <a:rPr lang="en-US" sz="5500" dirty="0" err="1">
                <a:latin typeface="Arial" pitchFamily="34" charset="0"/>
                <a:cs typeface="Arial" pitchFamily="34" charset="0"/>
              </a:rPr>
              <a:t>цэвэрлэ</a:t>
            </a:r>
            <a:r>
              <a:rPr lang="mn-MN" sz="5500" dirty="0">
                <a:latin typeface="Arial" pitchFamily="34" charset="0"/>
                <a:cs typeface="Arial" pitchFamily="34" charset="0"/>
              </a:rPr>
              <a:t>н их цэвэрлэгээг </a:t>
            </a:r>
            <a:r>
              <a:rPr lang="mn-MN" sz="5500" dirty="0" smtClean="0">
                <a:latin typeface="Arial" pitchFamily="34" charset="0"/>
                <a:cs typeface="Arial" pitchFamily="34" charset="0"/>
              </a:rPr>
              <a:t>хийнэ</a:t>
            </a:r>
            <a:r>
              <a:rPr lang="mn-MN" sz="5500" dirty="0">
                <a:latin typeface="Arial" pitchFamily="34" charset="0"/>
                <a:cs typeface="Arial" pitchFamily="34" charset="0"/>
              </a:rPr>
              <a:t>. </a:t>
            </a:r>
            <a:endParaRPr lang="en-US" sz="5500" dirty="0">
              <a:latin typeface="Arial" pitchFamily="34" charset="0"/>
              <a:cs typeface="Arial" pitchFamily="34" charset="0"/>
            </a:endParaRPr>
          </a:p>
          <a:p>
            <a:pPr marL="342900" lvl="1" indent="-342900" algn="just">
              <a:buFont typeface="Arial" panose="020B0604020202020204" pitchFamily="34" charset="0"/>
              <a:buChar char="•"/>
            </a:pPr>
            <a:r>
              <a:rPr lang="mn-MN" sz="5500" dirty="0">
                <a:latin typeface="Arial" pitchFamily="34" charset="0"/>
                <a:cs typeface="Arial" pitchFamily="34" charset="0"/>
              </a:rPr>
              <a:t>Дуудлага хооронд түргэн тусламжийн машины гадаргууг халдваргүйжүүлэн цэвэрлэх. </a:t>
            </a:r>
            <a:endParaRPr lang="en-US" sz="5500" dirty="0">
              <a:latin typeface="Arial" pitchFamily="34" charset="0"/>
              <a:cs typeface="Arial" pitchFamily="34" charset="0"/>
            </a:endParaRPr>
          </a:p>
          <a:p>
            <a:pPr algn="just"/>
            <a:r>
              <a:rPr lang="mn-MN" sz="5500" dirty="0" smtClean="0">
                <a:latin typeface="Arial" pitchFamily="34" charset="0"/>
                <a:cs typeface="Arial" pitchFamily="34" charset="0"/>
              </a:rPr>
              <a:t>Түргэн </a:t>
            </a:r>
            <a:r>
              <a:rPr lang="mn-MN" sz="5500" dirty="0">
                <a:latin typeface="Arial" pitchFamily="34" charset="0"/>
                <a:cs typeface="Arial" pitchFamily="34" charset="0"/>
              </a:rPr>
              <a:t>тусламжийн машины цонх, хаалгыг онгойлон агаар сэлгэлт хийнэ. </a:t>
            </a:r>
            <a:endParaRPr lang="en-US" sz="5500" dirty="0">
              <a:latin typeface="Arial" pitchFamily="34" charset="0"/>
              <a:cs typeface="Arial" pitchFamily="34" charset="0"/>
            </a:endParaRPr>
          </a:p>
          <a:p>
            <a:pPr algn="just"/>
            <a:r>
              <a:rPr lang="mn-MN" sz="5500" dirty="0" smtClean="0">
                <a:latin typeface="Arial" pitchFamily="34" charset="0"/>
                <a:cs typeface="Arial" pitchFamily="34" charset="0"/>
              </a:rPr>
              <a:t>Үйлчлүүлэгчийн </a:t>
            </a:r>
            <a:r>
              <a:rPr lang="mn-MN" sz="5500" dirty="0">
                <a:latin typeface="Arial" pitchFamily="34" charset="0"/>
                <a:cs typeface="Arial" pitchFamily="34" charset="0"/>
              </a:rPr>
              <a:t>хэсэгт хүрэлцэх гадаргууд  халдваргүйжүүлэх уусмалаар гадаргууг </a:t>
            </a:r>
            <a:r>
              <a:rPr lang="mn-MN" sz="5500" dirty="0" smtClean="0">
                <a:latin typeface="Arial" pitchFamily="34" charset="0"/>
                <a:cs typeface="Arial" pitchFamily="34" charset="0"/>
              </a:rPr>
              <a:t>арчиж халдваргүйжүүлэх</a:t>
            </a:r>
            <a:r>
              <a:rPr lang="en-US" sz="5500" dirty="0" smtClean="0">
                <a:latin typeface="Arial" pitchFamily="34" charset="0"/>
                <a:cs typeface="Arial" pitchFamily="34" charset="0"/>
              </a:rPr>
              <a:t>; </a:t>
            </a:r>
            <a:r>
              <a:rPr lang="mn-MN" sz="5500" dirty="0" smtClean="0">
                <a:latin typeface="Arial" pitchFamily="34" charset="0"/>
                <a:cs typeface="Arial" pitchFamily="34" charset="0"/>
              </a:rPr>
              <a:t> </a:t>
            </a:r>
            <a:endParaRPr lang="mn-MN" sz="5500" dirty="0">
              <a:latin typeface="Arial" pitchFamily="34" charset="0"/>
              <a:cs typeface="Arial" pitchFamily="34" charset="0"/>
            </a:endParaRPr>
          </a:p>
          <a:p>
            <a:pPr algn="just"/>
            <a:r>
              <a:rPr lang="mn-MN" sz="5500" dirty="0" smtClean="0">
                <a:latin typeface="Arial" pitchFamily="34" charset="0"/>
                <a:cs typeface="Arial" pitchFamily="34" charset="0"/>
              </a:rPr>
              <a:t>Ариутгалын </a:t>
            </a:r>
            <a:r>
              <a:rPr lang="mn-MN" sz="5500" dirty="0">
                <a:latin typeface="Arial" pitchFamily="34" charset="0"/>
                <a:cs typeface="Arial" pitchFamily="34" charset="0"/>
              </a:rPr>
              <a:t>ажилтан, тархвар судлаачаас мэргэжил арга зүйн зөвлөгөө авна. </a:t>
            </a:r>
            <a:endParaRPr lang="en-US" sz="5500" dirty="0">
              <a:latin typeface="Arial" pitchFamily="34" charset="0"/>
              <a:cs typeface="Arial" pitchFamily="34" charset="0"/>
            </a:endParaRPr>
          </a:p>
          <a:p>
            <a:endParaRPr lang="en-US" sz="5500" dirty="0">
              <a:latin typeface="Arial" pitchFamily="34" charset="0"/>
              <a:cs typeface="Arial" pitchFamily="34" charset="0"/>
            </a:endParaRPr>
          </a:p>
        </p:txBody>
      </p:sp>
    </p:spTree>
    <p:extLst>
      <p:ext uri="{BB962C8B-B14F-4D97-AF65-F5344CB8AC3E}">
        <p14:creationId xmlns:p14="http://schemas.microsoft.com/office/powerpoint/2010/main" xmlns="" val="329326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28600"/>
            <a:ext cx="8229600" cy="792088"/>
          </a:xfrm>
        </p:spPr>
        <p:txBody>
          <a:bodyPr>
            <a:normAutofit/>
          </a:bodyPr>
          <a:lstStyle/>
          <a:p>
            <a:pPr algn="just"/>
            <a:r>
              <a:rPr lang="mn-MN" sz="3600" dirty="0" smtClean="0">
                <a:latin typeface="Tahoma" panose="020B0604030504040204" pitchFamily="34" charset="0"/>
                <a:ea typeface="Tahoma" panose="020B0604030504040204" pitchFamily="34" charset="0"/>
                <a:cs typeface="Tahoma" panose="020B0604030504040204" pitchFamily="34" charset="0"/>
              </a:rPr>
              <a:t>Мөрдөж ажиллах журам, заавар</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p:cNvSpPr>
            <a:spLocks noGrp="1"/>
          </p:cNvSpPr>
          <p:nvPr>
            <p:ph idx="1"/>
          </p:nvPr>
        </p:nvSpPr>
        <p:spPr>
          <a:xfrm>
            <a:off x="228600" y="1351309"/>
            <a:ext cx="8458200" cy="4525963"/>
          </a:xfrm>
        </p:spPr>
        <p:txBody>
          <a:bodyPr>
            <a:normAutofit lnSpcReduction="10000"/>
          </a:bodyPr>
          <a:lstStyle/>
          <a:p>
            <a:pPr algn="just">
              <a:spcAft>
                <a:spcPts val="1200"/>
              </a:spcAft>
            </a:pPr>
            <a:r>
              <a:rPr lang="mn-MN" sz="2600" dirty="0" smtClean="0">
                <a:latin typeface="Tahoma" panose="020B0604030504040204" pitchFamily="34" charset="0"/>
                <a:ea typeface="Tahoma" panose="020B0604030504040204" pitchFamily="34" charset="0"/>
                <a:cs typeface="Tahoma" panose="020B0604030504040204" pitchFamily="34" charset="0"/>
              </a:rPr>
              <a:t>“Дүрэм, жагсаалт батлах тухай” ЭМС-ын 2019 оны 536</a:t>
            </a:r>
            <a:r>
              <a:rPr lang="en-US" sz="2600" dirty="0" smtClean="0">
                <a:latin typeface="Tahoma" panose="020B0604030504040204" pitchFamily="34" charset="0"/>
                <a:ea typeface="Tahoma" panose="020B0604030504040204" pitchFamily="34" charset="0"/>
                <a:cs typeface="Tahoma" panose="020B0604030504040204" pitchFamily="34" charset="0"/>
              </a:rPr>
              <a:t>;</a:t>
            </a:r>
          </a:p>
          <a:p>
            <a:pPr algn="just">
              <a:spcAft>
                <a:spcPts val="1200"/>
              </a:spcAft>
            </a:pPr>
            <a:r>
              <a:rPr lang="mn-MN" sz="2600" dirty="0" smtClean="0">
                <a:latin typeface="Tahoma" panose="020B0604030504040204" pitchFamily="34" charset="0"/>
                <a:ea typeface="Tahoma" panose="020B0604030504040204" pitchFamily="34" charset="0"/>
                <a:cs typeface="Tahoma" panose="020B0604030504040204" pitchFamily="34" charset="0"/>
              </a:rPr>
              <a:t>“Заавар батлах тухай” ЭМС-ын 2019 оны 537</a:t>
            </a:r>
            <a:r>
              <a:rPr lang="en-US" sz="2600" dirty="0" smtClean="0">
                <a:latin typeface="Tahoma" panose="020B0604030504040204" pitchFamily="34" charset="0"/>
                <a:ea typeface="Tahoma" panose="020B0604030504040204" pitchFamily="34" charset="0"/>
                <a:cs typeface="Tahoma" panose="020B0604030504040204" pitchFamily="34" charset="0"/>
              </a:rPr>
              <a:t>;</a:t>
            </a:r>
          </a:p>
          <a:p>
            <a:pPr algn="just">
              <a:spcAft>
                <a:spcPts val="1200"/>
              </a:spcAft>
            </a:pPr>
            <a:r>
              <a:rPr lang="mn-MN" sz="2600" dirty="0" smtClean="0">
                <a:latin typeface="Tahoma" panose="020B0604030504040204" pitchFamily="34" charset="0"/>
                <a:ea typeface="Tahoma" panose="020B0604030504040204" pitchFamily="34" charset="0"/>
                <a:cs typeface="Tahoma" panose="020B0604030504040204" pitchFamily="34" charset="0"/>
              </a:rPr>
              <a:t>“ЭМБ-ын аюултай хог хаягдлыг ангилах, цуглуулах, хадгалах, тээвэрлэх, боловсруулах,  устгах заавар батлах тухай”  ЭМС-ын 2017 оны 505</a:t>
            </a:r>
            <a:r>
              <a:rPr lang="en-US" sz="2600" dirty="0" smtClean="0">
                <a:latin typeface="Tahoma" panose="020B0604030504040204" pitchFamily="34" charset="0"/>
                <a:ea typeface="Tahoma" panose="020B0604030504040204" pitchFamily="34" charset="0"/>
                <a:cs typeface="Tahoma" panose="020B0604030504040204" pitchFamily="34" charset="0"/>
              </a:rPr>
              <a:t>;</a:t>
            </a:r>
            <a:endParaRPr lang="mn-MN" sz="2600" dirty="0" smtClean="0">
              <a:latin typeface="Tahoma" panose="020B0604030504040204" pitchFamily="34" charset="0"/>
              <a:ea typeface="Tahoma" panose="020B0604030504040204" pitchFamily="34" charset="0"/>
              <a:cs typeface="Tahoma" panose="020B0604030504040204" pitchFamily="34" charset="0"/>
            </a:endParaRPr>
          </a:p>
          <a:p>
            <a:pPr algn="just">
              <a:spcAft>
                <a:spcPts val="1200"/>
              </a:spcAft>
            </a:pPr>
            <a:r>
              <a:rPr lang="mn-MN" sz="2600" dirty="0" smtClean="0">
                <a:latin typeface="Tahoma" panose="020B0604030504040204" pitchFamily="34" charset="0"/>
                <a:ea typeface="Tahoma" panose="020B0604030504040204" pitchFamily="34" charset="0"/>
                <a:cs typeface="Tahoma" panose="020B0604030504040204" pitchFamily="34" charset="0"/>
              </a:rPr>
              <a:t>“Түр заавар шинэчлэн батлах тухай” ЭМС-ын А/269 дугаар тушаал</a:t>
            </a:r>
            <a:r>
              <a:rPr lang="en-US" sz="2600" dirty="0" smtClean="0">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xmlns="" val="213438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Бохирдол </a:t>
            </a:r>
            <a:endParaRPr lang="en-US" dirty="0"/>
          </a:p>
        </p:txBody>
      </p:sp>
      <p:sp>
        <p:nvSpPr>
          <p:cNvPr id="3" name="Content Placeholder 2"/>
          <p:cNvSpPr>
            <a:spLocks noGrp="1"/>
          </p:cNvSpPr>
          <p:nvPr>
            <p:ph idx="1"/>
          </p:nvPr>
        </p:nvSpPr>
        <p:spPr>
          <a:xfrm>
            <a:off x="457200" y="1752600"/>
            <a:ext cx="8229600" cy="4124672"/>
          </a:xfrm>
        </p:spPr>
        <p:txBody>
          <a:bodyPr/>
          <a:lstStyle/>
          <a:p>
            <a:pPr marL="342900" lvl="1" indent="-342900" algn="just">
              <a:buFont typeface="Arial" panose="020B0604020202020204" pitchFamily="34" charset="0"/>
              <a:buChar char="•"/>
            </a:pPr>
            <a:r>
              <a:rPr lang="mn-MN" dirty="0"/>
              <a:t>О</a:t>
            </a:r>
            <a:r>
              <a:rPr lang="mn-MN" dirty="0" smtClean="0"/>
              <a:t>рчны </a:t>
            </a:r>
            <a:r>
              <a:rPr lang="mn-MN" dirty="0"/>
              <a:t>эд юмс, тоног төхөөрөмж нь халдварлах аюултай органик </a:t>
            </a:r>
            <a:r>
              <a:rPr lang="x-none"/>
              <a:t>(</a:t>
            </a:r>
            <a:r>
              <a:rPr lang="mn-MN" dirty="0"/>
              <a:t>хүний цус, биологийн шингэн</a:t>
            </a:r>
            <a:r>
              <a:rPr lang="x-none"/>
              <a:t>)</a:t>
            </a:r>
            <a:r>
              <a:rPr lang="mn-MN" dirty="0"/>
              <a:t> эсвэл органик бус </a:t>
            </a:r>
            <a:r>
              <a:rPr lang="x-none"/>
              <a:t>(</a:t>
            </a:r>
            <a:r>
              <a:rPr lang="mn-MN" dirty="0"/>
              <a:t>тоос, шороо</a:t>
            </a:r>
            <a:r>
              <a:rPr lang="x-none"/>
              <a:t>)</a:t>
            </a:r>
            <a:r>
              <a:rPr lang="mn-MN" dirty="0"/>
              <a:t> зүйлсээр бохирдохыг </a:t>
            </a:r>
            <a:endParaRPr lang="en-US" sz="2400" dirty="0"/>
          </a:p>
          <a:p>
            <a:pPr marL="0" indent="0">
              <a:buNone/>
            </a:pPr>
            <a:endParaRPr lang="en-US" dirty="0"/>
          </a:p>
        </p:txBody>
      </p:sp>
    </p:spTree>
    <p:extLst>
      <p:ext uri="{BB962C8B-B14F-4D97-AF65-F5344CB8AC3E}">
        <p14:creationId xmlns:p14="http://schemas.microsoft.com/office/powerpoint/2010/main" xmlns="" val="346361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Ерөнхий зарчим </a:t>
            </a:r>
            <a:endParaRPr lang="en-US" dirty="0"/>
          </a:p>
        </p:txBody>
      </p:sp>
      <p:sp>
        <p:nvSpPr>
          <p:cNvPr id="3" name="Content Placeholder 2"/>
          <p:cNvSpPr>
            <a:spLocks noGrp="1"/>
          </p:cNvSpPr>
          <p:nvPr>
            <p:ph idx="1"/>
          </p:nvPr>
        </p:nvSpPr>
        <p:spPr/>
        <p:txBody>
          <a:bodyPr>
            <a:normAutofit fontScale="92500" lnSpcReduction="10000"/>
          </a:bodyPr>
          <a:lstStyle/>
          <a:p>
            <a:r>
              <a:rPr lang="mn-MN" dirty="0" smtClean="0"/>
              <a:t>Цэвэрлэгээний журам, хуваарь </a:t>
            </a:r>
          </a:p>
          <a:p>
            <a:r>
              <a:rPr lang="mn-MN" dirty="0" smtClean="0"/>
              <a:t>Ажилтны сургалт </a:t>
            </a:r>
          </a:p>
          <a:p>
            <a:r>
              <a:rPr lang="mn-MN" dirty="0" smtClean="0"/>
              <a:t>ХХХ өмсөх, тайлах </a:t>
            </a:r>
          </a:p>
          <a:p>
            <a:r>
              <a:rPr lang="mn-MN" dirty="0" smtClean="0"/>
              <a:t>Цэвэрлэгээний багаж хэрэгсэл, материал, хадгалалт </a:t>
            </a:r>
          </a:p>
          <a:p>
            <a:r>
              <a:rPr lang="mn-MN" dirty="0" smtClean="0"/>
              <a:t>Чийгтэй цэвэрлэгээ </a:t>
            </a:r>
          </a:p>
          <a:p>
            <a:r>
              <a:rPr lang="mn-MN" dirty="0" smtClean="0"/>
              <a:t>Дээрээс доош чиглэлд хийх </a:t>
            </a:r>
          </a:p>
          <a:p>
            <a:r>
              <a:rPr lang="mn-MN" dirty="0" smtClean="0"/>
              <a:t>Зөвшөөрөлтэй халдваргүйжүүлэх бодис, зааврын дагуу хэрэглэх </a:t>
            </a:r>
          </a:p>
          <a:p>
            <a:endParaRPr lang="en-US" dirty="0"/>
          </a:p>
        </p:txBody>
      </p:sp>
    </p:spTree>
    <p:extLst>
      <p:ext uri="{BB962C8B-B14F-4D97-AF65-F5344CB8AC3E}">
        <p14:creationId xmlns:p14="http://schemas.microsoft.com/office/powerpoint/2010/main" xmlns="" val="185641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ctr"/>
            <a:r>
              <a:rPr lang="mn-MN" sz="3200" dirty="0" smtClean="0">
                <a:latin typeface="Arial" panose="020B0604020202020204" pitchFamily="34" charset="0"/>
                <a:cs typeface="Arial" panose="020B0604020202020204" pitchFamily="34" charset="0"/>
              </a:rPr>
              <a:t>Орчны цэвэрлэгээ, халдваргүйжүүлэлт</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28600" y="1371600"/>
            <a:ext cx="4038600" cy="4525963"/>
          </a:xfrm>
        </p:spPr>
        <p:txBody>
          <a:bodyPr>
            <a:normAutofit fontScale="70000" lnSpcReduction="20000"/>
          </a:bodyPr>
          <a:lstStyle/>
          <a:p>
            <a:pPr algn="just">
              <a:spcAft>
                <a:spcPts val="1200"/>
              </a:spcAft>
            </a:pPr>
            <a:r>
              <a:rPr lang="mn-MN" sz="3200" dirty="0">
                <a:latin typeface="Arial" panose="020B0604020202020204" pitchFamily="34" charset="0"/>
                <a:cs typeface="Arial" pitchFamily="34" charset="0"/>
              </a:rPr>
              <a:t>Өвчтөний өрөөнд 1-ээс доошгүй удаа, бохирдсон тохиолдол бүрд</a:t>
            </a:r>
          </a:p>
          <a:p>
            <a:pPr algn="just">
              <a:spcAft>
                <a:spcPts val="1200"/>
              </a:spcAft>
            </a:pPr>
            <a:r>
              <a:rPr lang="mn-MN" sz="3200" dirty="0">
                <a:latin typeface="Arial" panose="020B0604020202020204" pitchFamily="34" charset="0"/>
                <a:cs typeface="Arial" pitchFamily="34" charset="0"/>
              </a:rPr>
              <a:t>Хүний гар их хүрэлцдэг хэсгийг  өдөрт 3-аас доошгүй удаа</a:t>
            </a:r>
          </a:p>
          <a:p>
            <a:pPr algn="just">
              <a:spcAft>
                <a:spcPts val="1200"/>
              </a:spcAft>
            </a:pPr>
            <a:r>
              <a:rPr lang="mn-MN" sz="3200" dirty="0" smtClean="0">
                <a:latin typeface="Arial" panose="020B0604020202020204" pitchFamily="34" charset="0"/>
                <a:cs typeface="Arial" pitchFamily="34" charset="0"/>
              </a:rPr>
              <a:t>Цэврээс-бохир</a:t>
            </a:r>
            <a:r>
              <a:rPr lang="mn-MN" sz="3200" dirty="0">
                <a:latin typeface="Arial" panose="020B0604020202020204" pitchFamily="34" charset="0"/>
                <a:cs typeface="Arial" pitchFamily="34" charset="0"/>
              </a:rPr>
              <a:t>, дээрээс доош, гаднаас дотогш</a:t>
            </a:r>
          </a:p>
          <a:p>
            <a:pPr algn="just">
              <a:spcAft>
                <a:spcPts val="1200"/>
              </a:spcAft>
            </a:pPr>
            <a:r>
              <a:rPr lang="mn-MN" sz="3200" dirty="0" smtClean="0">
                <a:latin typeface="Arial" panose="020B0604020202020204" pitchFamily="34" charset="0"/>
                <a:cs typeface="Arial" panose="020B0604020202020204" pitchFamily="34" charset="0"/>
              </a:rPr>
              <a:t>Чийгтэй цэвэрлэгээ</a:t>
            </a:r>
            <a:r>
              <a:rPr lang="mn-MN" sz="3200" dirty="0">
                <a:latin typeface="Arial" panose="020B0604020202020204" pitchFamily="34" charset="0"/>
                <a:cs typeface="Arial" panose="020B0604020202020204" pitchFamily="34" charset="0"/>
              </a:rPr>
              <a:t> </a:t>
            </a:r>
            <a:r>
              <a:rPr lang="mn-MN" sz="3200" dirty="0" smtClean="0">
                <a:latin typeface="Arial" panose="020B0604020202020204" pitchFamily="34" charset="0"/>
                <a:cs typeface="Arial" panose="020B0604020202020204" pitchFamily="34" charset="0"/>
              </a:rPr>
              <a:t>хийх</a:t>
            </a:r>
          </a:p>
          <a:p>
            <a:pPr algn="just">
              <a:spcAft>
                <a:spcPts val="1200"/>
              </a:spcAft>
            </a:pPr>
            <a:r>
              <a:rPr lang="mn-MN" sz="3200" dirty="0" smtClean="0">
                <a:latin typeface="Arial" panose="020B0604020202020204" pitchFamily="34" charset="0"/>
                <a:cs typeface="Arial" panose="020B0604020202020204" pitchFamily="34" charset="0"/>
              </a:rPr>
              <a:t>Цэвэрлэгээний  дараа халдваргүйжүүлэлт</a:t>
            </a:r>
          </a:p>
          <a:p>
            <a:pPr algn="just"/>
            <a:endParaRPr lang="mn-MN" dirty="0"/>
          </a:p>
          <a:p>
            <a:endParaRPr lang="en-US" dirty="0"/>
          </a:p>
        </p:txBody>
      </p:sp>
      <p:sp>
        <p:nvSpPr>
          <p:cNvPr id="4" name="Content Placeholder 3"/>
          <p:cNvSpPr>
            <a:spLocks noGrp="1"/>
          </p:cNvSpPr>
          <p:nvPr>
            <p:ph sz="half" idx="2"/>
          </p:nvPr>
        </p:nvSpPr>
        <p:spPr>
          <a:xfrm>
            <a:off x="4386049" y="4225262"/>
            <a:ext cx="4757951" cy="1718337"/>
          </a:xfrm>
        </p:spPr>
        <p:txBody>
          <a:bodyPr>
            <a:noAutofit/>
          </a:bodyPr>
          <a:lstStyle/>
          <a:p>
            <a:pPr marL="0" indent="0">
              <a:buNone/>
            </a:pPr>
            <a:r>
              <a:rPr lang="mn-MN" sz="2000" dirty="0" smtClean="0">
                <a:latin typeface="Arial" panose="020B0604020202020204" pitchFamily="34" charset="0"/>
                <a:cs typeface="Arial" panose="020B0604020202020204" pitchFamily="34" charset="0"/>
              </a:rPr>
              <a:t>Зарим судалгаагаар:  </a:t>
            </a:r>
          </a:p>
          <a:p>
            <a:r>
              <a:rPr lang="mn-MN" sz="2000" dirty="0" smtClean="0">
                <a:latin typeface="Arial" panose="020B0604020202020204" pitchFamily="34" charset="0"/>
                <a:cs typeface="Arial" panose="020B0604020202020204" pitchFamily="34" charset="0"/>
              </a:rPr>
              <a:t>Даавуу</a:t>
            </a:r>
            <a:r>
              <a:rPr lang="mn-MN" sz="2000" dirty="0">
                <a:latin typeface="Arial" panose="020B0604020202020204" pitchFamily="34" charset="0"/>
                <a:cs typeface="Arial" panose="020B0604020202020204" pitchFamily="34" charset="0"/>
              </a:rPr>
              <a:t>, модон дээр 1 өдөр, </a:t>
            </a:r>
            <a:endParaRPr lang="mn-MN" sz="2000" dirty="0" smtClean="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Шилэн </a:t>
            </a:r>
            <a:r>
              <a:rPr lang="mn-MN" sz="2000" dirty="0">
                <a:latin typeface="Arial" panose="020B0604020202020204" pitchFamily="34" charset="0"/>
                <a:cs typeface="Arial" panose="020B0604020202020204" pitchFamily="34" charset="0"/>
              </a:rPr>
              <a:t>дээр 2 хоног, </a:t>
            </a:r>
            <a:endParaRPr lang="mn-MN" sz="2000" dirty="0" smtClean="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Зэвэрдэггүй </a:t>
            </a:r>
            <a:r>
              <a:rPr lang="mn-MN" sz="2000" dirty="0">
                <a:latin typeface="Arial" panose="020B0604020202020204" pitchFamily="34" charset="0"/>
                <a:cs typeface="Arial" panose="020B0604020202020204" pitchFamily="34" charset="0"/>
              </a:rPr>
              <a:t>ган, </a:t>
            </a:r>
            <a:r>
              <a:rPr lang="mn-MN" sz="2000" dirty="0" smtClean="0">
                <a:latin typeface="Arial" panose="020B0604020202020204" pitchFamily="34" charset="0"/>
                <a:cs typeface="Arial" panose="020B0604020202020204" pitchFamily="34" charset="0"/>
              </a:rPr>
              <a:t>хуванцарт  4 хо,</a:t>
            </a:r>
          </a:p>
          <a:p>
            <a:r>
              <a:rPr lang="mn-MN" sz="2000" dirty="0">
                <a:latin typeface="Arial" panose="020B0604020202020204" pitchFamily="34" charset="0"/>
                <a:cs typeface="Arial" panose="020B0604020202020204" pitchFamily="34" charset="0"/>
              </a:rPr>
              <a:t>Э</a:t>
            </a:r>
            <a:r>
              <a:rPr lang="mn-MN" sz="2000" dirty="0" smtClean="0">
                <a:latin typeface="Arial" panose="020B0604020202020204" pitchFamily="34" charset="0"/>
                <a:cs typeface="Arial" panose="020B0604020202020204" pitchFamily="34" charset="0"/>
              </a:rPr>
              <a:t>мнэлгийн </a:t>
            </a:r>
            <a:r>
              <a:rPr lang="mn-MN" sz="2000" dirty="0">
                <a:latin typeface="Arial" panose="020B0604020202020204" pitchFamily="34" charset="0"/>
                <a:cs typeface="Arial" panose="020B0604020202020204" pitchFamily="34" charset="0"/>
              </a:rPr>
              <a:t>маскны </a:t>
            </a:r>
            <a:r>
              <a:rPr lang="mn-MN" sz="2000" dirty="0" smtClean="0">
                <a:latin typeface="Arial" panose="020B0604020202020204" pitchFamily="34" charset="0"/>
                <a:cs typeface="Arial" panose="020B0604020202020204" pitchFamily="34" charset="0"/>
              </a:rPr>
              <a:t>гадна 7 </a:t>
            </a:r>
            <a:r>
              <a:rPr lang="mn-MN" sz="2000" dirty="0">
                <a:latin typeface="Arial" panose="020B0604020202020204" pitchFamily="34" charset="0"/>
                <a:cs typeface="Arial" panose="020B0604020202020204" pitchFamily="34" charset="0"/>
              </a:rPr>
              <a:t>хоног </a:t>
            </a:r>
            <a:endParaRPr lang="mn-MN" sz="2000" dirty="0" smtClean="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1224886"/>
            <a:ext cx="4229100" cy="300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492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44562"/>
          </a:xfrm>
        </p:spPr>
        <p:txBody>
          <a:bodyPr>
            <a:normAutofit/>
          </a:bodyPr>
          <a:lstStyle/>
          <a:p>
            <a:pPr algn="ctr"/>
            <a:r>
              <a:rPr lang="mn-MN" sz="3200" dirty="0" smtClean="0">
                <a:latin typeface="Arial" panose="020B0604020202020204" pitchFamily="34" charset="0"/>
                <a:cs typeface="Arial" panose="020B0604020202020204" pitchFamily="34" charset="0"/>
              </a:rPr>
              <a:t>Орчны цэвэрлэгээ, халдваргүйжүүлэлт</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219201"/>
            <a:ext cx="4876800" cy="4572000"/>
          </a:xfrm>
        </p:spPr>
        <p:txBody>
          <a:bodyPr>
            <a:normAutofit/>
          </a:bodyPr>
          <a:lstStyle/>
          <a:p>
            <a:pPr algn="just">
              <a:spcAft>
                <a:spcPts val="1200"/>
              </a:spcAft>
            </a:pPr>
            <a:r>
              <a:rPr lang="mn-MN" sz="2000" dirty="0">
                <a:latin typeface="Arial" panose="020B0604020202020204" pitchFamily="34" charset="0"/>
                <a:cs typeface="Arial" panose="020B0604020202020204" pitchFamily="34" charset="0"/>
              </a:rPr>
              <a:t>Халдваргүйжүүлэх бодис цацаж хэрэглэхээс илүүтэй арчиж </a:t>
            </a:r>
            <a:r>
              <a:rPr lang="mn-MN" sz="2000" dirty="0" smtClean="0">
                <a:latin typeface="Arial" panose="020B0604020202020204" pitchFamily="34" charset="0"/>
                <a:cs typeface="Arial" panose="020B0604020202020204" pitchFamily="34" charset="0"/>
              </a:rPr>
              <a:t>хэрэглэх </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Халдваргүйжүүлэх уусмал </a:t>
            </a:r>
            <a:r>
              <a:rPr lang="mn-MN" sz="2000" dirty="0" smtClean="0">
                <a:latin typeface="Arial" panose="020B0604020202020204" pitchFamily="34" charset="0"/>
                <a:cs typeface="Arial" panose="020B0604020202020204" pitchFamily="34" charset="0"/>
              </a:rPr>
              <a:t>хүрэлцээтэй, удаан хугацаанд </a:t>
            </a:r>
            <a:r>
              <a:rPr lang="mn-MN" sz="2000" dirty="0">
                <a:latin typeface="Arial" panose="020B0604020202020204" pitchFamily="34" charset="0"/>
                <a:cs typeface="Arial" panose="020B0604020202020204" pitchFamily="34" charset="0"/>
              </a:rPr>
              <a:t>чийгтэй </a:t>
            </a:r>
            <a:r>
              <a:rPr lang="mn-MN" sz="2000" dirty="0" smtClean="0">
                <a:latin typeface="Arial" panose="020B0604020202020204" pitchFamily="34" charset="0"/>
                <a:cs typeface="Arial" panose="020B0604020202020204" pitchFamily="34" charset="0"/>
              </a:rPr>
              <a:t>байлгах</a:t>
            </a:r>
            <a:endParaRPr lang="mn-MN" sz="2000" dirty="0">
              <a:latin typeface="Arial" panose="020B0604020202020204" pitchFamily="34" charset="0"/>
              <a:cs typeface="Arial" panose="020B0604020202020204" pitchFamily="34" charset="0"/>
            </a:endParaRPr>
          </a:p>
          <a:p>
            <a:pPr algn="just"/>
            <a:r>
              <a:rPr lang="mn-MN" sz="2000" dirty="0" smtClean="0">
                <a:latin typeface="Arial" panose="020B0604020202020204" pitchFamily="34" charset="0"/>
                <a:cs typeface="Arial" panose="020B0604020202020204" pitchFamily="34" charset="0"/>
              </a:rPr>
              <a:t>Бодисын концентраци, үйлчлэх хугацааг барих</a:t>
            </a:r>
          </a:p>
          <a:p>
            <a:pPr algn="just"/>
            <a:r>
              <a:rPr lang="mn-MN" sz="2000" dirty="0" smtClean="0">
                <a:latin typeface="Arial" panose="020B0604020202020204" pitchFamily="34" charset="0"/>
                <a:cs typeface="Arial" panose="020B0604020202020204" pitchFamily="34" charset="0"/>
              </a:rPr>
              <a:t>Хэт өндөр концентрациар ашиглахгүй </a:t>
            </a:r>
          </a:p>
          <a:p>
            <a:pPr algn="just"/>
            <a:r>
              <a:rPr lang="mn-MN" sz="2000" dirty="0">
                <a:latin typeface="Arial" panose="020B0604020202020204" pitchFamily="34" charset="0"/>
                <a:cs typeface="Arial" panose="020B0604020202020204" pitchFamily="34" charset="0"/>
              </a:rPr>
              <a:t>Ямар ч нөхцөлд хүн рүү халдваргүйжүүлэх бодис </a:t>
            </a:r>
            <a:r>
              <a:rPr lang="mn-MN" sz="2000" dirty="0" smtClean="0">
                <a:latin typeface="Arial" panose="020B0604020202020204" pitchFamily="34" charset="0"/>
                <a:cs typeface="Arial" panose="020B0604020202020204" pitchFamily="34" charset="0"/>
              </a:rPr>
              <a:t>цацах, шүршихийг зөвлөхгүй</a:t>
            </a:r>
            <a:endParaRPr lang="mn-MN" sz="2000" dirty="0">
              <a:latin typeface="Arial" panose="020B0604020202020204" pitchFamily="34" charset="0"/>
              <a:cs typeface="Arial" panose="020B0604020202020204" pitchFamily="34" charset="0"/>
            </a:endParaRPr>
          </a:p>
          <a:p>
            <a:pPr algn="just"/>
            <a:endParaRPr lang="mn-MN" sz="2400" dirty="0" smtClean="0">
              <a:latin typeface="Arial" panose="020B0604020202020204" pitchFamily="34" charset="0"/>
              <a:cs typeface="Arial" panose="020B0604020202020204" pitchFamily="34" charset="0"/>
            </a:endParaRPr>
          </a:p>
          <a:p>
            <a:pPr lvl="1" algn="just"/>
            <a:endParaRPr lang="mn-MN" sz="2000" dirty="0">
              <a:latin typeface="Arial" panose="020B0604020202020204" pitchFamily="34" charset="0"/>
              <a:cs typeface="Arial" panose="020B0604020202020204" pitchFamily="34" charset="0"/>
            </a:endParaRPr>
          </a:p>
          <a:p>
            <a:pPr algn="just">
              <a:spcAft>
                <a:spcPts val="1200"/>
              </a:spcAft>
            </a:pPr>
            <a:endParaRPr lang="mn-MN" sz="2200" dirty="0">
              <a:latin typeface="Arial" panose="020B0604020202020204" pitchFamily="34" charset="0"/>
              <a:cs typeface="Arial" panose="020B0604020202020204" pitchFamily="34" charset="0"/>
            </a:endParaRPr>
          </a:p>
          <a:p>
            <a:pPr algn="just"/>
            <a:endParaRPr lang="mn-MN" dirty="0"/>
          </a:p>
          <a:p>
            <a:endParaRPr lang="en-US" dirty="0"/>
          </a:p>
        </p:txBody>
      </p:sp>
      <p:pic>
        <p:nvPicPr>
          <p:cNvPr id="819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1447800"/>
            <a:ext cx="3825080" cy="4129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254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Цэвэрлэгээ хийх алхам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19200" y="1524000"/>
            <a:ext cx="67818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736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200"/>
            <a:ext cx="8229600" cy="1524000"/>
          </a:xfrm>
        </p:spPr>
        <p:txBody>
          <a:bodyPr>
            <a:normAutofit/>
          </a:bodyPr>
          <a:lstStyle/>
          <a:p>
            <a:r>
              <a:rPr lang="mn-MN" sz="2800" dirty="0" smtClean="0">
                <a:latin typeface="Arial" pitchFamily="34" charset="0"/>
                <a:cs typeface="Arial" pitchFamily="34" charset="0"/>
              </a:rPr>
              <a:t>Цэвэрлэгээ хийх дарааллыг тодорхойлно уу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353272"/>
          </a:xfrm>
        </p:spPr>
        <p:txBody>
          <a:bodyPr/>
          <a:lstStyle/>
          <a:p>
            <a:r>
              <a:rPr lang="mn-MN" dirty="0" smtClean="0"/>
              <a:t>Тарианы өрөө </a:t>
            </a:r>
          </a:p>
          <a:p>
            <a:r>
              <a:rPr lang="mn-MN" dirty="0" smtClean="0"/>
              <a:t>Коридори </a:t>
            </a:r>
          </a:p>
          <a:p>
            <a:r>
              <a:rPr lang="mn-MN" dirty="0" smtClean="0"/>
              <a:t>Хоолны өрөө </a:t>
            </a:r>
          </a:p>
          <a:p>
            <a:r>
              <a:rPr lang="mn-MN" dirty="0" smtClean="0"/>
              <a:t>Нийтийн ариун цэврийн өрөө </a:t>
            </a:r>
          </a:p>
          <a:p>
            <a:r>
              <a:rPr lang="mn-MN" dirty="0" smtClean="0"/>
              <a:t>Өвчтөний өрөөнүүд </a:t>
            </a:r>
          </a:p>
          <a:p>
            <a:endParaRPr lang="en-US" dirty="0"/>
          </a:p>
        </p:txBody>
      </p:sp>
    </p:spTree>
    <p:extLst>
      <p:ext uri="{BB962C8B-B14F-4D97-AF65-F5344CB8AC3E}">
        <p14:creationId xmlns:p14="http://schemas.microsoft.com/office/powerpoint/2010/main" xmlns="" val="26220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Цэвэрлэгээ хийх алхам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295400"/>
            <a:ext cx="5926964" cy="2094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3505200"/>
            <a:ext cx="60198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291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mn-MN" dirty="0" smtClean="0"/>
              <a:t>Цэвэрлэгээ хийх алхам </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14400" y="1219200"/>
            <a:ext cx="5029200" cy="2429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81400" y="3733800"/>
            <a:ext cx="5105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2680265"/>
      </p:ext>
    </p:extLst>
  </p:cSld>
  <p:clrMapOvr>
    <a:masterClrMapping/>
  </p:clrMapOvr>
</p:sld>
</file>

<file path=ppt/theme/theme1.xml><?xml version="1.0" encoding="utf-8"?>
<a:theme xmlns:a="http://schemas.openxmlformats.org/drawingml/2006/main" name="OSL - PNG Deployment">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OSL - PNG Deployment</Template>
  <TotalTime>8976</TotalTime>
  <Words>828</Words>
  <Application>Microsoft Office PowerPoint</Application>
  <PresentationFormat>On-screen Show (4:3)</PresentationFormat>
  <Paragraphs>101</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OSL - PNG Deployment</vt:lpstr>
      <vt:lpstr>Эмнэлгийн орчны цэвэрлэгээ, халдваргүйжүүлэлт, угаалга  </vt:lpstr>
      <vt:lpstr>Бохирдол </vt:lpstr>
      <vt:lpstr>Ерөнхий зарчим </vt:lpstr>
      <vt:lpstr>Орчны цэвэрлэгээ, халдваргүйжүүлэлт</vt:lpstr>
      <vt:lpstr>Орчны цэвэрлэгээ, халдваргүйжүүлэлт</vt:lpstr>
      <vt:lpstr>Цэвэрлэгээ хийх алхам </vt:lpstr>
      <vt:lpstr>Цэвэрлэгээ хийх дарааллыг тодорхойлно уу  </vt:lpstr>
      <vt:lpstr>Цэвэрлэгээ хийх алхам </vt:lpstr>
      <vt:lpstr>Цэвэрлэгээ хийх алхам </vt:lpstr>
      <vt:lpstr>Гипохлорит натри (NaOCl)  бэлтгэх:  </vt:lpstr>
      <vt:lpstr>Жавелион бэлтгэх:  </vt:lpstr>
      <vt:lpstr>Клорсепт бэлтгэх:  </vt:lpstr>
      <vt:lpstr>Орчны цэвэрлэгээ, халдваргүйжүүлэлт</vt:lpstr>
      <vt:lpstr>Ариун цэврийн байгууламжид тавигдах шаардлага, ялгадсыг зайлуулах</vt:lpstr>
      <vt:lpstr>Биологийн шингэн асгарсан үед:  </vt:lpstr>
      <vt:lpstr>Угаалга</vt:lpstr>
      <vt:lpstr>Түргэн тусламжийн машины цэвэрлэгээ</vt:lpstr>
      <vt:lpstr>Мөрдөж ажиллах журам, заавар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Leila (WPRO)</dc:creator>
  <cp:lastModifiedBy>User</cp:lastModifiedBy>
  <cp:revision>367</cp:revision>
  <cp:lastPrinted>2020-10-21T08:16:47Z</cp:lastPrinted>
  <dcterms:created xsi:type="dcterms:W3CDTF">2019-11-06T04:49:24Z</dcterms:created>
  <dcterms:modified xsi:type="dcterms:W3CDTF">2021-01-13T01:51:25Z</dcterms:modified>
</cp:coreProperties>
</file>