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74" r:id="rId8"/>
    <p:sldId id="263" r:id="rId9"/>
    <p:sldId id="264" r:id="rId10"/>
    <p:sldId id="267" r:id="rId11"/>
    <p:sldId id="266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C7E3-C2FA-4854-A2F2-F5E1895A9DEC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24B30-8CE7-45CC-A164-AE3841169D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98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E87D-A9E0-4EBF-9F36-6009D7ED84D2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9734-B88A-43EA-AD52-F68B4266F1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63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2968-0A4C-4432-A995-B2698F74D96C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8E9A-B001-4CE8-A97C-632181053B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98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21BEF-6123-4BDB-ADA3-2A4B45B87C4A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2716-491B-4B51-AC0E-8C2C66A6F6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92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9A8B-51EC-4039-A820-F1FA2A5A23C0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833B-138F-4F92-8810-8C12ABB5C8D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67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A912-4208-4BA1-8F96-76C0324644F7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650-756A-49B1-8C25-9D5B677BF5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73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1801-1E54-49B8-A916-E0DBAD483561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2496-A9F6-42AE-BFA5-8892A4F314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1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50A4-654B-4192-9FFE-B693ED8D4F30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9A2AD-1511-4DB2-A54C-D432603B0F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41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F7E0-D5FA-4DCA-8F91-4D539CACED59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4C3F-79DB-4A2E-B863-5340A53A71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07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376-D2B4-48FB-978F-5E61CB8E2BC1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436FF-FCA1-4D03-ABF8-F67A104A6F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92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EB04D-7361-4355-952F-B24694D590EA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61175-C6F6-46CB-B0D7-6814520CE5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62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248E2-A729-4A50-92C1-64F0E05D7901}" type="datetimeFigureOut">
              <a:rPr lang="zh-CN" altLang="en-US" smtClean="0"/>
              <a:pPr/>
              <a:t>2021/10/14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BB205-2755-4D7A-AA84-39C8F485CD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033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524000"/>
            <a:ext cx="1781431" cy="28391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01573" y="4419600"/>
            <a:ext cx="670277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n-MN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Дэлхийн үйлчлүүлэгчийн аюулгүй байдлын үйл ажиллагааны төлөвлөгөө 2021–2030 он</a:t>
            </a:r>
            <a:r>
              <a:rPr lang="en-US" sz="1400" dirty="0"/>
              <a:t/>
            </a:r>
            <a:br>
              <a:rPr lang="en-US" sz="1400" dirty="0"/>
            </a:b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2590799" y="451556"/>
            <a:ext cx="4124325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6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2438400"/>
            <a:ext cx="8610600" cy="3319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Эмнэлзүйн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явцын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  <a:endParaRPr lang="mn-MN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Эрсдэлд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өртөмтгий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клиник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дэлхийн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сорилт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Гэм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хоргүй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эм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Халдвараас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урьдчилан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сэргийлэх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нь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нянгийн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эсрэг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эсэргүүцлийг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хянах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Эмнэлгийн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хэрэгсэл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эм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цус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вакцины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Анхан шатны тусламж үйлчилгээ, тусламж үйлчилгээний шилжилт дэх өвчтөний аюулгүй байдал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81200"/>
            <a:ext cx="1074962" cy="136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32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905000"/>
            <a:ext cx="7620000" cy="3592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Үйлчлүүлэгч </a:t>
            </a:r>
            <a:r>
              <a:rPr lang="mn-MN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болон гэр бүлийн </a:t>
            </a: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оролцоо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Засгийн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газартай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хамтр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бодлого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хөтөлбөр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боловсруулах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үйлчлүүлэгчидэд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чиг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лэ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сэн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байдлыг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сайжруулахын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тулд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туршлагаас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суралцах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өмгөөлөгч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төлөө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тэмцэгчид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талаар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хохирогчдод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мэдээлэх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болон ар гэрийнхэнд мэдээлэл, боловсрол олгох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95400"/>
            <a:ext cx="1113748" cy="142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01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83752" y="2209800"/>
            <a:ext cx="8153400" cy="322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Эрүүл </a:t>
            </a:r>
            <a:r>
              <a:rPr lang="mn-MN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мэндийн ажилтны боловсрол, ур чадвар, аюулгүй </a:t>
            </a: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Мэргэжлийн боловсрол, сургалтын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 байдал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аюулгүй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 боловсрол, сургалтын шилдэг төвүүд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аюулгүй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 ур чадвар нь зохицуулалтын шаардлага юм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 байдлыг эрүүл мэндийн ажилтнуудын үнэлгээний системтэй холбох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 мэндийн ажилчдын аюулгүй ажиллах орчин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1148304" cy="146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2057400"/>
            <a:ext cx="7772400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Мэдээлэл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судалгаа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эрсд</a:t>
            </a: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лийн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менежмент</a:t>
            </a:r>
            <a:endParaRPr lang="mn-MN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талаар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мэдээлэх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суралцах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мэдээллийн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байдлыг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хянах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судалгааны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хөтөлбөрүүд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байдлыг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хангах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дижитал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1149212" cy="146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3362" y="2057400"/>
            <a:ext cx="8534400" cy="322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Хамтарсан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түншлэл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эв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нэгдэл</a:t>
            </a:r>
            <a:endParaRPr lang="mn-MN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Оролцогч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талуудын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оролцоо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Нийтлэг ойлголт, хамтын үүрэг амлалт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сүлжээ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хамтын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ажиллагаа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 байдлыг хангах зорилгоор газарзүйн болон олон салбарыг хамарсан санаачлага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180340" algn="l"/>
              </a:tabLst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Техникийн хөтөлбөр, санаачлагатай уялдуулах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1143000" cy="145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4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02664" y="1676400"/>
            <a:ext cx="7395795" cy="4542796"/>
            <a:chOff x="-181156" y="-28523"/>
            <a:chExt cx="6555255" cy="3755616"/>
          </a:xfrm>
        </p:grpSpPr>
        <p:sp>
          <p:nvSpPr>
            <p:cNvPr id="6" name="Rectangle 5"/>
            <p:cNvSpPr/>
            <p:nvPr/>
          </p:nvSpPr>
          <p:spPr>
            <a:xfrm>
              <a:off x="721458" y="0"/>
              <a:ext cx="47768" cy="292991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400" b="1">
                  <a:solidFill>
                    <a:srgbClr val="EF7D2D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210" y="-28523"/>
              <a:ext cx="6154672" cy="34309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>
                  <a:solidFill>
                    <a:srgbClr val="EF7D2D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Зураг 6.1 Өвчтөний аюулгүй байдлын дэлхийн үйл ажиллагааны төлөвлөгөөг 2021–2030 онд хэрэгжүүлэх экосистем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Shape 10696"/>
            <p:cNvSpPr/>
            <p:nvPr/>
          </p:nvSpPr>
          <p:spPr>
            <a:xfrm>
              <a:off x="527801" y="387756"/>
              <a:ext cx="772160" cy="273672"/>
            </a:xfrm>
            <a:custGeom>
              <a:avLst/>
              <a:gdLst/>
              <a:ahLst/>
              <a:cxnLst/>
              <a:rect l="0" t="0" r="0" b="0"/>
              <a:pathLst>
                <a:path w="772160" h="273672">
                  <a:moveTo>
                    <a:pt x="772160" y="197180"/>
                  </a:moveTo>
                  <a:cubicBezTo>
                    <a:pt x="772160" y="239255"/>
                    <a:pt x="737743" y="273672"/>
                    <a:pt x="695668" y="273672"/>
                  </a:cubicBezTo>
                  <a:lnTo>
                    <a:pt x="76492" y="273672"/>
                  </a:lnTo>
                  <a:cubicBezTo>
                    <a:pt x="34430" y="273672"/>
                    <a:pt x="0" y="239255"/>
                    <a:pt x="0" y="197180"/>
                  </a:cubicBezTo>
                  <a:lnTo>
                    <a:pt x="0" y="76492"/>
                  </a:lnTo>
                  <a:cubicBezTo>
                    <a:pt x="0" y="34417"/>
                    <a:pt x="34430" y="0"/>
                    <a:pt x="76492" y="0"/>
                  </a:cubicBezTo>
                  <a:lnTo>
                    <a:pt x="695668" y="0"/>
                  </a:lnTo>
                  <a:cubicBezTo>
                    <a:pt x="737743" y="0"/>
                    <a:pt x="772160" y="34417"/>
                    <a:pt x="772160" y="76492"/>
                  </a:cubicBezTo>
                  <a:lnTo>
                    <a:pt x="772160" y="197180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Shape 10698"/>
            <p:cNvSpPr/>
            <p:nvPr/>
          </p:nvSpPr>
          <p:spPr>
            <a:xfrm>
              <a:off x="-181156" y="1069594"/>
              <a:ext cx="1109670" cy="395156"/>
            </a:xfrm>
            <a:custGeom>
              <a:avLst/>
              <a:gdLst/>
              <a:ahLst/>
              <a:cxnLst/>
              <a:rect l="0" t="0" r="0" b="0"/>
              <a:pathLst>
                <a:path w="772160" h="273672">
                  <a:moveTo>
                    <a:pt x="772160" y="197180"/>
                  </a:moveTo>
                  <a:cubicBezTo>
                    <a:pt x="772160" y="239255"/>
                    <a:pt x="737743" y="273672"/>
                    <a:pt x="695668" y="273672"/>
                  </a:cubicBezTo>
                  <a:lnTo>
                    <a:pt x="76492" y="273672"/>
                  </a:lnTo>
                  <a:cubicBezTo>
                    <a:pt x="34430" y="273672"/>
                    <a:pt x="0" y="239255"/>
                    <a:pt x="0" y="197180"/>
                  </a:cubicBezTo>
                  <a:lnTo>
                    <a:pt x="0" y="76492"/>
                  </a:lnTo>
                  <a:cubicBezTo>
                    <a:pt x="0" y="34417"/>
                    <a:pt x="34430" y="0"/>
                    <a:pt x="76492" y="0"/>
                  </a:cubicBezTo>
                  <a:lnTo>
                    <a:pt x="695668" y="0"/>
                  </a:lnTo>
                  <a:cubicBezTo>
                    <a:pt x="737743" y="0"/>
                    <a:pt x="772160" y="34417"/>
                    <a:pt x="772160" y="76492"/>
                  </a:cubicBezTo>
                  <a:lnTo>
                    <a:pt x="772160" y="197180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Shape 10700"/>
            <p:cNvSpPr/>
            <p:nvPr/>
          </p:nvSpPr>
          <p:spPr>
            <a:xfrm>
              <a:off x="-51769" y="1846087"/>
              <a:ext cx="849726" cy="420081"/>
            </a:xfrm>
            <a:custGeom>
              <a:avLst/>
              <a:gdLst/>
              <a:ahLst/>
              <a:cxnLst/>
              <a:rect l="0" t="0" r="0" b="0"/>
              <a:pathLst>
                <a:path w="772160" h="273672">
                  <a:moveTo>
                    <a:pt x="772160" y="197193"/>
                  </a:moveTo>
                  <a:cubicBezTo>
                    <a:pt x="772160" y="239268"/>
                    <a:pt x="737743" y="273672"/>
                    <a:pt x="695668" y="273672"/>
                  </a:cubicBezTo>
                  <a:lnTo>
                    <a:pt x="76492" y="273672"/>
                  </a:lnTo>
                  <a:cubicBezTo>
                    <a:pt x="34430" y="273672"/>
                    <a:pt x="0" y="239268"/>
                    <a:pt x="0" y="197193"/>
                  </a:cubicBezTo>
                  <a:lnTo>
                    <a:pt x="0" y="76505"/>
                  </a:lnTo>
                  <a:cubicBezTo>
                    <a:pt x="0" y="34430"/>
                    <a:pt x="34430" y="0"/>
                    <a:pt x="76492" y="0"/>
                  </a:cubicBezTo>
                  <a:lnTo>
                    <a:pt x="695668" y="0"/>
                  </a:lnTo>
                  <a:cubicBezTo>
                    <a:pt x="737743" y="0"/>
                    <a:pt x="772160" y="34430"/>
                    <a:pt x="772160" y="76505"/>
                  </a:cubicBezTo>
                  <a:lnTo>
                    <a:pt x="772160" y="197193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Shape 10702"/>
            <p:cNvSpPr/>
            <p:nvPr/>
          </p:nvSpPr>
          <p:spPr>
            <a:xfrm>
              <a:off x="351342" y="3260910"/>
              <a:ext cx="1046136" cy="397620"/>
            </a:xfrm>
            <a:custGeom>
              <a:avLst/>
              <a:gdLst/>
              <a:ahLst/>
              <a:cxnLst/>
              <a:rect l="0" t="0" r="0" b="0"/>
              <a:pathLst>
                <a:path w="772160" h="273672">
                  <a:moveTo>
                    <a:pt x="772160" y="197180"/>
                  </a:moveTo>
                  <a:cubicBezTo>
                    <a:pt x="772160" y="239255"/>
                    <a:pt x="737743" y="273672"/>
                    <a:pt x="695668" y="273672"/>
                  </a:cubicBezTo>
                  <a:lnTo>
                    <a:pt x="76492" y="273672"/>
                  </a:lnTo>
                  <a:cubicBezTo>
                    <a:pt x="34430" y="273672"/>
                    <a:pt x="0" y="239255"/>
                    <a:pt x="0" y="197180"/>
                  </a:cubicBezTo>
                  <a:lnTo>
                    <a:pt x="0" y="76479"/>
                  </a:lnTo>
                  <a:cubicBezTo>
                    <a:pt x="0" y="34417"/>
                    <a:pt x="34430" y="0"/>
                    <a:pt x="76492" y="0"/>
                  </a:cubicBezTo>
                  <a:lnTo>
                    <a:pt x="695668" y="0"/>
                  </a:lnTo>
                  <a:cubicBezTo>
                    <a:pt x="737743" y="0"/>
                    <a:pt x="772160" y="34417"/>
                    <a:pt x="772160" y="76479"/>
                  </a:cubicBezTo>
                  <a:lnTo>
                    <a:pt x="772160" y="197180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Shape 10704"/>
            <p:cNvSpPr/>
            <p:nvPr/>
          </p:nvSpPr>
          <p:spPr>
            <a:xfrm>
              <a:off x="-77647" y="2665358"/>
              <a:ext cx="963309" cy="388393"/>
            </a:xfrm>
            <a:custGeom>
              <a:avLst/>
              <a:gdLst/>
              <a:ahLst/>
              <a:cxnLst/>
              <a:rect l="0" t="0" r="0" b="0"/>
              <a:pathLst>
                <a:path w="772160" h="307899">
                  <a:moveTo>
                    <a:pt x="772160" y="231407"/>
                  </a:moveTo>
                  <a:cubicBezTo>
                    <a:pt x="772160" y="273482"/>
                    <a:pt x="737743" y="307899"/>
                    <a:pt x="695668" y="307899"/>
                  </a:cubicBezTo>
                  <a:lnTo>
                    <a:pt x="76492" y="307899"/>
                  </a:lnTo>
                  <a:cubicBezTo>
                    <a:pt x="34430" y="307899"/>
                    <a:pt x="0" y="273482"/>
                    <a:pt x="0" y="231407"/>
                  </a:cubicBezTo>
                  <a:lnTo>
                    <a:pt x="0" y="76505"/>
                  </a:lnTo>
                  <a:cubicBezTo>
                    <a:pt x="0" y="34430"/>
                    <a:pt x="34430" y="0"/>
                    <a:pt x="76492" y="0"/>
                  </a:cubicBezTo>
                  <a:lnTo>
                    <a:pt x="695668" y="0"/>
                  </a:lnTo>
                  <a:cubicBezTo>
                    <a:pt x="737743" y="0"/>
                    <a:pt x="772160" y="34430"/>
                    <a:pt x="772160" y="76505"/>
                  </a:cubicBezTo>
                  <a:lnTo>
                    <a:pt x="772160" y="231407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Shape 10706"/>
            <p:cNvSpPr/>
            <p:nvPr/>
          </p:nvSpPr>
          <p:spPr>
            <a:xfrm>
              <a:off x="5101961" y="337227"/>
              <a:ext cx="933899" cy="386027"/>
            </a:xfrm>
            <a:custGeom>
              <a:avLst/>
              <a:gdLst/>
              <a:ahLst/>
              <a:cxnLst/>
              <a:rect l="0" t="0" r="0" b="0"/>
              <a:pathLst>
                <a:path w="772147" h="273672">
                  <a:moveTo>
                    <a:pt x="772147" y="197180"/>
                  </a:moveTo>
                  <a:cubicBezTo>
                    <a:pt x="772147" y="239255"/>
                    <a:pt x="737718" y="273672"/>
                    <a:pt x="695655" y="273672"/>
                  </a:cubicBezTo>
                  <a:lnTo>
                    <a:pt x="76492" y="273672"/>
                  </a:lnTo>
                  <a:cubicBezTo>
                    <a:pt x="34417" y="273672"/>
                    <a:pt x="0" y="239255"/>
                    <a:pt x="0" y="197180"/>
                  </a:cubicBezTo>
                  <a:lnTo>
                    <a:pt x="0" y="76492"/>
                  </a:lnTo>
                  <a:cubicBezTo>
                    <a:pt x="0" y="34417"/>
                    <a:pt x="34417" y="0"/>
                    <a:pt x="76492" y="0"/>
                  </a:cubicBezTo>
                  <a:lnTo>
                    <a:pt x="695655" y="0"/>
                  </a:lnTo>
                  <a:cubicBezTo>
                    <a:pt x="737718" y="0"/>
                    <a:pt x="772147" y="34417"/>
                    <a:pt x="772147" y="76492"/>
                  </a:cubicBezTo>
                  <a:lnTo>
                    <a:pt x="772147" y="197180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Shape 10708"/>
            <p:cNvSpPr/>
            <p:nvPr/>
          </p:nvSpPr>
          <p:spPr>
            <a:xfrm>
              <a:off x="5463350" y="923224"/>
              <a:ext cx="785104" cy="410231"/>
            </a:xfrm>
            <a:custGeom>
              <a:avLst/>
              <a:gdLst/>
              <a:ahLst/>
              <a:cxnLst/>
              <a:rect l="0" t="0" r="0" b="0"/>
              <a:pathLst>
                <a:path w="772147" h="273672">
                  <a:moveTo>
                    <a:pt x="772147" y="197180"/>
                  </a:moveTo>
                  <a:cubicBezTo>
                    <a:pt x="772147" y="239255"/>
                    <a:pt x="737730" y="273672"/>
                    <a:pt x="695655" y="273672"/>
                  </a:cubicBezTo>
                  <a:lnTo>
                    <a:pt x="76492" y="273672"/>
                  </a:lnTo>
                  <a:cubicBezTo>
                    <a:pt x="34417" y="273672"/>
                    <a:pt x="0" y="239255"/>
                    <a:pt x="0" y="197180"/>
                  </a:cubicBezTo>
                  <a:lnTo>
                    <a:pt x="0" y="76492"/>
                  </a:lnTo>
                  <a:cubicBezTo>
                    <a:pt x="0" y="34417"/>
                    <a:pt x="34417" y="0"/>
                    <a:pt x="76492" y="0"/>
                  </a:cubicBezTo>
                  <a:lnTo>
                    <a:pt x="695655" y="0"/>
                  </a:lnTo>
                  <a:cubicBezTo>
                    <a:pt x="737730" y="0"/>
                    <a:pt x="772147" y="34417"/>
                    <a:pt x="772147" y="76492"/>
                  </a:cubicBezTo>
                  <a:lnTo>
                    <a:pt x="772147" y="197180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Shape 10710"/>
            <p:cNvSpPr/>
            <p:nvPr/>
          </p:nvSpPr>
          <p:spPr>
            <a:xfrm>
              <a:off x="5590969" y="1732779"/>
              <a:ext cx="727410" cy="393619"/>
            </a:xfrm>
            <a:custGeom>
              <a:avLst/>
              <a:gdLst/>
              <a:ahLst/>
              <a:cxnLst/>
              <a:rect l="0" t="0" r="0" b="0"/>
              <a:pathLst>
                <a:path w="772147" h="273672">
                  <a:moveTo>
                    <a:pt x="772147" y="197193"/>
                  </a:moveTo>
                  <a:cubicBezTo>
                    <a:pt x="772147" y="239268"/>
                    <a:pt x="737718" y="273672"/>
                    <a:pt x="695655" y="273672"/>
                  </a:cubicBezTo>
                  <a:lnTo>
                    <a:pt x="76492" y="273672"/>
                  </a:lnTo>
                  <a:cubicBezTo>
                    <a:pt x="34417" y="273672"/>
                    <a:pt x="0" y="239268"/>
                    <a:pt x="0" y="197193"/>
                  </a:cubicBezTo>
                  <a:lnTo>
                    <a:pt x="0" y="76505"/>
                  </a:lnTo>
                  <a:cubicBezTo>
                    <a:pt x="0" y="34430"/>
                    <a:pt x="34417" y="0"/>
                    <a:pt x="76492" y="0"/>
                  </a:cubicBezTo>
                  <a:lnTo>
                    <a:pt x="695655" y="0"/>
                  </a:lnTo>
                  <a:cubicBezTo>
                    <a:pt x="737718" y="0"/>
                    <a:pt x="772147" y="34430"/>
                    <a:pt x="772147" y="76505"/>
                  </a:cubicBezTo>
                  <a:lnTo>
                    <a:pt x="772147" y="197193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Shape 10712"/>
            <p:cNvSpPr/>
            <p:nvPr/>
          </p:nvSpPr>
          <p:spPr>
            <a:xfrm>
              <a:off x="5077555" y="3244503"/>
              <a:ext cx="981240" cy="382792"/>
            </a:xfrm>
            <a:custGeom>
              <a:avLst/>
              <a:gdLst/>
              <a:ahLst/>
              <a:cxnLst/>
              <a:rect l="0" t="0" r="0" b="0"/>
              <a:pathLst>
                <a:path w="772147" h="273672">
                  <a:moveTo>
                    <a:pt x="772147" y="197180"/>
                  </a:moveTo>
                  <a:cubicBezTo>
                    <a:pt x="772147" y="239255"/>
                    <a:pt x="737718" y="273672"/>
                    <a:pt x="695655" y="273672"/>
                  </a:cubicBezTo>
                  <a:lnTo>
                    <a:pt x="76492" y="273672"/>
                  </a:lnTo>
                  <a:cubicBezTo>
                    <a:pt x="34417" y="273672"/>
                    <a:pt x="0" y="239255"/>
                    <a:pt x="0" y="197180"/>
                  </a:cubicBezTo>
                  <a:lnTo>
                    <a:pt x="0" y="76479"/>
                  </a:lnTo>
                  <a:cubicBezTo>
                    <a:pt x="0" y="34417"/>
                    <a:pt x="34417" y="0"/>
                    <a:pt x="76492" y="0"/>
                  </a:cubicBezTo>
                  <a:lnTo>
                    <a:pt x="695655" y="0"/>
                  </a:lnTo>
                  <a:cubicBezTo>
                    <a:pt x="737718" y="0"/>
                    <a:pt x="772147" y="34417"/>
                    <a:pt x="772147" y="76479"/>
                  </a:cubicBezTo>
                  <a:lnTo>
                    <a:pt x="772147" y="197180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Shape 10714"/>
            <p:cNvSpPr/>
            <p:nvPr/>
          </p:nvSpPr>
          <p:spPr>
            <a:xfrm>
              <a:off x="5500702" y="2550313"/>
              <a:ext cx="858291" cy="437492"/>
            </a:xfrm>
            <a:custGeom>
              <a:avLst/>
              <a:gdLst/>
              <a:ahLst/>
              <a:cxnLst/>
              <a:rect l="0" t="0" r="0" b="0"/>
              <a:pathLst>
                <a:path w="772147" h="307899">
                  <a:moveTo>
                    <a:pt x="772147" y="231407"/>
                  </a:moveTo>
                  <a:cubicBezTo>
                    <a:pt x="772147" y="273482"/>
                    <a:pt x="737730" y="307899"/>
                    <a:pt x="695655" y="307899"/>
                  </a:cubicBezTo>
                  <a:lnTo>
                    <a:pt x="76492" y="307899"/>
                  </a:lnTo>
                  <a:cubicBezTo>
                    <a:pt x="34417" y="307899"/>
                    <a:pt x="0" y="273482"/>
                    <a:pt x="0" y="231407"/>
                  </a:cubicBezTo>
                  <a:lnTo>
                    <a:pt x="0" y="76505"/>
                  </a:lnTo>
                  <a:cubicBezTo>
                    <a:pt x="0" y="34430"/>
                    <a:pt x="34417" y="0"/>
                    <a:pt x="76492" y="0"/>
                  </a:cubicBezTo>
                  <a:lnTo>
                    <a:pt x="695655" y="0"/>
                  </a:lnTo>
                  <a:cubicBezTo>
                    <a:pt x="737730" y="0"/>
                    <a:pt x="772147" y="34430"/>
                    <a:pt x="772147" y="76505"/>
                  </a:cubicBezTo>
                  <a:lnTo>
                    <a:pt x="772147" y="231407"/>
                  </a:ln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F4B92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Shape 10715"/>
            <p:cNvSpPr/>
            <p:nvPr/>
          </p:nvSpPr>
          <p:spPr>
            <a:xfrm>
              <a:off x="1882097" y="564695"/>
              <a:ext cx="1119894" cy="2834740"/>
            </a:xfrm>
            <a:custGeom>
              <a:avLst/>
              <a:gdLst/>
              <a:ahLst/>
              <a:cxnLst/>
              <a:rect l="0" t="0" r="0" b="0"/>
              <a:pathLst>
                <a:path w="927062" h="2774442">
                  <a:moveTo>
                    <a:pt x="463525" y="0"/>
                  </a:moveTo>
                  <a:lnTo>
                    <a:pt x="927062" y="463525"/>
                  </a:lnTo>
                  <a:lnTo>
                    <a:pt x="801218" y="463525"/>
                  </a:lnTo>
                  <a:lnTo>
                    <a:pt x="801218" y="2774442"/>
                  </a:lnTo>
                  <a:lnTo>
                    <a:pt x="125844" y="2774442"/>
                  </a:lnTo>
                  <a:lnTo>
                    <a:pt x="125844" y="463525"/>
                  </a:lnTo>
                  <a:lnTo>
                    <a:pt x="0" y="463525"/>
                  </a:lnTo>
                  <a:lnTo>
                    <a:pt x="4635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CC302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Shape 10716"/>
            <p:cNvSpPr/>
            <p:nvPr/>
          </p:nvSpPr>
          <p:spPr>
            <a:xfrm>
              <a:off x="3424056" y="569500"/>
              <a:ext cx="1190514" cy="2930347"/>
            </a:xfrm>
            <a:custGeom>
              <a:avLst/>
              <a:gdLst/>
              <a:ahLst/>
              <a:cxnLst/>
              <a:rect l="0" t="0" r="0" b="0"/>
              <a:pathLst>
                <a:path w="927062" h="2774455">
                  <a:moveTo>
                    <a:pt x="125844" y="0"/>
                  </a:moveTo>
                  <a:lnTo>
                    <a:pt x="801218" y="0"/>
                  </a:lnTo>
                  <a:lnTo>
                    <a:pt x="801218" y="2310918"/>
                  </a:lnTo>
                  <a:lnTo>
                    <a:pt x="927062" y="2310918"/>
                  </a:lnTo>
                  <a:lnTo>
                    <a:pt x="463538" y="2774455"/>
                  </a:lnTo>
                  <a:lnTo>
                    <a:pt x="0" y="2310918"/>
                  </a:lnTo>
                  <a:lnTo>
                    <a:pt x="125844" y="2310918"/>
                  </a:lnTo>
                  <a:lnTo>
                    <a:pt x="12584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73A63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955960" y="400897"/>
              <a:ext cx="1232387" cy="237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mn-MN" sz="12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</a:t>
              </a:r>
              <a:r>
                <a:rPr lang="en-US" sz="12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асгийн газар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16200001">
              <a:off x="1515997" y="1864122"/>
              <a:ext cx="825173" cy="237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4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Урсгал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6200000" flipV="1">
              <a:off x="3898526" y="2112620"/>
              <a:ext cx="1243697" cy="26492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4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Доод урсгал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79625" y="3516427"/>
              <a:ext cx="1194622" cy="21066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Арчилгааны цэг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69890" y="881633"/>
              <a:ext cx="688171" cy="50210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mn-MN" sz="1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</a:t>
              </a:r>
              <a:r>
                <a:rPr lang="en-US" sz="10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одлогын хэрэгжилт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097622" y="1254931"/>
              <a:ext cx="797385" cy="17267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Эрэмбэлэх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002554" y="1535591"/>
              <a:ext cx="859629" cy="49271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mn-MN" sz="9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</a:t>
              </a:r>
              <a:r>
                <a:rPr lang="en-US" sz="9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йл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9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ажиллагааны төлөвлөгөө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097622" y="2081796"/>
              <a:ext cx="692254" cy="3223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Дасан зохицох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36412" y="2463219"/>
              <a:ext cx="806527" cy="50857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манлайлал худалдан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авах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85155" y="723254"/>
              <a:ext cx="839368" cy="38405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манлайллын амлалт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4854" y="1124332"/>
              <a:ext cx="901531" cy="30326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хөндлөнгийн оролцооны багц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642" y="1922768"/>
              <a:ext cx="726946" cy="31837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Бодлогын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дизайн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45392" y="2713306"/>
              <a:ext cx="749128" cy="35246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Үнэлгээ хэрэгтэй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1446" y="3326857"/>
              <a:ext cx="890157" cy="31475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Бодлогын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яриа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93680" y="3296659"/>
              <a:ext cx="810182" cy="35429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Хэрэгжүүлэх дэмжлэг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90968" y="2631061"/>
              <a:ext cx="783131" cy="32821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Хамтын ажиллагаа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70495" y="1804133"/>
              <a:ext cx="647883" cy="28440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Мэдлэгийн үе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562537" y="987395"/>
              <a:ext cx="685917" cy="31040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Нөөцийг дайчлах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077555" y="387756"/>
              <a:ext cx="1031608" cy="34940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mn-MN" sz="10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Өмгөөлөл,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mn-MN" sz="10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олшруулалт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0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673730" y="1069594"/>
              <a:ext cx="683767" cy="25359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Суурь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үнэлгээ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618362" y="1407382"/>
              <a:ext cx="778845" cy="51891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mn-MN" sz="9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</a:t>
              </a:r>
              <a:r>
                <a:rPr lang="en-US" sz="9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йл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9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ажиллагааны төлөвлөгөө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628513" y="2171559"/>
              <a:ext cx="681819" cy="54174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mn-MN" sz="1100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Үйлчлүүлэгчийн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100" dirty="0" err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аюулгүй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dirty="0" err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байдлыг</a:t>
              </a:r>
              <a:r>
                <a:rPr lang="en-US" sz="11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100" dirty="0" err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сайжруулах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628512" y="2938420"/>
              <a:ext cx="739135" cy="522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0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Хохирлыг</a:t>
              </a:r>
              <a:r>
                <a:rPr lang="en-US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тогтвортой</a:t>
              </a:r>
              <a:r>
                <a:rPr lang="en-US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0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бууруулах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635900" y="1800348"/>
              <a:ext cx="788623" cy="34605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Хэрэгжүүлэх багууд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36410" y="3013243"/>
              <a:ext cx="817141" cy="35639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ландшафтын үнэлгээ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Shape 10778"/>
            <p:cNvSpPr/>
            <p:nvPr/>
          </p:nvSpPr>
          <p:spPr>
            <a:xfrm>
              <a:off x="883088" y="2199323"/>
              <a:ext cx="1295133" cy="1388935"/>
            </a:xfrm>
            <a:custGeom>
              <a:avLst/>
              <a:gdLst/>
              <a:ahLst/>
              <a:cxnLst/>
              <a:rect l="0" t="0" r="0" b="0"/>
              <a:pathLst>
                <a:path w="1295133" h="1388935">
                  <a:moveTo>
                    <a:pt x="0" y="0"/>
                  </a:moveTo>
                  <a:cubicBezTo>
                    <a:pt x="7836" y="41682"/>
                    <a:pt x="17526" y="83401"/>
                    <a:pt x="29337" y="124994"/>
                  </a:cubicBezTo>
                  <a:cubicBezTo>
                    <a:pt x="196393" y="713689"/>
                    <a:pt x="716674" y="1106678"/>
                    <a:pt x="1295133" y="1139317"/>
                  </a:cubicBezTo>
                  <a:lnTo>
                    <a:pt x="1272477" y="1388935"/>
                  </a:lnTo>
                  <a:cubicBezTo>
                    <a:pt x="546760" y="1323658"/>
                    <a:pt x="800" y="714705"/>
                    <a:pt x="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E8E6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6" name="Shape 10779"/>
            <p:cNvSpPr/>
            <p:nvPr/>
          </p:nvSpPr>
          <p:spPr>
            <a:xfrm>
              <a:off x="753586" y="439751"/>
              <a:ext cx="1374318" cy="1759572"/>
            </a:xfrm>
            <a:custGeom>
              <a:avLst/>
              <a:gdLst/>
              <a:ahLst/>
              <a:cxnLst/>
              <a:rect l="0" t="0" r="0" b="0"/>
              <a:pathLst>
                <a:path w="1374318" h="1759572">
                  <a:moveTo>
                    <a:pt x="1097801" y="0"/>
                  </a:moveTo>
                  <a:lnTo>
                    <a:pt x="1374318" y="331165"/>
                  </a:lnTo>
                  <a:lnTo>
                    <a:pt x="1043153" y="607670"/>
                  </a:lnTo>
                  <a:lnTo>
                    <a:pt x="1058278" y="439395"/>
                  </a:lnTo>
                  <a:cubicBezTo>
                    <a:pt x="560629" y="616941"/>
                    <a:pt x="185560" y="1070407"/>
                    <a:pt x="135115" y="1631175"/>
                  </a:cubicBezTo>
                  <a:cubicBezTo>
                    <a:pt x="131229" y="1674292"/>
                    <a:pt x="129451" y="1717103"/>
                    <a:pt x="129502" y="1759572"/>
                  </a:cubicBezTo>
                  <a:cubicBezTo>
                    <a:pt x="0" y="1070394"/>
                    <a:pt x="405117" y="383832"/>
                    <a:pt x="1082485" y="170243"/>
                  </a:cubicBezTo>
                  <a:lnTo>
                    <a:pt x="10978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E8E6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7" name="Shape 10780"/>
            <p:cNvSpPr/>
            <p:nvPr/>
          </p:nvSpPr>
          <p:spPr>
            <a:xfrm>
              <a:off x="753586" y="439751"/>
              <a:ext cx="1374318" cy="1759572"/>
            </a:xfrm>
            <a:custGeom>
              <a:avLst/>
              <a:gdLst/>
              <a:ahLst/>
              <a:cxnLst/>
              <a:rect l="0" t="0" r="0" b="0"/>
              <a:pathLst>
                <a:path w="1374318" h="1759572">
                  <a:moveTo>
                    <a:pt x="1058278" y="439395"/>
                  </a:moveTo>
                  <a:lnTo>
                    <a:pt x="1043153" y="607670"/>
                  </a:lnTo>
                  <a:lnTo>
                    <a:pt x="1374318" y="331165"/>
                  </a:lnTo>
                  <a:lnTo>
                    <a:pt x="1097801" y="0"/>
                  </a:lnTo>
                  <a:lnTo>
                    <a:pt x="1082485" y="170243"/>
                  </a:lnTo>
                  <a:cubicBezTo>
                    <a:pt x="405117" y="383832"/>
                    <a:pt x="0" y="1070394"/>
                    <a:pt x="129502" y="1759572"/>
                  </a:cubicBezTo>
                  <a:cubicBezTo>
                    <a:pt x="129451" y="1717103"/>
                    <a:pt x="131229" y="1674292"/>
                    <a:pt x="135115" y="1631175"/>
                  </a:cubicBezTo>
                  <a:cubicBezTo>
                    <a:pt x="185560" y="1070407"/>
                    <a:pt x="560629" y="616941"/>
                    <a:pt x="1058278" y="439395"/>
                  </a:cubicBez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54546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8" name="Shape 10781"/>
            <p:cNvSpPr/>
            <p:nvPr/>
          </p:nvSpPr>
          <p:spPr>
            <a:xfrm>
              <a:off x="883088" y="2199323"/>
              <a:ext cx="1295133" cy="1388935"/>
            </a:xfrm>
            <a:custGeom>
              <a:avLst/>
              <a:gdLst/>
              <a:ahLst/>
              <a:cxnLst/>
              <a:rect l="0" t="0" r="0" b="0"/>
              <a:pathLst>
                <a:path w="1295133" h="1388935">
                  <a:moveTo>
                    <a:pt x="29337" y="124994"/>
                  </a:moveTo>
                  <a:cubicBezTo>
                    <a:pt x="17526" y="83401"/>
                    <a:pt x="7836" y="41682"/>
                    <a:pt x="0" y="0"/>
                  </a:cubicBezTo>
                  <a:cubicBezTo>
                    <a:pt x="800" y="714705"/>
                    <a:pt x="546760" y="1323658"/>
                    <a:pt x="1272477" y="1388935"/>
                  </a:cubicBezTo>
                  <a:lnTo>
                    <a:pt x="1295133" y="1139317"/>
                  </a:lnTo>
                  <a:cubicBezTo>
                    <a:pt x="716674" y="1106678"/>
                    <a:pt x="196393" y="713689"/>
                    <a:pt x="29337" y="124994"/>
                  </a:cubicBez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54546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49" name="Shape 10782"/>
            <p:cNvSpPr/>
            <p:nvPr/>
          </p:nvSpPr>
          <p:spPr>
            <a:xfrm>
              <a:off x="4280881" y="1882042"/>
              <a:ext cx="1374318" cy="1759572"/>
            </a:xfrm>
            <a:custGeom>
              <a:avLst/>
              <a:gdLst/>
              <a:ahLst/>
              <a:cxnLst/>
              <a:rect l="0" t="0" r="0" b="0"/>
              <a:pathLst>
                <a:path w="1374318" h="1759572">
                  <a:moveTo>
                    <a:pt x="1244816" y="0"/>
                  </a:moveTo>
                  <a:cubicBezTo>
                    <a:pt x="1374318" y="689191"/>
                    <a:pt x="969201" y="1375740"/>
                    <a:pt x="291821" y="1589341"/>
                  </a:cubicBezTo>
                  <a:lnTo>
                    <a:pt x="276517" y="1759572"/>
                  </a:lnTo>
                  <a:lnTo>
                    <a:pt x="0" y="1428420"/>
                  </a:lnTo>
                  <a:lnTo>
                    <a:pt x="331165" y="1151903"/>
                  </a:lnTo>
                  <a:lnTo>
                    <a:pt x="316040" y="1320178"/>
                  </a:lnTo>
                  <a:cubicBezTo>
                    <a:pt x="813676" y="1142631"/>
                    <a:pt x="1188758" y="689178"/>
                    <a:pt x="1239203" y="128397"/>
                  </a:cubicBezTo>
                  <a:cubicBezTo>
                    <a:pt x="1243089" y="85280"/>
                    <a:pt x="1244854" y="42469"/>
                    <a:pt x="12448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E8E6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50" name="Shape 10783"/>
            <p:cNvSpPr/>
            <p:nvPr/>
          </p:nvSpPr>
          <p:spPr>
            <a:xfrm>
              <a:off x="4218387" y="464047"/>
              <a:ext cx="1295133" cy="1388936"/>
            </a:xfrm>
            <a:custGeom>
              <a:avLst/>
              <a:gdLst/>
              <a:ahLst/>
              <a:cxnLst/>
              <a:rect l="0" t="0" r="0" b="0"/>
              <a:pathLst>
                <a:path w="1295133" h="1388936">
                  <a:moveTo>
                    <a:pt x="22644" y="0"/>
                  </a:moveTo>
                  <a:cubicBezTo>
                    <a:pt x="748373" y="65278"/>
                    <a:pt x="1294321" y="674243"/>
                    <a:pt x="1295133" y="1388936"/>
                  </a:cubicBezTo>
                  <a:cubicBezTo>
                    <a:pt x="1287285" y="1347254"/>
                    <a:pt x="1277607" y="1305547"/>
                    <a:pt x="1265796" y="1263942"/>
                  </a:cubicBezTo>
                  <a:cubicBezTo>
                    <a:pt x="1098741" y="675234"/>
                    <a:pt x="578460" y="282257"/>
                    <a:pt x="0" y="249618"/>
                  </a:cubicBezTo>
                  <a:lnTo>
                    <a:pt x="2264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E8E6F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51" name="Shape 10784"/>
            <p:cNvSpPr/>
            <p:nvPr/>
          </p:nvSpPr>
          <p:spPr>
            <a:xfrm>
              <a:off x="4280881" y="1867723"/>
              <a:ext cx="1374318" cy="1759572"/>
            </a:xfrm>
            <a:custGeom>
              <a:avLst/>
              <a:gdLst/>
              <a:ahLst/>
              <a:cxnLst/>
              <a:rect l="0" t="0" r="0" b="0"/>
              <a:pathLst>
                <a:path w="1374318" h="1759572">
                  <a:moveTo>
                    <a:pt x="316040" y="1320178"/>
                  </a:moveTo>
                  <a:lnTo>
                    <a:pt x="331165" y="1151903"/>
                  </a:lnTo>
                  <a:lnTo>
                    <a:pt x="0" y="1428420"/>
                  </a:lnTo>
                  <a:lnTo>
                    <a:pt x="276517" y="1759572"/>
                  </a:lnTo>
                  <a:lnTo>
                    <a:pt x="291821" y="1589341"/>
                  </a:lnTo>
                  <a:cubicBezTo>
                    <a:pt x="969201" y="1375740"/>
                    <a:pt x="1374318" y="689191"/>
                    <a:pt x="1244816" y="0"/>
                  </a:cubicBezTo>
                  <a:cubicBezTo>
                    <a:pt x="1244854" y="42469"/>
                    <a:pt x="1243089" y="85280"/>
                    <a:pt x="1239203" y="128397"/>
                  </a:cubicBezTo>
                  <a:cubicBezTo>
                    <a:pt x="1188758" y="689178"/>
                    <a:pt x="813676" y="1142631"/>
                    <a:pt x="316040" y="1320178"/>
                  </a:cubicBez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54546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52" name="Shape 10785"/>
            <p:cNvSpPr/>
            <p:nvPr/>
          </p:nvSpPr>
          <p:spPr>
            <a:xfrm>
              <a:off x="4226032" y="464047"/>
              <a:ext cx="1295133" cy="1388936"/>
            </a:xfrm>
            <a:custGeom>
              <a:avLst/>
              <a:gdLst/>
              <a:ahLst/>
              <a:cxnLst/>
              <a:rect l="0" t="0" r="0" b="0"/>
              <a:pathLst>
                <a:path w="1295133" h="1388936">
                  <a:moveTo>
                    <a:pt x="1265796" y="1263942"/>
                  </a:moveTo>
                  <a:cubicBezTo>
                    <a:pt x="1277607" y="1305547"/>
                    <a:pt x="1287285" y="1347254"/>
                    <a:pt x="1295133" y="1388936"/>
                  </a:cubicBezTo>
                  <a:cubicBezTo>
                    <a:pt x="1294321" y="674243"/>
                    <a:pt x="748373" y="65278"/>
                    <a:pt x="22644" y="0"/>
                  </a:cubicBezTo>
                  <a:lnTo>
                    <a:pt x="0" y="249618"/>
                  </a:lnTo>
                  <a:cubicBezTo>
                    <a:pt x="578460" y="282257"/>
                    <a:pt x="1098741" y="675234"/>
                    <a:pt x="1265796" y="1263942"/>
                  </a:cubicBezTo>
                  <a:close/>
                </a:path>
              </a:pathLst>
            </a:custGeom>
            <a:ln w="6642" cap="flat">
              <a:miter lim="100000"/>
            </a:ln>
          </p:spPr>
          <p:style>
            <a:lnRef idx="1">
              <a:srgbClr val="54546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81317" y="454631"/>
              <a:ext cx="619481" cy="16984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Үнэлгээ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Shape 10787"/>
            <p:cNvSpPr/>
            <p:nvPr/>
          </p:nvSpPr>
          <p:spPr>
            <a:xfrm>
              <a:off x="2819873" y="1652709"/>
              <a:ext cx="798489" cy="810509"/>
            </a:xfrm>
            <a:custGeom>
              <a:avLst/>
              <a:gdLst/>
              <a:ahLst/>
              <a:cxnLst/>
              <a:rect l="0" t="0" r="0" b="0"/>
              <a:pathLst>
                <a:path w="735330" h="735343">
                  <a:moveTo>
                    <a:pt x="367665" y="0"/>
                  </a:moveTo>
                  <a:cubicBezTo>
                    <a:pt x="570725" y="0"/>
                    <a:pt x="735330" y="164605"/>
                    <a:pt x="735330" y="367665"/>
                  </a:cubicBezTo>
                  <a:cubicBezTo>
                    <a:pt x="735330" y="570738"/>
                    <a:pt x="570725" y="735343"/>
                    <a:pt x="367665" y="735343"/>
                  </a:cubicBezTo>
                  <a:cubicBezTo>
                    <a:pt x="164605" y="735343"/>
                    <a:pt x="0" y="570738"/>
                    <a:pt x="0" y="367665"/>
                  </a:cubicBezTo>
                  <a:cubicBezTo>
                    <a:pt x="0" y="164605"/>
                    <a:pt x="164605" y="0"/>
                    <a:pt x="36766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215A9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913385" y="1793755"/>
              <a:ext cx="621556" cy="78781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хэмжигч ба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эргэх холбоо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 rot="-6773642">
              <a:off x="1075372" y="2434986"/>
              <a:ext cx="35442" cy="16193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7" name="Rectangle 56"/>
            <p:cNvSpPr/>
            <p:nvPr/>
          </p:nvSpPr>
          <p:spPr>
            <a:xfrm rot="-5199223">
              <a:off x="991602" y="1918363"/>
              <a:ext cx="32108" cy="16193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 rot="17020026">
              <a:off x="1014858" y="1736983"/>
              <a:ext cx="49527" cy="161931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9" name="Rectangle 58"/>
            <p:cNvSpPr/>
            <p:nvPr/>
          </p:nvSpPr>
          <p:spPr>
            <a:xfrm rot="-4427598">
              <a:off x="1011391" y="1657246"/>
              <a:ext cx="85423" cy="16193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0" name="Rectangle 59"/>
            <p:cNvSpPr/>
            <p:nvPr/>
          </p:nvSpPr>
          <p:spPr>
            <a:xfrm rot="16200000">
              <a:off x="585766" y="1822167"/>
              <a:ext cx="1713839" cy="4106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удирдамж ба зохицуулалт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 rot="5021260">
              <a:off x="5233319" y="1834391"/>
              <a:ext cx="32109" cy="156941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 rot="5667680">
              <a:off x="5235889" y="2043249"/>
              <a:ext cx="32108" cy="1569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63" name="Picture 62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6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90662" y="2895600"/>
            <a:ext cx="6019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n-MN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АНХААРАЛ ХАНДУУЛСАНД БАЯРЛАЛАА</a:t>
            </a:r>
          </a:p>
        </p:txBody>
      </p:sp>
    </p:spTree>
    <p:extLst>
      <p:ext uri="{BB962C8B-B14F-4D97-AF65-F5344CB8AC3E}">
        <p14:creationId xmlns:p14="http://schemas.microsoft.com/office/powerpoint/2010/main" val="53723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2667000" y="415837"/>
            <a:ext cx="4114800" cy="762000"/>
          </a:xfrm>
        </p:spPr>
        <p:txBody>
          <a:bodyPr>
            <a:normAutofit fontScale="90000"/>
          </a:bodyPr>
          <a:lstStyle/>
          <a:p>
            <a:r>
              <a:rPr lang="mn-MN" altLang="zh-CN" sz="5400" b="1" dirty="0" smtClean="0">
                <a:solidFill>
                  <a:schemeClr val="bg1"/>
                </a:solidFill>
              </a:rPr>
              <a:t>Удиртгал</a:t>
            </a:r>
            <a:r>
              <a:rPr lang="mn-MN" altLang="zh-CN" dirty="0" smtClean="0"/>
              <a:t> </a:t>
            </a:r>
            <a:endParaRPr lang="zh-CN" altLang="en-US" dirty="0" smtClean="0"/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1905000" y="2245606"/>
            <a:ext cx="6705600" cy="438379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Өнөөдөр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тай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тусламж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үйлчилгээний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улмаас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үйлчлүүлэгч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хохирол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амсах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дэлхийн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эрүүл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мэндийн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тулгамдсан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асуудал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болоод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байгаа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бөгөөд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баралт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хөгжлийн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бэрхшээлийн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тэргүүлэх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шалтгаануудын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нэг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байна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Дунджаар 10 үйлчлүүлэгч тутмын нэг нь эмнэлэгт хэвтэж эмчлүүлэхдээ сөрөг үр дагаварт өртдөг. </a:t>
            </a:r>
            <a:endParaRPr lang="mn-MN" sz="16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йлчлүүлэгчийн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байдал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алдагдсанаас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үүсэлтэй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нь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үхэл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тахир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дутуу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болох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хохирогчид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болон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тэдний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гэр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бүлийнхэнд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зовлон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учруулж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болзошгүй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юм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mn-MN" sz="16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Үйлчлүүлэгчийн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юулгүй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байдал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алдагдлын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улмаас   үүдэлтэй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санхүү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эдийн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засгийн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зардал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өндөр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байна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Ийм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тохиолдлыг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нийтэд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мэдээлэх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үед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нийтийн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эрүүл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мэндийн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итгэх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итгэл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ийг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буур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уул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mn-MN" sz="16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Үйлчлүүлэгчийн  эрүүл мэнд,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амь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насанд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ноцтой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явдалд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эрүүл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мэндийн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ажилтнууд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сэтгэлзүйн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хувьд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удаан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хугацааны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хохирол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амсаж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өөрийгөө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буруутгах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шүүмжлэх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гүн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гүнзгий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мэдрэмжийг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мэдэрдэг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mn-MN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zh-CN" altLang="en-US" sz="1800" dirty="0" smtClean="0"/>
          </a:p>
        </p:txBody>
      </p:sp>
      <p:sp>
        <p:nvSpPr>
          <p:cNvPr id="2" name="Rounded Rectangle 1"/>
          <p:cNvSpPr/>
          <p:nvPr/>
        </p:nvSpPr>
        <p:spPr>
          <a:xfrm>
            <a:off x="1828800" y="1483606"/>
            <a:ext cx="5257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mn-MN" sz="2000" b="1" dirty="0" err="1" smtClean="0">
                <a:solidFill>
                  <a:schemeClr val="bg1"/>
                </a:solidFill>
              </a:rPr>
              <a:t>Д</a:t>
            </a:r>
            <a:r>
              <a:rPr lang="en-US" sz="2000" b="1" dirty="0" err="1" smtClean="0">
                <a:solidFill>
                  <a:schemeClr val="bg1"/>
                </a:solidFill>
              </a:rPr>
              <a:t>элхийн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mn-MN" sz="2000" b="1" dirty="0" smtClean="0">
                <a:solidFill>
                  <a:schemeClr val="bg1"/>
                </a:solidFill>
              </a:rPr>
              <a:t>үйлчлүүлэгчийн аюулгүй байдлын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төлөвлөгөө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бидэнд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яагаад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хэрэгтэй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вэ</a:t>
            </a:r>
            <a:r>
              <a:rPr lang="en-US" sz="2000" b="1" dirty="0">
                <a:solidFill>
                  <a:schemeClr val="bg1"/>
                </a:solidFill>
              </a:rPr>
              <a:t>?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819400" y="527315"/>
            <a:ext cx="3514724" cy="539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12" y="2895600"/>
            <a:ext cx="1577788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4"/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7543800" cy="2667000"/>
          </a:xfrm>
        </p:spPr>
        <p:txBody>
          <a:bodyPr/>
          <a:lstStyle/>
          <a:p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2021 онд зохиогдсон д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элхийн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рүүл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эндийн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өрөв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дэх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Ассемблей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-р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элхийн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үйлчлүүлэгчийн а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юулгүй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айдлын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ү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йл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ажиллагааны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өлөвлөгөөг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2021–2030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он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хүртэл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батал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ж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хоёр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жил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тутамд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тайлагнахаар болсон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рүүл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мэндийн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салбарын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бодлого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хөтөлбөрүүдэд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үйлчлүүлэгчийн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аюулгүй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байдлыг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эрүүл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мэндийн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тэргүүлэх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чиглэл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гэж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хүлээн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зөвшөөрөхийг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уриал</a:t>
            </a:r>
            <a:r>
              <a:rPr lang="mn-MN" sz="2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сан.</a:t>
            </a:r>
            <a:endParaRPr lang="zh-CN" altLang="en-US" sz="2400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590800" y="685800"/>
            <a:ext cx="3514724" cy="539044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828800" y="1752600"/>
            <a:ext cx="5257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mn-MN" sz="2000" b="1" dirty="0" err="1" smtClean="0">
                <a:solidFill>
                  <a:schemeClr val="bg1"/>
                </a:solidFill>
              </a:rPr>
              <a:t>Д</a:t>
            </a:r>
            <a:r>
              <a:rPr lang="en-US" sz="2000" b="1" dirty="0" err="1" smtClean="0">
                <a:solidFill>
                  <a:schemeClr val="bg1"/>
                </a:solidFill>
              </a:rPr>
              <a:t>элхийн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mn-MN" sz="2000" b="1" dirty="0" smtClean="0">
                <a:solidFill>
                  <a:schemeClr val="bg1"/>
                </a:solidFill>
              </a:rPr>
              <a:t>үйлчлүүлэгчийн аюулгүй байдлын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төлөвлөгөө</a:t>
            </a:r>
            <a:r>
              <a:rPr lang="mn-MN" sz="2000" b="1" dirty="0">
                <a:solidFill>
                  <a:schemeClr val="bg1"/>
                </a:solidFill>
              </a:rPr>
              <a:t>г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304800" y="609600"/>
            <a:ext cx="6096000" cy="9017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zh-CN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990600" y="2847622"/>
            <a:ext cx="7315200" cy="2362199"/>
          </a:xfrm>
        </p:spPr>
        <p:txBody>
          <a:bodyPr>
            <a:normAutofit lnSpcReduction="10000"/>
          </a:bodyPr>
          <a:lstStyle/>
          <a:p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Үйлчлүүлэгчийн аюулгүй байдал нь: "Эрүүл мэндийн тусламж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үйлчилгээний соёл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тэдгээрийн үйл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явц,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холбогдох журам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зан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үйл,  техник технологийн орчныг бүрдүүлж, эрсдэлийг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тогтмол, тогтвортой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бууруулж, зайлсхийж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болох хор хөнөөлийг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багасгаж, алдаа гаргахаас урьдчилан сэргийлсэн зохион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байгуулалттай үйл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ажиллагааны хүрээ юм “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zh-CN" altLang="en-US" sz="2400" dirty="0" smtClean="0"/>
          </a:p>
        </p:txBody>
      </p:sp>
      <p:sp>
        <p:nvSpPr>
          <p:cNvPr id="2" name="Rounded Rectangle 1"/>
          <p:cNvSpPr/>
          <p:nvPr/>
        </p:nvSpPr>
        <p:spPr>
          <a:xfrm>
            <a:off x="1676400" y="1722261"/>
            <a:ext cx="5943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Үйлчлүүлэгчийн аюулгүй байдал гэж юу вэ?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667000" y="609600"/>
            <a:ext cx="3514724" cy="539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600200"/>
            <a:ext cx="75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mn-MN" b="1" dirty="0" smtClean="0"/>
          </a:p>
          <a:p>
            <a:pPr algn="ctr"/>
            <a:r>
              <a:rPr lang="mn-MN" sz="2000" b="1" dirty="0" smtClean="0">
                <a:solidFill>
                  <a:schemeClr val="accent5">
                    <a:lumMod val="50000"/>
                  </a:schemeClr>
                </a:solidFill>
              </a:rPr>
              <a:t>Алсын </a:t>
            </a:r>
            <a:r>
              <a:rPr lang="mn-MN" sz="2000" b="1" dirty="0">
                <a:solidFill>
                  <a:schemeClr val="accent5">
                    <a:lumMod val="50000"/>
                  </a:schemeClr>
                </a:solidFill>
              </a:rPr>
              <a:t>хараа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Дэлхийн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хаана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ч,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ямар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ч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цаг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үед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үйлчлүүлэгч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бүр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аюулгүй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эрсдэл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хор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хохиролгүй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эрүүл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мэндийн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тусламж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үйлчилгээг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авдаг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байх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mn-MN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mn-MN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mn-MN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Эрхэм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зорилго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Өвчтөн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эрүүл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мэндийн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ажилтнуудад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учирч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болох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эрсдэл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хохирлын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бүх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эх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үүсвэрийг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арилгахын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тулд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шинжлэх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ухаан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өвчтөний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туршлага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системийн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дизайн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түншлэлд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суурилсан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бодлого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стратеги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үйл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ажиллагааг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урагшлуулах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mn-MN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mn-MN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mn-MN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Зорилго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Дэлхий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даяар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эрүүл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мэндийн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аюулгүй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байдал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хангагдаагүйгээс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үүдэн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гарах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хор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хөнөөлийг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хамгийн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их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хэмжээгээр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бууруулах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267200" y="1447800"/>
            <a:ext cx="935990" cy="481965"/>
          </a:xfrm>
          <a:prstGeom prst="rect">
            <a:avLst/>
          </a:prstGeom>
        </p:spPr>
      </p:pic>
      <p:sp>
        <p:nvSpPr>
          <p:cNvPr id="9" name="Shape 2180"/>
          <p:cNvSpPr/>
          <p:nvPr/>
        </p:nvSpPr>
        <p:spPr>
          <a:xfrm>
            <a:off x="4442777" y="2895600"/>
            <a:ext cx="584835" cy="582295"/>
          </a:xfrm>
          <a:custGeom>
            <a:avLst/>
            <a:gdLst/>
            <a:ahLst/>
            <a:cxnLst/>
            <a:rect l="0" t="0" r="0" b="0"/>
            <a:pathLst>
              <a:path w="585102" h="582879">
                <a:moveTo>
                  <a:pt x="562851" y="6680"/>
                </a:moveTo>
                <a:cubicBezTo>
                  <a:pt x="562851" y="6680"/>
                  <a:pt x="585102" y="135712"/>
                  <a:pt x="496113" y="242494"/>
                </a:cubicBezTo>
                <a:cubicBezTo>
                  <a:pt x="407124" y="349288"/>
                  <a:pt x="300342" y="418249"/>
                  <a:pt x="300342" y="418249"/>
                </a:cubicBezTo>
                <a:lnTo>
                  <a:pt x="300342" y="525030"/>
                </a:lnTo>
                <a:lnTo>
                  <a:pt x="226924" y="582879"/>
                </a:lnTo>
                <a:lnTo>
                  <a:pt x="211353" y="471640"/>
                </a:lnTo>
                <a:lnTo>
                  <a:pt x="153505" y="511683"/>
                </a:lnTo>
                <a:lnTo>
                  <a:pt x="73419" y="431597"/>
                </a:lnTo>
                <a:lnTo>
                  <a:pt x="86766" y="380428"/>
                </a:lnTo>
                <a:lnTo>
                  <a:pt x="0" y="355955"/>
                </a:lnTo>
                <a:lnTo>
                  <a:pt x="51168" y="282537"/>
                </a:lnTo>
                <a:lnTo>
                  <a:pt x="155727" y="286995"/>
                </a:lnTo>
                <a:lnTo>
                  <a:pt x="298107" y="122364"/>
                </a:lnTo>
                <a:cubicBezTo>
                  <a:pt x="298107" y="122364"/>
                  <a:pt x="422694" y="0"/>
                  <a:pt x="562851" y="6680"/>
                </a:cubicBezTo>
                <a:close/>
              </a:path>
            </a:pathLst>
          </a:custGeom>
          <a:ln w="0" cap="flat">
            <a:miter lim="127000"/>
          </a:ln>
        </p:spPr>
        <p:style>
          <a:lnRef idx="0">
            <a:srgbClr val="000000"/>
          </a:lnRef>
          <a:fillRef idx="1">
            <a:srgbClr val="F9F4A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676400"/>
            <a:ext cx="7772400" cy="4440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mn-MN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Хамрах хүрээ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аюулгүй байдал бол хүн бүрийн ажил бөгөөд үйлчлүүлэгч, түүний гэр бүлээс эхлээд 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төрийн болон,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төрийн бус 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байгуулга, мэргэжлийн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байгууллагуудын идэвхтэй оролцоо юм. Үүнд: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mn-MN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Засгийн газар: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 мэндийн яам, тэдгээрийн гүйцэтгэх агентлагууд үндэсний болон үндэстэн дамнасан түвшинд, хууль тогтоох байгууллагууд, бусад холбогдох яам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тамгын газар, 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зохицуулах байгууллагууд.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mn-MN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 мэндийн байгууллагууд: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Анхан шатны эрүүл мэндийн төвүүдээс эхлээд лавалгаа шатны эмнэлгүүд хүртэл, өмчлөл, үйлчилгээний цар хүрээнээс үл хамааран 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мэндийн 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тусламж үйлчилгээ үзүүлдэг бүх байгууллагууд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хамаарна.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mn-MN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Оролцогч талууд: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Төрийн бус байгууллага, үйлчилгээний байгууллага, мэргэжлийн байгууллага, шинжлэх ухааны холбоо, нийгэмлэг, эрдэм шинжилгээ, судалгааны байгууллага, иргэний нийгмийн байгууллагууд.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mn-MN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ДЭМБ: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ДЭМБ бүх түвшинд улс орны төлөөлөгчийн газар, бүс нутгийн төлөөлөгчийн газар, 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10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0062" y="1295400"/>
            <a:ext cx="8001000" cy="536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ажиллагааны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хүрээ</a:t>
            </a:r>
            <a:endParaRPr lang="en-US" sz="2000" dirty="0">
              <a:solidFill>
                <a:schemeClr val="accent5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Энэхүү хүрээ нь долоон стратегийн зорилтыг багтаасан бөгөөд үүнд 35 </a:t>
            </a:r>
            <a:r>
              <a:rPr lang="mn-MN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стратегийн тусламжтайгаар хүрч болно: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учирч болох хор хөнөөлийг тэг болгож, эрүүл мэндийн тусламж үйлчилгээг төлөвлөх, хүргэх ажлыг хаа сайгүй хийх дүрмийг төлөвшүүл  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Үйлчлүүлэгчийг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өдөр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бүр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хөнөөлөөс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хамгаалдаг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өндөр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найдвартай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мэндийн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мэндийн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байгууллагуудыг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бий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болгох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Эмнэлзүйн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явц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бүрийн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хангах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тэдгээрийн </a:t>
            </a: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гэр бүлийг эрүүл мэндийн аюулгүй байдлыг хангах аялалд туслах, дэмжихэд нь оролцуулж, хүч чадал өгөх 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тусламжийн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системийг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зохион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бүтээх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хүргэхэд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хувь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нэмрээ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оруулахын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тулд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мэндийн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ажилчдыг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урамшуулж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сургаж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чадвараа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дээшлүүлж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хамгаалаарай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Эрсдэлийг бууруулах, урьдчилан сэргийлэх хор хөнөөлийн түвшинг бууруулах, тусламж үйлчилгээний аюулгүй байдлыг сайжруулах зорилгоор мэдээлэл, мэдлэгийн тогтмол урсгалыг хангах. 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mn-MN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тусламж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үйлчилгээний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чанарыг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сайжруулахын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тулд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олон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салбар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үндэстэн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дамнасан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хамтын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ажиллагаа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түншлэл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эв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санааны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нэгдлийг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хөгжүүлж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дэмжих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26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8162" y="2438400"/>
            <a:ext cx="7924800" cy="3325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800"/>
              </a:spcAft>
            </a:pPr>
            <a:r>
              <a:rPr lang="mn-MN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mn-MN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Эрүүл мэндийн тусламж үйлчилгээнд учирч болох хор хөнөөлийг арилгах бодлого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бодлогын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хэрэгжүүлэх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хүрээ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Нөөцийг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дайчлах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хуваарилах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Хууль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эрх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зүйн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хамгаалалтын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арга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хэмжээ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байдлын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стандартын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зохицуулалт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магадлан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итгэмжлэл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Дэлхийн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 байдлын өдөр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дэлхийн 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үйлчлүүлэгчийн 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 байдлын тулгамдсан асуудал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1676400"/>
            <a:ext cx="5334000" cy="489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ажиллагааны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хүрээ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- 7х5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48644"/>
            <a:ext cx="1143000" cy="146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2057400"/>
            <a:ext cx="8077200" cy="290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AutoNum type="arabicPeriod" startAt="2"/>
            </a:pP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Өндөр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найдвартай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системүүд</a:t>
            </a:r>
            <a:endParaRPr lang="mn-MN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AutoNum type="arabicPeriod" startAt="2"/>
            </a:pP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Ил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тод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соёлыг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буруутгахгүй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байх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мэндийн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сайн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засаглал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Эмнэлзүйн болон менежментийн чиг үүргийг удирдах чадвар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Эрүүл мэндийн системийн уян хатан байдал хөдөлмөрийн нөхцөл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</a:t>
            </a:r>
            <a:r>
              <a:rPr lang="mn-MN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йлчлүүлэгчийн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аюулгүй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байдал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яаралтай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үед</a:t>
            </a:r>
            <a:r>
              <a:rPr lang="mn-MN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тохиолдох бэрхшээл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3200" y="609600"/>
            <a:ext cx="3514724" cy="539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517" y="1524000"/>
            <a:ext cx="1017546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6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1058</Words>
  <Application>Microsoft Office PowerPoint</Application>
  <PresentationFormat>On-screen Show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Удиртгал 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PowerPoint template, Medical</dc:subject>
  <dc:creator>User</dc:creator>
  <cp:keywords>free, PowerPoint template, download, PPT template, PowerPoint templates, slideshow template, POT, POTX, Power Point template, slide show template, festival, Medical, Medical PowerPoint template, doctor, DNA</cp:keywords>
  <dc:description>Made by Moyea Software. To find more free PowerPoint templates, please visit http://www.dvd-ppt-slideshow.com/powerpoint-knowledge/powerpoint-templates.html</dc:description>
  <cp:lastModifiedBy>Boro</cp:lastModifiedBy>
  <cp:revision>30</cp:revision>
  <dcterms:created xsi:type="dcterms:W3CDTF">2013-03-21T16:13:39Z</dcterms:created>
  <dcterms:modified xsi:type="dcterms:W3CDTF">2021-10-14T09:27:50Z</dcterms:modified>
  <cp:category>Medical</cp:category>
</cp:coreProperties>
</file>